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261" r:id="rId3"/>
    <p:sldId id="257" r:id="rId4"/>
    <p:sldId id="258" r:id="rId5"/>
    <p:sldId id="260" r:id="rId6"/>
    <p:sldId id="262" r:id="rId7"/>
    <p:sldId id="263" r:id="rId8"/>
    <p:sldId id="297" r:id="rId9"/>
    <p:sldId id="298" r:id="rId10"/>
    <p:sldId id="306" r:id="rId11"/>
    <p:sldId id="302" r:id="rId12"/>
    <p:sldId id="303" r:id="rId13"/>
    <p:sldId id="304" r:id="rId14"/>
    <p:sldId id="305" r:id="rId15"/>
    <p:sldId id="315" r:id="rId16"/>
    <p:sldId id="317" r:id="rId17"/>
    <p:sldId id="318" r:id="rId18"/>
    <p:sldId id="316" r:id="rId19"/>
    <p:sldId id="319" r:id="rId20"/>
    <p:sldId id="321" r:id="rId21"/>
    <p:sldId id="322" r:id="rId22"/>
    <p:sldId id="265" r:id="rId23"/>
    <p:sldId id="286" r:id="rId24"/>
    <p:sldId id="266" r:id="rId25"/>
    <p:sldId id="268" r:id="rId26"/>
    <p:sldId id="276" r:id="rId27"/>
    <p:sldId id="272" r:id="rId28"/>
    <p:sldId id="270" r:id="rId29"/>
    <p:sldId id="330" r:id="rId30"/>
    <p:sldId id="331" r:id="rId31"/>
    <p:sldId id="328" r:id="rId32"/>
    <p:sldId id="332" r:id="rId33"/>
    <p:sldId id="334" r:id="rId34"/>
    <p:sldId id="336" r:id="rId35"/>
    <p:sldId id="338" r:id="rId36"/>
    <p:sldId id="340" r:id="rId37"/>
    <p:sldId id="342" r:id="rId38"/>
    <p:sldId id="324" r:id="rId39"/>
    <p:sldId id="343" r:id="rId40"/>
    <p:sldId id="346" r:id="rId41"/>
    <p:sldId id="347" r:id="rId42"/>
    <p:sldId id="349" r:id="rId43"/>
    <p:sldId id="350" r:id="rId44"/>
    <p:sldId id="351" r:id="rId45"/>
    <p:sldId id="348" r:id="rId46"/>
    <p:sldId id="352" r:id="rId47"/>
    <p:sldId id="353" r:id="rId48"/>
  </p:sldIdLst>
  <p:sldSz cx="12192000" cy="6858000"/>
  <p:notesSz cx="6877050" cy="9656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D959"/>
    <a:srgbClr val="32D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3" autoAdjust="0"/>
    <p:restoredTop sz="94434" autoAdjust="0"/>
  </p:normalViewPr>
  <p:slideViewPr>
    <p:cSldViewPr snapToGrid="0">
      <p:cViewPr varScale="1">
        <p:scale>
          <a:sx n="87" d="100"/>
          <a:sy n="87" d="100"/>
        </p:scale>
        <p:origin x="198" y="60"/>
      </p:cViewPr>
      <p:guideLst/>
    </p:cSldViewPr>
  </p:slideViewPr>
  <p:outlineViewPr>
    <p:cViewPr>
      <p:scale>
        <a:sx n="33" d="100"/>
        <a:sy n="33" d="100"/>
      </p:scale>
      <p:origin x="0" y="-260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l-GR"/>
          </a:p>
        </p:txBody>
      </p:sp>
      <p:sp>
        <p:nvSpPr>
          <p:cNvPr id="3" name="Θέση ημερομηνίας 2"/>
          <p:cNvSpPr>
            <a:spLocks noGrp="1"/>
          </p:cNvSpPr>
          <p:nvPr>
            <p:ph type="dt" sz="quarter" idx="1"/>
          </p:nvPr>
        </p:nvSpPr>
        <p:spPr>
          <a:xfrm>
            <a:off x="3895404" y="0"/>
            <a:ext cx="2980055" cy="484515"/>
          </a:xfrm>
          <a:prstGeom prst="rect">
            <a:avLst/>
          </a:prstGeom>
        </p:spPr>
        <p:txBody>
          <a:bodyPr vert="horz" lIns="94476" tIns="47238" rIns="94476" bIns="47238" rtlCol="0"/>
          <a:lstStyle>
            <a:lvl1pPr algn="r">
              <a:defRPr sz="1200"/>
            </a:lvl1pPr>
          </a:lstStyle>
          <a:p>
            <a:endParaRPr lang="el-GR"/>
          </a:p>
        </p:txBody>
      </p:sp>
      <p:sp>
        <p:nvSpPr>
          <p:cNvPr id="4" name="Θέση υποσέλιδου 3"/>
          <p:cNvSpPr>
            <a:spLocks noGrp="1"/>
          </p:cNvSpPr>
          <p:nvPr>
            <p:ph type="ftr" sz="quarter" idx="2"/>
          </p:nvPr>
        </p:nvSpPr>
        <p:spPr>
          <a:xfrm>
            <a:off x="0" y="9172249"/>
            <a:ext cx="2980055" cy="484514"/>
          </a:xfrm>
          <a:prstGeom prst="rect">
            <a:avLst/>
          </a:prstGeom>
        </p:spPr>
        <p:txBody>
          <a:bodyPr vert="horz" lIns="94476" tIns="47238" rIns="94476" bIns="47238"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95404" y="9172249"/>
            <a:ext cx="2980055" cy="484514"/>
          </a:xfrm>
          <a:prstGeom prst="rect">
            <a:avLst/>
          </a:prstGeom>
        </p:spPr>
        <p:txBody>
          <a:bodyPr vert="horz" lIns="94476" tIns="47238" rIns="94476" bIns="47238" rtlCol="0" anchor="b"/>
          <a:lstStyle>
            <a:lvl1pPr algn="r">
              <a:defRPr sz="1200"/>
            </a:lvl1pPr>
          </a:lstStyle>
          <a:p>
            <a:fld id="{0A96738D-9CA1-47A1-B9C7-B7CAB929711D}" type="slidenum">
              <a:rPr lang="el-GR" smtClean="0"/>
              <a:t>‹#›</a:t>
            </a:fld>
            <a:endParaRPr lang="el-GR"/>
          </a:p>
        </p:txBody>
      </p:sp>
    </p:spTree>
    <p:extLst>
      <p:ext uri="{BB962C8B-B14F-4D97-AF65-F5344CB8AC3E}">
        <p14:creationId xmlns:p14="http://schemas.microsoft.com/office/powerpoint/2010/main" val="1408561873"/>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0055" cy="484515"/>
          </a:xfrm>
          <a:prstGeom prst="rect">
            <a:avLst/>
          </a:prstGeom>
        </p:spPr>
        <p:txBody>
          <a:bodyPr vert="horz" lIns="94476" tIns="47238" rIns="94476" bIns="47238" rtlCol="0"/>
          <a:lstStyle>
            <a:lvl1pPr algn="l">
              <a:defRPr sz="1200"/>
            </a:lvl1pPr>
          </a:lstStyle>
          <a:p>
            <a:endParaRPr lang="el-GR"/>
          </a:p>
        </p:txBody>
      </p:sp>
      <p:sp>
        <p:nvSpPr>
          <p:cNvPr id="3" name="Θέση ημερομηνίας 2"/>
          <p:cNvSpPr>
            <a:spLocks noGrp="1"/>
          </p:cNvSpPr>
          <p:nvPr>
            <p:ph type="dt" idx="1"/>
          </p:nvPr>
        </p:nvSpPr>
        <p:spPr>
          <a:xfrm>
            <a:off x="3895404" y="0"/>
            <a:ext cx="2980055" cy="484515"/>
          </a:xfrm>
          <a:prstGeom prst="rect">
            <a:avLst/>
          </a:prstGeom>
        </p:spPr>
        <p:txBody>
          <a:bodyPr vert="horz" lIns="94476" tIns="47238" rIns="94476" bIns="47238" rtlCol="0"/>
          <a:lstStyle>
            <a:lvl1pPr algn="r">
              <a:defRPr sz="1200"/>
            </a:lvl1pPr>
          </a:lstStyle>
          <a:p>
            <a:endParaRPr lang="el-GR"/>
          </a:p>
        </p:txBody>
      </p:sp>
      <p:sp>
        <p:nvSpPr>
          <p:cNvPr id="4" name="Θέση εικόνας διαφάνειας 3"/>
          <p:cNvSpPr>
            <a:spLocks noGrp="1" noRot="1" noChangeAspect="1"/>
          </p:cNvSpPr>
          <p:nvPr>
            <p:ph type="sldImg" idx="2"/>
          </p:nvPr>
        </p:nvSpPr>
        <p:spPr>
          <a:xfrm>
            <a:off x="542925" y="1206500"/>
            <a:ext cx="5791200" cy="3259138"/>
          </a:xfrm>
          <a:prstGeom prst="rect">
            <a:avLst/>
          </a:prstGeom>
          <a:noFill/>
          <a:ln w="12700">
            <a:solidFill>
              <a:prstClr val="black"/>
            </a:solidFill>
          </a:ln>
        </p:spPr>
        <p:txBody>
          <a:bodyPr vert="horz" lIns="94476" tIns="47238" rIns="94476" bIns="47238" rtlCol="0" anchor="ctr"/>
          <a:lstStyle/>
          <a:p>
            <a:endParaRPr lang="el-GR"/>
          </a:p>
        </p:txBody>
      </p:sp>
      <p:sp>
        <p:nvSpPr>
          <p:cNvPr id="5" name="Θέση σημειώσεων 4"/>
          <p:cNvSpPr>
            <a:spLocks noGrp="1"/>
          </p:cNvSpPr>
          <p:nvPr>
            <p:ph type="body" sz="quarter" idx="3"/>
          </p:nvPr>
        </p:nvSpPr>
        <p:spPr>
          <a:xfrm>
            <a:off x="687705" y="4647317"/>
            <a:ext cx="5501640" cy="3802350"/>
          </a:xfrm>
          <a:prstGeom prst="rect">
            <a:avLst/>
          </a:prstGeom>
        </p:spPr>
        <p:txBody>
          <a:bodyPr vert="horz" lIns="94476" tIns="47238" rIns="94476" bIns="47238"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172249"/>
            <a:ext cx="2980055" cy="484514"/>
          </a:xfrm>
          <a:prstGeom prst="rect">
            <a:avLst/>
          </a:prstGeom>
        </p:spPr>
        <p:txBody>
          <a:bodyPr vert="horz" lIns="94476" tIns="47238" rIns="94476" bIns="47238"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95404" y="9172249"/>
            <a:ext cx="2980055" cy="484514"/>
          </a:xfrm>
          <a:prstGeom prst="rect">
            <a:avLst/>
          </a:prstGeom>
        </p:spPr>
        <p:txBody>
          <a:bodyPr vert="horz" lIns="94476" tIns="47238" rIns="94476" bIns="47238" rtlCol="0" anchor="b"/>
          <a:lstStyle>
            <a:lvl1pPr algn="r">
              <a:defRPr sz="1200"/>
            </a:lvl1pPr>
          </a:lstStyle>
          <a:p>
            <a:fld id="{149C2B7A-270A-49A2-BBF5-7291AE7951EA}" type="slidenum">
              <a:rPr lang="el-GR" smtClean="0"/>
              <a:t>‹#›</a:t>
            </a:fld>
            <a:endParaRPr lang="el-GR"/>
          </a:p>
        </p:txBody>
      </p:sp>
    </p:spTree>
    <p:extLst>
      <p:ext uri="{BB962C8B-B14F-4D97-AF65-F5344CB8AC3E}">
        <p14:creationId xmlns:p14="http://schemas.microsoft.com/office/powerpoint/2010/main" val="564817978"/>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7" name="Θέση ημερομηνίας 6"/>
          <p:cNvSpPr>
            <a:spLocks noGrp="1"/>
          </p:cNvSpPr>
          <p:nvPr>
            <p:ph type="dt" idx="13"/>
          </p:nvPr>
        </p:nvSpPr>
        <p:spPr/>
        <p:txBody>
          <a:bodyPr/>
          <a:lstStyle/>
          <a:p>
            <a:endParaRPr lang="el-GR"/>
          </a:p>
        </p:txBody>
      </p:sp>
    </p:spTree>
    <p:extLst>
      <p:ext uri="{BB962C8B-B14F-4D97-AF65-F5344CB8AC3E}">
        <p14:creationId xmlns:p14="http://schemas.microsoft.com/office/powerpoint/2010/main" val="105309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6" name="Θέση ημερομηνίας 5"/>
          <p:cNvSpPr>
            <a:spLocks noGrp="1"/>
          </p:cNvSpPr>
          <p:nvPr>
            <p:ph type="dt" idx="12"/>
          </p:nvPr>
        </p:nvSpPr>
        <p:spPr/>
        <p:txBody>
          <a:bodyPr/>
          <a:lstStyle/>
          <a:p>
            <a:endParaRPr lang="el-GR"/>
          </a:p>
        </p:txBody>
      </p:sp>
    </p:spTree>
    <p:extLst>
      <p:ext uri="{BB962C8B-B14F-4D97-AF65-F5344CB8AC3E}">
        <p14:creationId xmlns:p14="http://schemas.microsoft.com/office/powerpoint/2010/main" val="251380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7" name="Θέση ημερομηνίας 6"/>
          <p:cNvSpPr>
            <a:spLocks noGrp="1"/>
          </p:cNvSpPr>
          <p:nvPr>
            <p:ph type="dt" idx="13"/>
          </p:nvPr>
        </p:nvSpPr>
        <p:spPr/>
        <p:txBody>
          <a:bodyPr/>
          <a:lstStyle/>
          <a:p>
            <a:endParaRPr lang="el-GR"/>
          </a:p>
        </p:txBody>
      </p:sp>
    </p:spTree>
    <p:extLst>
      <p:ext uri="{BB962C8B-B14F-4D97-AF65-F5344CB8AC3E}">
        <p14:creationId xmlns:p14="http://schemas.microsoft.com/office/powerpoint/2010/main" val="731666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l-GR" smtClean="0"/>
              <a:t>Στυλ κύριου τίτλου</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6807126" y="5936187"/>
            <a:ext cx="2743200" cy="365125"/>
          </a:xfrm>
        </p:spPr>
        <p:txBody>
          <a:bodyPr/>
          <a:lstStyle/>
          <a:p>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0322" y="3030008"/>
            <a:ext cx="4698355"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594123" y="3030008"/>
            <a:ext cx="4700059" cy="290617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l-GR" smtClean="0"/>
              <a:t>Στυλ κύριου τίτλου</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97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Ελεύθερος Χρόνος:</a:t>
            </a:r>
            <a:endParaRPr lang="el-GR" dirty="0"/>
          </a:p>
        </p:txBody>
      </p:sp>
      <p:sp>
        <p:nvSpPr>
          <p:cNvPr id="3" name="Υπότιτλος 2"/>
          <p:cNvSpPr>
            <a:spLocks noGrp="1"/>
          </p:cNvSpPr>
          <p:nvPr>
            <p:ph type="subTitle" idx="1"/>
          </p:nvPr>
        </p:nvSpPr>
        <p:spPr>
          <a:xfrm>
            <a:off x="3829722" y="4394040"/>
            <a:ext cx="4994734" cy="683570"/>
          </a:xfrm>
        </p:spPr>
        <p:txBody>
          <a:bodyPr>
            <a:normAutofit/>
          </a:bodyPr>
          <a:lstStyle/>
          <a:p>
            <a:r>
              <a:rPr lang="el-GR" sz="3600" dirty="0" smtClean="0"/>
              <a:t>Ανάγκη ή Πολυτέλεια;</a:t>
            </a:r>
            <a:endParaRPr lang="el-GR" sz="3600" dirty="0"/>
          </a:p>
        </p:txBody>
      </p:sp>
      <p:sp>
        <p:nvSpPr>
          <p:cNvPr id="4" name="Υπότιτλος 2"/>
          <p:cNvSpPr txBox="1">
            <a:spLocks/>
          </p:cNvSpPr>
          <p:nvPr/>
        </p:nvSpPr>
        <p:spPr>
          <a:xfrm>
            <a:off x="893682" y="1777281"/>
            <a:ext cx="7746101" cy="702307"/>
          </a:xfrm>
          <a:prstGeom prst="rect">
            <a:avLst/>
          </a:prstGeom>
          <a:solidFill>
            <a:schemeClr val="accent1">
              <a:lumMod val="40000"/>
              <a:lumOff val="60000"/>
            </a:schemeClr>
          </a:solidFill>
        </p:spPr>
        <p:txBody>
          <a:bodyPr vert="horz" lIns="91440" tIns="45720" rIns="91440" bIns="45720" rtlCol="0">
            <a:normAutofit/>
            <a:scene3d>
              <a:camera prst="orthographicFront"/>
              <a:lightRig rig="threePt" dir="t"/>
            </a:scene3d>
            <a:sp3d extrusionH="57150">
              <a:bevelT w="38100" h="38100" prst="relaxedInset"/>
            </a:sp3d>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smtClean="0">
                <a:ln w="0"/>
                <a:solidFill>
                  <a:schemeClr val="accent1"/>
                </a:solidFill>
                <a:effectLst>
                  <a:outerShdw blurRad="38100" dist="25400" dir="5400000" algn="ctr" rotWithShape="0">
                    <a:srgbClr val="6E747A">
                      <a:alpha val="43000"/>
                    </a:srgbClr>
                  </a:outerShdw>
                </a:effectLst>
              </a:rPr>
              <a:t>1o </a:t>
            </a:r>
            <a:r>
              <a:rPr lang="el-GR" sz="3600" dirty="0" smtClean="0">
                <a:ln w="0"/>
                <a:solidFill>
                  <a:schemeClr val="accent1"/>
                </a:solidFill>
                <a:effectLst>
                  <a:outerShdw blurRad="38100" dist="25400" dir="5400000" algn="ctr" rotWithShape="0">
                    <a:srgbClr val="6E747A">
                      <a:alpha val="43000"/>
                    </a:srgbClr>
                  </a:outerShdw>
                </a:effectLst>
              </a:rPr>
              <a:t>Γενικό Λύκειο Αγίας Παρασκευής</a:t>
            </a:r>
          </a:p>
          <a:p>
            <a:endParaRPr lang="el-GR" sz="3600" dirty="0">
              <a:ln w="0"/>
              <a:solidFill>
                <a:schemeClr val="accent1"/>
              </a:solidFill>
              <a:effectLst>
                <a:outerShdw blurRad="38100" dist="25400" dir="5400000" algn="ctr" rotWithShape="0">
                  <a:srgbClr val="6E747A">
                    <a:alpha val="43000"/>
                  </a:srgbClr>
                </a:outerShdw>
              </a:effectLst>
            </a:endParaRPr>
          </a:p>
        </p:txBody>
      </p:sp>
      <p:sp>
        <p:nvSpPr>
          <p:cNvPr id="5" name="Υπότιτλος 2"/>
          <p:cNvSpPr txBox="1">
            <a:spLocks/>
          </p:cNvSpPr>
          <p:nvPr/>
        </p:nvSpPr>
        <p:spPr>
          <a:xfrm>
            <a:off x="198120" y="270406"/>
            <a:ext cx="11592261" cy="1506875"/>
          </a:xfrm>
          <a:prstGeom prst="rect">
            <a:avLst/>
          </a:prstGeom>
        </p:spPr>
        <p:txBody>
          <a:bodyPr vert="horz" lIns="91440" tIns="45720" rIns="91440" bIns="45720" rtlCol="0">
            <a:normAutofit fontScale="2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el-GR"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l-GR" sz="8000" b="1" dirty="0" smtClean="0">
                <a:ln w="13462">
                  <a:solidFill>
                    <a:schemeClr val="bg1"/>
                  </a:solidFill>
                  <a:prstDash val="solid"/>
                </a:ln>
                <a:solidFill>
                  <a:schemeClr val="bg1"/>
                </a:solidFill>
                <a:effectLst>
                  <a:outerShdw dist="38100" dir="2700000" algn="bl" rotWithShape="0">
                    <a:schemeClr val="accent5"/>
                  </a:outerShdw>
                </a:effectLst>
              </a:rPr>
              <a:t>ΔΙΕΥΘΥΝΣΗ ΔΕΥΤΕΡΟΒΑΘΜΙΑΣ ΕΚΠΑΙΔΕΥΣΗΣ Β΄ΑΘΗΝΑΣ</a:t>
            </a:r>
          </a:p>
          <a:p>
            <a:pPr algn="ctr"/>
            <a:r>
              <a:rPr lang="el-GR" sz="8000" b="1" dirty="0" smtClean="0">
                <a:ln w="13462">
                  <a:solidFill>
                    <a:schemeClr val="bg1"/>
                  </a:solidFill>
                  <a:prstDash val="solid"/>
                </a:ln>
                <a:solidFill>
                  <a:schemeClr val="bg1"/>
                </a:solidFill>
                <a:effectLst>
                  <a:outerShdw dist="38100" dir="2700000" algn="bl" rotWithShape="0">
                    <a:schemeClr val="accent5"/>
                  </a:outerShdw>
                </a:effectLst>
              </a:rPr>
              <a:t>ΔΙΚΤΥΟ ΣΧΟΛΕΙΩΝ : ΣΗΜΕΡΙΝΟΣ ΜΑΘΗΤΗΣ  -  ΑΥΡΙΑΝΟΣ ΕΝΕΡΓΟΣ ΠΟΛΙΤΗΣ ΤΟΥ ΚΟΣΜΟΥ</a:t>
            </a:r>
            <a:endParaRPr lang="en-US" sz="8000" b="1" dirty="0" smtClean="0">
              <a:ln w="13462">
                <a:solidFill>
                  <a:schemeClr val="bg1"/>
                </a:solidFill>
                <a:prstDash val="solid"/>
              </a:ln>
              <a:solidFill>
                <a:schemeClr val="bg1"/>
              </a:solidFill>
              <a:effectLst>
                <a:outerShdw dist="38100" dir="2700000" algn="bl" rotWithShape="0">
                  <a:schemeClr val="accent5"/>
                </a:outerShdw>
              </a:effectLst>
            </a:endParaRPr>
          </a:p>
          <a:p>
            <a:pPr algn="ctr"/>
            <a:r>
              <a:rPr lang="el-GR" sz="8000" b="1" dirty="0" smtClean="0">
                <a:ln w="13462">
                  <a:solidFill>
                    <a:schemeClr val="bg1"/>
                  </a:solidFill>
                  <a:prstDash val="solid"/>
                </a:ln>
                <a:solidFill>
                  <a:schemeClr val="bg1"/>
                </a:solidFill>
                <a:effectLst>
                  <a:outerShdw dist="38100" dir="2700000" algn="bl" rotWithShape="0">
                    <a:schemeClr val="accent5"/>
                  </a:outerShdw>
                </a:effectLst>
              </a:rPr>
              <a:t>Σχολικό Έτος 2015-2016</a:t>
            </a:r>
          </a:p>
          <a:p>
            <a:pPr algn="ctr"/>
            <a:endParaRPr lang="el-GR" sz="3200" dirty="0" smtClean="0">
              <a:solidFill>
                <a:srgbClr val="FF0000"/>
              </a:solidFill>
            </a:endParaRPr>
          </a:p>
          <a:p>
            <a:endParaRPr lang="el-GR" sz="3600" dirty="0"/>
          </a:p>
        </p:txBody>
      </p:sp>
      <p:pic>
        <p:nvPicPr>
          <p:cNvPr id="1028" name="Picture 4" descr="http://www.creteplus.gr/vres/assets/categories/thumb_56108-xron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6694" y="2592593"/>
            <a:ext cx="3075306" cy="1656677"/>
          </a:xfrm>
          <a:prstGeom prst="rect">
            <a:avLst/>
          </a:prstGeom>
          <a:noFill/>
          <a:extLst>
            <a:ext uri="{909E8E84-426E-40DD-AFC4-6F175D3DCCD1}">
              <a14:hiddenFill xmlns:a14="http://schemas.microsoft.com/office/drawing/2010/main">
                <a:solidFill>
                  <a:srgbClr val="FFFFFF"/>
                </a:solidFill>
              </a14:hiddenFill>
            </a:ext>
          </a:extLst>
        </p:spPr>
      </p:pic>
      <p:sp>
        <p:nvSpPr>
          <p:cNvPr id="9" name="Υπότιτλος 2"/>
          <p:cNvSpPr txBox="1">
            <a:spLocks/>
          </p:cNvSpPr>
          <p:nvPr/>
        </p:nvSpPr>
        <p:spPr>
          <a:xfrm>
            <a:off x="8132781" y="5629975"/>
            <a:ext cx="3657600" cy="683570"/>
          </a:xfrm>
          <a:prstGeom prst="rect">
            <a:avLst/>
          </a:prstGeom>
        </p:spPr>
        <p:txBody>
          <a:bodyPr vert="horz" lIns="91440" tIns="45720" rIns="91440" bIns="45720" rtlCol="0">
            <a:normAutofit fontScale="92500" lnSpcReduction="10000"/>
          </a:bodyPr>
          <a:lstStyle>
            <a:lvl1pPr marL="0" indent="0" algn="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dirty="0" smtClean="0"/>
              <a:t>Κουρεμένου </a:t>
            </a:r>
            <a:r>
              <a:rPr lang="el-GR" dirty="0" err="1" smtClean="0"/>
              <a:t>Ναθαλία</a:t>
            </a:r>
            <a:r>
              <a:rPr lang="el-GR" dirty="0"/>
              <a:t> </a:t>
            </a:r>
            <a:r>
              <a:rPr lang="el-GR" dirty="0" smtClean="0"/>
              <a:t>ΠΕ09 </a:t>
            </a:r>
          </a:p>
          <a:p>
            <a:r>
              <a:rPr lang="el-GR" dirty="0" smtClean="0"/>
              <a:t>Μπαλάσκας Αθανάσιος ΠΕ12.10</a:t>
            </a:r>
            <a:endParaRPr lang="el-GR" dirty="0"/>
          </a:p>
        </p:txBody>
      </p:sp>
      <p:sp>
        <p:nvSpPr>
          <p:cNvPr id="6" name="Έλλειψη 5"/>
          <p:cNvSpPr/>
          <p:nvPr/>
        </p:nvSpPr>
        <p:spPr>
          <a:xfrm>
            <a:off x="390762" y="5364871"/>
            <a:ext cx="3983118" cy="1249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t>ΤΜΗΜΑ</a:t>
            </a:r>
          </a:p>
          <a:p>
            <a:pPr algn="ctr"/>
            <a:r>
              <a:rPr lang="el-GR" sz="2800" b="1" dirty="0" smtClean="0"/>
              <a:t>Β6</a:t>
            </a:r>
            <a:endParaRPr lang="el-GR" sz="2800" b="1" dirty="0"/>
          </a:p>
        </p:txBody>
      </p:sp>
    </p:spTree>
    <p:extLst>
      <p:ext uri="{BB962C8B-B14F-4D97-AF65-F5344CB8AC3E}">
        <p14:creationId xmlns:p14="http://schemas.microsoft.com/office/powerpoint/2010/main" val="2207596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FF0000"/>
            </a:gs>
            <a:gs pos="92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13277" y="148063"/>
            <a:ext cx="11197475" cy="1080940"/>
          </a:xfrm>
        </p:spPr>
        <p:txBody>
          <a:bodyPr>
            <a:normAutofit/>
          </a:bodyPr>
          <a:lstStyle/>
          <a:p>
            <a:pPr algn="ctr"/>
            <a:r>
              <a:rPr lang="el-GR" dirty="0">
                <a:solidFill>
                  <a:schemeClr val="bg1"/>
                </a:solidFill>
                <a:ea typeface="Calibri" panose="020F0502020204030204" pitchFamily="34" charset="0"/>
                <a:cs typeface="Times New Roman" panose="02020603050405020304" pitchFamily="18" charset="0"/>
              </a:rPr>
              <a:t>Ενδογενή χαρακτηριστικά του ελεύθερου </a:t>
            </a:r>
            <a:r>
              <a:rPr lang="el-GR" dirty="0" smtClean="0">
                <a:solidFill>
                  <a:schemeClr val="bg1"/>
                </a:solidFill>
                <a:ea typeface="Calibri" panose="020F0502020204030204" pitchFamily="34" charset="0"/>
                <a:cs typeface="Times New Roman" panose="02020603050405020304" pitchFamily="18" charset="0"/>
              </a:rPr>
              <a:t>χρόνου</a:t>
            </a:r>
            <a:endParaRPr lang="el-GR" dirty="0">
              <a:solidFill>
                <a:schemeClr val="bg1"/>
              </a:solidFill>
            </a:endParaRPr>
          </a:p>
        </p:txBody>
      </p:sp>
      <p:sp>
        <p:nvSpPr>
          <p:cNvPr id="5" name="Έλλειψη 4"/>
          <p:cNvSpPr/>
          <p:nvPr/>
        </p:nvSpPr>
        <p:spPr>
          <a:xfrm>
            <a:off x="3984307" y="2568838"/>
            <a:ext cx="2993921" cy="2377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smtClean="0">
                <a:solidFill>
                  <a:schemeClr val="bg1"/>
                </a:solidFill>
                <a:effectLst>
                  <a:outerShdw blurRad="50800" dist="38100" dir="2700000" algn="tl" rotWithShape="0">
                    <a:prstClr val="black">
                      <a:alpha val="40000"/>
                    </a:prstClr>
                  </a:outerShdw>
                </a:effectLst>
              </a:rPr>
              <a:t>Ελεύθερος Χρόνος</a:t>
            </a:r>
            <a:endParaRPr lang="el-GR" sz="2800" dirty="0">
              <a:solidFill>
                <a:schemeClr val="bg1"/>
              </a:solidFill>
              <a:effectLst>
                <a:outerShdw blurRad="50800" dist="38100" dir="2700000" algn="tl" rotWithShape="0">
                  <a:prstClr val="black">
                    <a:alpha val="40000"/>
                  </a:prstClr>
                </a:outerShdw>
              </a:effectLst>
            </a:endParaRPr>
          </a:p>
        </p:txBody>
      </p:sp>
      <p:sp>
        <p:nvSpPr>
          <p:cNvPr id="6" name="Δεξιό βέλος 5"/>
          <p:cNvSpPr/>
          <p:nvPr/>
        </p:nvSpPr>
        <p:spPr>
          <a:xfrm rot="1737159">
            <a:off x="1005367" y="1473169"/>
            <a:ext cx="2826793" cy="1379566"/>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0"/>
                <a:solidFill>
                  <a:schemeClr val="bg1"/>
                </a:solidFill>
                <a:effectLst>
                  <a:outerShdw blurRad="38100" dist="19050" dir="2700000" algn="tl" rotWithShape="0">
                    <a:schemeClr val="dk1">
                      <a:alpha val="40000"/>
                    </a:schemeClr>
                  </a:outerShdw>
                </a:effectLst>
              </a:rPr>
              <a:t>Επιλογή</a:t>
            </a:r>
            <a:endParaRPr lang="el-GR" sz="3200" b="1" dirty="0">
              <a:ln w="0"/>
              <a:solidFill>
                <a:schemeClr val="bg1"/>
              </a:solidFill>
              <a:effectLst>
                <a:outerShdw blurRad="38100" dist="19050" dir="2700000" algn="tl" rotWithShape="0">
                  <a:schemeClr val="dk1">
                    <a:alpha val="40000"/>
                  </a:schemeClr>
                </a:outerShdw>
              </a:effectLst>
            </a:endParaRPr>
          </a:p>
        </p:txBody>
      </p:sp>
      <p:sp>
        <p:nvSpPr>
          <p:cNvPr id="7" name="Αριστερό βέλος 6"/>
          <p:cNvSpPr/>
          <p:nvPr/>
        </p:nvSpPr>
        <p:spPr>
          <a:xfrm rot="20101701">
            <a:off x="6868884" y="1613630"/>
            <a:ext cx="3826049" cy="1401831"/>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0"/>
                <a:solidFill>
                  <a:schemeClr val="bg1"/>
                </a:solidFill>
                <a:effectLst>
                  <a:outerShdw blurRad="38100" dist="19050" dir="2700000" algn="tl" rotWithShape="0">
                    <a:schemeClr val="dk1">
                      <a:alpha val="40000"/>
                    </a:schemeClr>
                  </a:outerShdw>
                </a:effectLst>
              </a:rPr>
              <a:t>Αυθορμητισμός</a:t>
            </a:r>
            <a:endParaRPr lang="el-GR" sz="3200" b="1" dirty="0">
              <a:ln w="0"/>
              <a:solidFill>
                <a:schemeClr val="bg1"/>
              </a:solidFill>
              <a:effectLst>
                <a:outerShdw blurRad="38100" dist="19050" dir="2700000" algn="tl" rotWithShape="0">
                  <a:schemeClr val="dk1">
                    <a:alpha val="40000"/>
                  </a:schemeClr>
                </a:outerShdw>
              </a:effectLst>
            </a:endParaRPr>
          </a:p>
        </p:txBody>
      </p:sp>
      <p:sp>
        <p:nvSpPr>
          <p:cNvPr id="8" name="Δεξιό βέλος 7"/>
          <p:cNvSpPr/>
          <p:nvPr/>
        </p:nvSpPr>
        <p:spPr>
          <a:xfrm rot="19610981">
            <a:off x="1099876" y="4937291"/>
            <a:ext cx="2875534" cy="113468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0"/>
                <a:solidFill>
                  <a:schemeClr val="bg1"/>
                </a:solidFill>
                <a:effectLst>
                  <a:outerShdw blurRad="38100" dist="19050" dir="2700000" algn="tl" rotWithShape="0">
                    <a:schemeClr val="dk1">
                      <a:alpha val="40000"/>
                    </a:schemeClr>
                  </a:outerShdw>
                </a:effectLst>
              </a:rPr>
              <a:t>Ευελιξία</a:t>
            </a:r>
            <a:endParaRPr lang="el-GR" sz="3200" b="1" dirty="0">
              <a:ln w="0"/>
              <a:solidFill>
                <a:schemeClr val="bg1"/>
              </a:solidFill>
              <a:effectLst>
                <a:outerShdw blurRad="38100" dist="19050" dir="2700000" algn="tl" rotWithShape="0">
                  <a:schemeClr val="dk1">
                    <a:alpha val="40000"/>
                  </a:schemeClr>
                </a:outerShdw>
              </a:effectLst>
            </a:endParaRPr>
          </a:p>
        </p:txBody>
      </p:sp>
      <p:sp>
        <p:nvSpPr>
          <p:cNvPr id="9" name="Αριστερό βέλος 8"/>
          <p:cNvSpPr/>
          <p:nvPr/>
        </p:nvSpPr>
        <p:spPr>
          <a:xfrm rot="1739943">
            <a:off x="7009649" y="4921992"/>
            <a:ext cx="2930546" cy="1165277"/>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ln w="0"/>
                <a:solidFill>
                  <a:schemeClr val="bg1"/>
                </a:solidFill>
                <a:effectLst>
                  <a:outerShdw blurRad="38100" dist="19050" dir="2700000" algn="tl" rotWithShape="0">
                    <a:schemeClr val="dk1">
                      <a:alpha val="40000"/>
                    </a:schemeClr>
                  </a:outerShdw>
                </a:effectLst>
              </a:rPr>
              <a:t>Ελευθερία</a:t>
            </a:r>
            <a:endParaRPr lang="el-GR" sz="3200" b="1"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247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80000">
              <a:srgbClr val="92D050">
                <a:lumMod val="57000"/>
                <a:lumOff val="43000"/>
              </a:srgbClr>
            </a:gs>
            <a:gs pos="8000">
              <a:srgbClr val="56BD8F"/>
            </a:gs>
            <a:gs pos="98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2192000" cy="1225689"/>
          </a:xfrm>
          <a:gradFill>
            <a:gsLst>
              <a:gs pos="0">
                <a:schemeClr val="bg2">
                  <a:tint val="96000"/>
                  <a:shade val="100000"/>
                  <a:hueMod val="92000"/>
                  <a:satMod val="200000"/>
                  <a:lumMod val="128000"/>
                </a:schemeClr>
              </a:gs>
              <a:gs pos="0">
                <a:schemeClr val="bg2">
                  <a:shade val="100000"/>
                  <a:hueMod val="100000"/>
                  <a:satMod val="110000"/>
                  <a:lumMod val="130000"/>
                </a:schemeClr>
              </a:gs>
              <a:gs pos="36000">
                <a:srgbClr val="92D050"/>
              </a:gs>
            </a:gsLst>
            <a:lin ang="2520000" scaled="0"/>
          </a:gradFill>
        </p:spPr>
        <p:txBody>
          <a:bodyPr/>
          <a:lstStyle/>
          <a:p>
            <a:pPr algn="ctr"/>
            <a:r>
              <a:rPr lang="el-GR" dirty="0" smtClean="0"/>
              <a:t>Στη διάρκεια του ελεύθερου χρόνου ο έφηβος:</a:t>
            </a:r>
            <a:endParaRPr lang="el-GR" dirty="0"/>
          </a:p>
        </p:txBody>
      </p:sp>
      <p:sp>
        <p:nvSpPr>
          <p:cNvPr id="3" name="Ορθογώνιο 2"/>
          <p:cNvSpPr/>
          <p:nvPr/>
        </p:nvSpPr>
        <p:spPr>
          <a:xfrm>
            <a:off x="148857" y="1225689"/>
            <a:ext cx="12192000" cy="5632311"/>
          </a:xfrm>
          <a:prstGeom prst="rect">
            <a:avLst/>
          </a:prstGeom>
          <a:gradFill>
            <a:gsLst>
              <a:gs pos="55000">
                <a:srgbClr val="92D050"/>
              </a:gs>
              <a:gs pos="85000">
                <a:schemeClr val="bg2">
                  <a:shade val="100000"/>
                  <a:hueMod val="100000"/>
                  <a:satMod val="110000"/>
                  <a:lumMod val="58000"/>
                  <a:lumOff val="42000"/>
                </a:schemeClr>
              </a:gs>
              <a:gs pos="91000">
                <a:schemeClr val="bg2">
                  <a:shade val="78000"/>
                  <a:hueMod val="118000"/>
                  <a:satMod val="120000"/>
                  <a:lumMod val="69000"/>
                </a:schemeClr>
              </a:gs>
            </a:gsLst>
            <a:lin ang="2520000" scaled="0"/>
          </a:gradFill>
        </p:spPr>
        <p:txBody>
          <a:bodyPr wrap="square">
            <a:spAutoFit/>
          </a:bodyPr>
          <a:lstStyle/>
          <a:p>
            <a:pPr marL="342900" lvl="0" indent="-342900" algn="just">
              <a:lnSpc>
                <a:spcPct val="150000"/>
              </a:lnSpc>
              <a:spcAft>
                <a:spcPts val="0"/>
              </a:spcAft>
              <a:buFont typeface="Wingdings" panose="05000000000000000000" pitchFamily="2" charset="2"/>
              <a:buChar char="Ø"/>
            </a:pPr>
            <a:r>
              <a:rPr lang="el-GR" sz="2400" b="1" dirty="0" smtClean="0">
                <a:solidFill>
                  <a:schemeClr val="bg1"/>
                </a:solidFill>
                <a:ea typeface="Calibri" panose="020F0502020204030204" pitchFamily="34" charset="0"/>
                <a:cs typeface="Times New Roman" panose="02020603050405020304" pitchFamily="18" charset="0"/>
              </a:rPr>
              <a:t>Αναπτύσσει </a:t>
            </a:r>
            <a:r>
              <a:rPr lang="el-GR" sz="2400" b="1" dirty="0">
                <a:solidFill>
                  <a:schemeClr val="bg1"/>
                </a:solidFill>
                <a:ea typeface="Calibri" panose="020F0502020204030204" pitchFamily="34" charset="0"/>
                <a:cs typeface="Times New Roman" panose="02020603050405020304" pitchFamily="18" charset="0"/>
              </a:rPr>
              <a:t>ικανότητες, δεξιότητες και αξίες, οι οποίες δεν φαίνεται πιθανό ότι θα αναπτυχθούν στο βαθμό που πρέπει μέσα από άλλες υποχρεωτικές </a:t>
            </a:r>
            <a:r>
              <a:rPr lang="el-GR" sz="2400" b="1" dirty="0" smtClean="0">
                <a:solidFill>
                  <a:schemeClr val="bg1"/>
                </a:solidFill>
                <a:ea typeface="Calibri" panose="020F0502020204030204" pitchFamily="34" charset="0"/>
                <a:cs typeface="Times New Roman" panose="02020603050405020304" pitchFamily="18" charset="0"/>
              </a:rPr>
              <a:t>δραστηριότητες.</a:t>
            </a:r>
            <a:endParaRPr lang="el-GR" sz="2400" b="1" dirty="0">
              <a:solidFill>
                <a:schemeClr val="bg1"/>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l-GR" sz="2400" b="1" dirty="0">
                <a:solidFill>
                  <a:schemeClr val="bg1"/>
                </a:solidFill>
                <a:ea typeface="Calibri" panose="020F0502020204030204" pitchFamily="34" charset="0"/>
                <a:cs typeface="Times New Roman" panose="02020603050405020304" pitchFamily="18" charset="0"/>
              </a:rPr>
              <a:t>Καλλιεργεί </a:t>
            </a:r>
            <a:r>
              <a:rPr lang="el-GR" sz="2400" b="1" dirty="0" smtClean="0">
                <a:solidFill>
                  <a:schemeClr val="bg1"/>
                </a:solidFill>
                <a:ea typeface="Calibri" panose="020F0502020204030204" pitchFamily="34" charset="0"/>
                <a:cs typeface="Times New Roman" panose="02020603050405020304" pitchFamily="18" charset="0"/>
              </a:rPr>
              <a:t>τη </a:t>
            </a:r>
            <a:r>
              <a:rPr lang="el-GR" sz="2400" b="1" dirty="0">
                <a:solidFill>
                  <a:schemeClr val="bg1"/>
                </a:solidFill>
                <a:ea typeface="Calibri" panose="020F0502020204030204" pitchFamily="34" charset="0"/>
                <a:cs typeface="Times New Roman" panose="02020603050405020304" pitchFamily="18" charset="0"/>
              </a:rPr>
              <a:t>δημιουργικότητα και την αναλυτική και συνθετική </a:t>
            </a:r>
            <a:r>
              <a:rPr lang="el-GR" sz="2400" b="1" dirty="0" smtClean="0">
                <a:solidFill>
                  <a:schemeClr val="bg1"/>
                </a:solidFill>
                <a:ea typeface="Calibri" panose="020F0502020204030204" pitchFamily="34" charset="0"/>
                <a:cs typeface="Times New Roman" panose="02020603050405020304" pitchFamily="18" charset="0"/>
              </a:rPr>
              <a:t>σκέψη.</a:t>
            </a:r>
            <a:endParaRPr lang="el-GR" sz="2400" b="1" dirty="0">
              <a:solidFill>
                <a:schemeClr val="bg1"/>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l-GR" sz="2400" b="1" dirty="0">
                <a:solidFill>
                  <a:schemeClr val="bg1"/>
                </a:solidFill>
                <a:ea typeface="Calibri" panose="020F0502020204030204" pitchFamily="34" charset="0"/>
                <a:cs typeface="Times New Roman" panose="02020603050405020304" pitchFamily="18" charset="0"/>
              </a:rPr>
              <a:t>Επιλέγει την κατάλληλη χρονική περίοδο ως ελεύθερο χρόνο για να αναπτύξει την ικανότητα οργάνωσής του.</a:t>
            </a:r>
          </a:p>
          <a:p>
            <a:pPr marL="342900" lvl="0" indent="-342900" algn="just">
              <a:lnSpc>
                <a:spcPct val="150000"/>
              </a:lnSpc>
              <a:spcAft>
                <a:spcPts val="0"/>
              </a:spcAft>
              <a:buFont typeface="Wingdings" panose="05000000000000000000" pitchFamily="2" charset="2"/>
              <a:buChar char="Ø"/>
            </a:pPr>
            <a:r>
              <a:rPr lang="el-GR" sz="2400" b="1" dirty="0">
                <a:solidFill>
                  <a:schemeClr val="bg1"/>
                </a:solidFill>
                <a:ea typeface="Calibri" panose="020F0502020204030204" pitchFamily="34" charset="0"/>
                <a:cs typeface="Times New Roman" panose="02020603050405020304" pitchFamily="18" charset="0"/>
              </a:rPr>
              <a:t>Αναπτύσσει την ικανότητα αξιολόγησης και επιλογής κατάλληλων δραστηριοτήτων τις οποίες θα εκτελεί στον ελεύθερο χρόνο. </a:t>
            </a:r>
          </a:p>
          <a:p>
            <a:pPr marL="342900" lvl="0" indent="-342900" algn="just">
              <a:lnSpc>
                <a:spcPct val="150000"/>
              </a:lnSpc>
              <a:spcAft>
                <a:spcPts val="0"/>
              </a:spcAft>
              <a:buFont typeface="Wingdings" panose="05000000000000000000" pitchFamily="2" charset="2"/>
              <a:buChar char="Ø"/>
            </a:pPr>
            <a:r>
              <a:rPr lang="el-GR" sz="2400" b="1" dirty="0">
                <a:solidFill>
                  <a:schemeClr val="bg1"/>
                </a:solidFill>
                <a:ea typeface="Calibri" panose="020F0502020204030204" pitchFamily="34" charset="0"/>
                <a:cs typeface="Times New Roman" panose="02020603050405020304" pitchFamily="18" charset="0"/>
              </a:rPr>
              <a:t>Α</a:t>
            </a:r>
            <a:r>
              <a:rPr lang="el-GR" sz="2400" b="1" dirty="0" smtClean="0">
                <a:solidFill>
                  <a:schemeClr val="bg1"/>
                </a:solidFill>
                <a:ea typeface="Calibri" panose="020F0502020204030204" pitchFamily="34" charset="0"/>
                <a:cs typeface="Times New Roman" panose="02020603050405020304" pitchFamily="18" charset="0"/>
              </a:rPr>
              <a:t>ισθάνεται </a:t>
            </a:r>
            <a:r>
              <a:rPr lang="el-GR" sz="2400" b="1" dirty="0">
                <a:solidFill>
                  <a:schemeClr val="bg1"/>
                </a:solidFill>
                <a:ea typeface="Calibri" panose="020F0502020204030204" pitchFamily="34" charset="0"/>
                <a:cs typeface="Times New Roman" panose="02020603050405020304" pitchFamily="18" charset="0"/>
              </a:rPr>
              <a:t>την απόλαυση της ψυχαγωγίας,</a:t>
            </a:r>
          </a:p>
          <a:p>
            <a:pPr marL="342900" lvl="0" indent="-342900" algn="just">
              <a:lnSpc>
                <a:spcPct val="150000"/>
              </a:lnSpc>
              <a:spcAft>
                <a:spcPts val="0"/>
              </a:spcAft>
              <a:buFont typeface="Wingdings" panose="05000000000000000000" pitchFamily="2" charset="2"/>
              <a:buChar char="Ø"/>
            </a:pPr>
            <a:r>
              <a:rPr lang="el-GR" sz="2400" b="1" dirty="0">
                <a:solidFill>
                  <a:schemeClr val="bg1"/>
                </a:solidFill>
                <a:ea typeface="Calibri" panose="020F0502020204030204" pitchFamily="34" charset="0"/>
                <a:cs typeface="Times New Roman" panose="02020603050405020304" pitchFamily="18" charset="0"/>
              </a:rPr>
              <a:t>Ε</a:t>
            </a:r>
            <a:r>
              <a:rPr lang="el-GR" sz="2400" b="1" dirty="0" smtClean="0">
                <a:solidFill>
                  <a:schemeClr val="bg1"/>
                </a:solidFill>
                <a:ea typeface="Calibri" panose="020F0502020204030204" pitchFamily="34" charset="0"/>
                <a:cs typeface="Times New Roman" panose="02020603050405020304" pitchFamily="18" charset="0"/>
              </a:rPr>
              <a:t>κτονώνεται </a:t>
            </a:r>
            <a:r>
              <a:rPr lang="el-GR" sz="2400" b="1" dirty="0">
                <a:solidFill>
                  <a:schemeClr val="bg1"/>
                </a:solidFill>
                <a:ea typeface="Calibri" panose="020F0502020204030204" pitchFamily="34" charset="0"/>
                <a:cs typeface="Times New Roman" panose="02020603050405020304" pitchFamily="18" charset="0"/>
              </a:rPr>
              <a:t>από το άγχος των υποχρεωτικών δραστηριοτήτων </a:t>
            </a:r>
          </a:p>
        </p:txBody>
      </p:sp>
    </p:spTree>
    <p:extLst>
      <p:ext uri="{BB962C8B-B14F-4D97-AF65-F5344CB8AC3E}">
        <p14:creationId xmlns:p14="http://schemas.microsoft.com/office/powerpoint/2010/main" val="2122287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03607" y="179070"/>
            <a:ext cx="10045640" cy="699412"/>
          </a:xfrm>
          <a:gradFill>
            <a:gsLst>
              <a:gs pos="51000">
                <a:srgbClr val="92D050"/>
              </a:gs>
              <a:gs pos="94000">
                <a:schemeClr val="bg2">
                  <a:shade val="100000"/>
                  <a:hueMod val="100000"/>
                  <a:satMod val="110000"/>
                  <a:lumMod val="130000"/>
                </a:schemeClr>
              </a:gs>
              <a:gs pos="100000">
                <a:schemeClr val="bg2">
                  <a:shade val="78000"/>
                  <a:hueMod val="118000"/>
                  <a:satMod val="120000"/>
                  <a:lumMod val="69000"/>
                </a:schemeClr>
              </a:gs>
            </a:gsLst>
            <a:lin ang="2520000" scaled="0"/>
          </a:gradFill>
        </p:spPr>
        <p:txBody>
          <a:bodyPr/>
          <a:lstStyle/>
          <a:p>
            <a:r>
              <a:rPr lang="el-GR" dirty="0" smtClean="0"/>
              <a:t>Στη διάρκεια του ελεύθερου χρόνου ο έφηβος:</a:t>
            </a:r>
            <a:endParaRPr lang="el-GR" dirty="0"/>
          </a:p>
        </p:txBody>
      </p:sp>
      <p:sp>
        <p:nvSpPr>
          <p:cNvPr id="4" name="Ορθογώνιο 3"/>
          <p:cNvSpPr/>
          <p:nvPr/>
        </p:nvSpPr>
        <p:spPr>
          <a:xfrm>
            <a:off x="0" y="878482"/>
            <a:ext cx="12192000" cy="5909310"/>
          </a:xfrm>
          <a:prstGeom prst="rect">
            <a:avLst/>
          </a:prstGeom>
          <a:gradFill>
            <a:gsLst>
              <a:gs pos="0">
                <a:srgbClr val="92D050"/>
              </a:gs>
              <a:gs pos="90000">
                <a:schemeClr val="bg2">
                  <a:shade val="100000"/>
                  <a:hueMod val="100000"/>
                  <a:satMod val="110000"/>
                  <a:lumMod val="14000"/>
                  <a:lumOff val="86000"/>
                </a:schemeClr>
              </a:gs>
              <a:gs pos="100000">
                <a:schemeClr val="bg2">
                  <a:shade val="78000"/>
                  <a:hueMod val="118000"/>
                  <a:satMod val="120000"/>
                  <a:lumMod val="69000"/>
                </a:schemeClr>
              </a:gs>
            </a:gsLst>
            <a:lin ang="2520000" scaled="0"/>
          </a:gradFill>
        </p:spPr>
        <p:txBody>
          <a:bodyPr wrap="square">
            <a:spAutoFit/>
          </a:bodyPr>
          <a:lstStyle/>
          <a:p>
            <a:pPr marL="342900" lvl="0" indent="-342900" algn="just">
              <a:lnSpc>
                <a:spcPct val="150000"/>
              </a:lnSpc>
              <a:spcAft>
                <a:spcPts val="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Καλλιεργεί καλές διαπροσωπικές σχέσεις, κάνει φιλίες μέσω των οποίων αποκτά  αυτογνωσία, κοινωνικότητα και αυτορρύθμιση στα συναισθήματα και στις παρορμήσεις του.</a:t>
            </a:r>
          </a:p>
          <a:p>
            <a:pPr marL="342900" lvl="0" indent="-342900" algn="just">
              <a:lnSpc>
                <a:spcPct val="150000"/>
              </a:lnSpc>
              <a:spcAft>
                <a:spcPts val="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Αποκτά τις δεξιότητες συνεργασίας, υγιούς </a:t>
            </a:r>
            <a:r>
              <a:rPr lang="el-GR" sz="2800" dirty="0" smtClean="0">
                <a:solidFill>
                  <a:schemeClr val="bg1"/>
                </a:solidFill>
                <a:ea typeface="Calibri" panose="020F0502020204030204" pitchFamily="34" charset="0"/>
                <a:cs typeface="Times New Roman" panose="02020603050405020304" pitchFamily="18" charset="0"/>
              </a:rPr>
              <a:t>ανταγωνισμού. </a:t>
            </a:r>
            <a:endParaRPr lang="el-GR" sz="2800" dirty="0">
              <a:solidFill>
                <a:schemeClr val="bg1"/>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Αναπτύσσει κοινωνική συνείδηση.</a:t>
            </a:r>
          </a:p>
          <a:p>
            <a:pPr marL="342900" lvl="0" indent="-342900" algn="just">
              <a:lnSpc>
                <a:spcPct val="150000"/>
              </a:lnSpc>
              <a:spcAft>
                <a:spcPts val="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Πέρα από τον ψυχαγωγικό τομέα είναι πολύ πιθανό ότι θα συσσωρεύσει οφέλη πολιτιστικού, πνευματικού και κοινωνικού </a:t>
            </a:r>
            <a:r>
              <a:rPr lang="el-GR" sz="2800" dirty="0" smtClean="0">
                <a:solidFill>
                  <a:schemeClr val="bg1"/>
                </a:solidFill>
                <a:ea typeface="Calibri" panose="020F0502020204030204" pitchFamily="34" charset="0"/>
                <a:cs typeface="Times New Roman" panose="02020603050405020304" pitchFamily="18" charset="0"/>
              </a:rPr>
              <a:t>ενδιαφέροντος.</a:t>
            </a:r>
            <a:endParaRPr lang="el-GR" sz="2800" dirty="0">
              <a:solidFill>
                <a:schemeClr val="bg1"/>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Ωθείται  να ανακαλύψει δημιουργικούς τρόπους απασχόλησης, να νιώσει χαρά και ευχαρίστηση, χωρίς την πίεση του προγραμματισμού. </a:t>
            </a:r>
          </a:p>
        </p:txBody>
      </p:sp>
    </p:spTree>
    <p:extLst>
      <p:ext uri="{BB962C8B-B14F-4D97-AF65-F5344CB8AC3E}">
        <p14:creationId xmlns:p14="http://schemas.microsoft.com/office/powerpoint/2010/main" val="353518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B050"/>
            </a:gs>
            <a:gs pos="84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Δ. Φορείς Κοινωνικοποίησης</a:t>
            </a:r>
            <a:endParaRPr lang="el-GR" dirty="0"/>
          </a:p>
        </p:txBody>
      </p:sp>
      <p:pic>
        <p:nvPicPr>
          <p:cNvPr id="4" name="Picture 2" descr="http://eleutherosxronos.gr/wp-content/uploads/2015/08/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330" y="1052063"/>
            <a:ext cx="8952614"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38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28000">
              <a:schemeClr val="accent4">
                <a:lumMod val="75000"/>
              </a:schemeClr>
            </a:gs>
            <a:gs pos="85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3" name="Ορθογώνιο 2"/>
          <p:cNvSpPr/>
          <p:nvPr/>
        </p:nvSpPr>
        <p:spPr>
          <a:xfrm>
            <a:off x="3742661" y="788161"/>
            <a:ext cx="2442002" cy="584775"/>
          </a:xfrm>
          <a:prstGeom prst="rect">
            <a:avLst/>
          </a:prstGeom>
        </p:spPr>
        <p:txBody>
          <a:bodyPr wrap="square">
            <a:spAutoFit/>
          </a:bodyPr>
          <a:lstStyle/>
          <a:p>
            <a:pPr marL="342900" indent="-342900">
              <a:buFont typeface="+mj-lt"/>
              <a:buAutoNum type="arabicPeriod" startAt="2"/>
            </a:pPr>
            <a:r>
              <a:rPr lang="el-GR" sz="3200" dirty="0" smtClean="0">
                <a:solidFill>
                  <a:schemeClr val="bg1"/>
                </a:solidFill>
              </a:rPr>
              <a:t> Σχολείο</a:t>
            </a:r>
            <a:endParaRPr lang="el-GR" sz="3200" dirty="0">
              <a:solidFill>
                <a:schemeClr val="bg1"/>
              </a:solidFill>
            </a:endParaRPr>
          </a:p>
        </p:txBody>
      </p:sp>
      <p:sp>
        <p:nvSpPr>
          <p:cNvPr id="4" name="Ορθογώνιο 3"/>
          <p:cNvSpPr/>
          <p:nvPr/>
        </p:nvSpPr>
        <p:spPr>
          <a:xfrm>
            <a:off x="7570382" y="725717"/>
            <a:ext cx="3008422" cy="584775"/>
          </a:xfrm>
          <a:prstGeom prst="rect">
            <a:avLst/>
          </a:prstGeom>
        </p:spPr>
        <p:txBody>
          <a:bodyPr wrap="square">
            <a:spAutoFit/>
          </a:bodyPr>
          <a:lstStyle/>
          <a:p>
            <a:pPr marL="800100" lvl="1" indent="-342900" algn="just">
              <a:buFont typeface="+mj-lt"/>
              <a:buAutoNum type="arabicPeriod" startAt="3"/>
            </a:pPr>
            <a:r>
              <a:rPr lang="el-GR" sz="3200" dirty="0" smtClean="0">
                <a:solidFill>
                  <a:schemeClr val="bg1"/>
                </a:solidFill>
              </a:rPr>
              <a:t> Παρέες</a:t>
            </a:r>
            <a:endParaRPr lang="el-GR" sz="3200" dirty="0">
              <a:solidFill>
                <a:schemeClr val="bg1"/>
              </a:solidFill>
            </a:endParaRPr>
          </a:p>
        </p:txBody>
      </p:sp>
      <p:sp>
        <p:nvSpPr>
          <p:cNvPr id="5" name="Ορθογώνιο 4"/>
          <p:cNvSpPr/>
          <p:nvPr/>
        </p:nvSpPr>
        <p:spPr>
          <a:xfrm>
            <a:off x="3048059" y="4142050"/>
            <a:ext cx="6273208" cy="584775"/>
          </a:xfrm>
          <a:prstGeom prst="rect">
            <a:avLst/>
          </a:prstGeom>
        </p:spPr>
        <p:txBody>
          <a:bodyPr wrap="square">
            <a:spAutoFit/>
          </a:bodyPr>
          <a:lstStyle/>
          <a:p>
            <a:pPr marL="342900" indent="-342900" algn="just">
              <a:buFont typeface="+mj-lt"/>
              <a:buAutoNum type="arabicPeriod" startAt="4"/>
            </a:pPr>
            <a:r>
              <a:rPr lang="el-GR" sz="3200" dirty="0" smtClean="0">
                <a:solidFill>
                  <a:schemeClr val="bg1"/>
                </a:solidFill>
              </a:rPr>
              <a:t> Μέσα </a:t>
            </a:r>
            <a:r>
              <a:rPr lang="el-GR" sz="3200" dirty="0">
                <a:solidFill>
                  <a:schemeClr val="bg1"/>
                </a:solidFill>
              </a:rPr>
              <a:t>Μαζικής </a:t>
            </a:r>
            <a:r>
              <a:rPr lang="el-GR" sz="3200" dirty="0" smtClean="0">
                <a:solidFill>
                  <a:schemeClr val="bg1"/>
                </a:solidFill>
              </a:rPr>
              <a:t>Ενημέρωσης</a:t>
            </a:r>
            <a:endParaRPr lang="el-GR" sz="3200" dirty="0">
              <a:solidFill>
                <a:schemeClr val="bg1"/>
              </a:solidFill>
            </a:endParaRPr>
          </a:p>
        </p:txBody>
      </p:sp>
      <p:sp>
        <p:nvSpPr>
          <p:cNvPr id="6" name="Ορθογώνιο 5"/>
          <p:cNvSpPr/>
          <p:nvPr/>
        </p:nvSpPr>
        <p:spPr>
          <a:xfrm>
            <a:off x="160923" y="680440"/>
            <a:ext cx="2737694" cy="584775"/>
          </a:xfrm>
          <a:prstGeom prst="rect">
            <a:avLst/>
          </a:prstGeom>
        </p:spPr>
        <p:txBody>
          <a:bodyPr wrap="square">
            <a:spAutoFit/>
          </a:bodyPr>
          <a:lstStyle/>
          <a:p>
            <a:pPr marL="342900" indent="-342900">
              <a:buFont typeface="+mj-lt"/>
              <a:buAutoNum type="arabicPeriod"/>
            </a:pPr>
            <a:r>
              <a:rPr lang="el-GR" sz="3200" dirty="0" smtClean="0">
                <a:solidFill>
                  <a:schemeClr val="bg1"/>
                </a:solidFill>
              </a:rPr>
              <a:t> Οικογένεια</a:t>
            </a:r>
            <a:endParaRPr lang="el-GR" sz="3200" dirty="0">
              <a:solidFill>
                <a:schemeClr val="bg1"/>
              </a:solidFill>
            </a:endParaRPr>
          </a:p>
        </p:txBody>
      </p:sp>
      <p:pic>
        <p:nvPicPr>
          <p:cNvPr id="7" name="Picture 4" descr="http://antikleidi.com/wp-content/uploads/2011/10/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22" y="1869532"/>
            <a:ext cx="2281756" cy="188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star.gr/publishingimages/2014/01/090114130336_64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2661" y="1692926"/>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49gym-athin.att.sch.gr/students/images/Teenag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226" y="1692926"/>
            <a:ext cx="2684520" cy="17816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air.news.gr/cov/wa/watching-tv_b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7459" y="4836928"/>
            <a:ext cx="2715301" cy="1688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7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92D050"/>
            </a:gs>
            <a:gs pos="94000">
              <a:schemeClr val="bg2">
                <a:shade val="100000"/>
                <a:hueMod val="100000"/>
                <a:satMod val="110000"/>
                <a:lumMod val="85000"/>
                <a:lumOff val="15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792005" y="0"/>
            <a:ext cx="10154333" cy="1080938"/>
          </a:xfrm>
        </p:spPr>
        <p:txBody>
          <a:bodyPr/>
          <a:lstStyle/>
          <a:p>
            <a:pPr algn="ctr"/>
            <a:r>
              <a:rPr lang="el-GR" dirty="0" smtClean="0"/>
              <a:t> </a:t>
            </a:r>
            <a:r>
              <a:rPr lang="el-GR" spc="1010" dirty="0" smtClean="0"/>
              <a:t>1. Οικογένεια</a:t>
            </a:r>
            <a:endParaRPr lang="el-GR" spc="1010" dirty="0"/>
          </a:p>
        </p:txBody>
      </p:sp>
      <p:sp>
        <p:nvSpPr>
          <p:cNvPr id="7" name="Ορθογώνιο 6"/>
          <p:cNvSpPr/>
          <p:nvPr/>
        </p:nvSpPr>
        <p:spPr>
          <a:xfrm>
            <a:off x="0" y="1077927"/>
            <a:ext cx="11859133" cy="2123658"/>
          </a:xfrm>
          <a:prstGeom prst="rect">
            <a:avLst/>
          </a:prstGeom>
        </p:spPr>
        <p:txBody>
          <a:bodyPr wrap="square">
            <a:spAutoFit/>
          </a:bodyPr>
          <a:lstStyle/>
          <a:p>
            <a:pPr algn="just">
              <a:lnSpc>
                <a:spcPct val="150000"/>
              </a:lnSpc>
              <a:spcAft>
                <a:spcPts val="0"/>
              </a:spcAft>
            </a:pPr>
            <a:r>
              <a:rPr lang="el-GR" sz="2400" dirty="0" smtClean="0">
                <a:solidFill>
                  <a:schemeClr val="bg1"/>
                </a:solidFill>
                <a:ea typeface="Calibri" panose="020F0502020204030204" pitchFamily="34" charset="0"/>
                <a:cs typeface="Times New Roman" panose="02020603050405020304" pitchFamily="18" charset="0"/>
              </a:rPr>
              <a:t>Συχνά </a:t>
            </a:r>
            <a:r>
              <a:rPr lang="el-GR" sz="2400" dirty="0">
                <a:solidFill>
                  <a:schemeClr val="bg1"/>
                </a:solidFill>
                <a:ea typeface="Calibri" panose="020F0502020204030204" pitchFamily="34" charset="0"/>
                <a:cs typeface="Times New Roman" panose="02020603050405020304" pitchFamily="18" charset="0"/>
              </a:rPr>
              <a:t>οι γονείς:</a:t>
            </a:r>
          </a:p>
          <a:p>
            <a:pPr marL="342900" lvl="0" indent="-342900" algn="just">
              <a:lnSpc>
                <a:spcPct val="150000"/>
              </a:lnSpc>
              <a:spcAft>
                <a:spcPts val="0"/>
              </a:spcAft>
              <a:buFont typeface="Wingdings" panose="05000000000000000000" pitchFamily="2" charset="2"/>
              <a:buChar char="Ø"/>
            </a:pPr>
            <a:r>
              <a:rPr lang="el-GR" sz="3200" dirty="0">
                <a:solidFill>
                  <a:schemeClr val="bg1"/>
                </a:solidFill>
                <a:ea typeface="Calibri" panose="020F0502020204030204" pitchFamily="34" charset="0"/>
                <a:cs typeface="Times New Roman" panose="02020603050405020304" pitchFamily="18" charset="0"/>
              </a:rPr>
              <a:t>Εντάσσουν το παιδί σε ένα πρόγραμμα πολύωρης σχολικής και εξωσχολικής </a:t>
            </a:r>
            <a:r>
              <a:rPr lang="el-GR" sz="3200" dirty="0" smtClean="0">
                <a:solidFill>
                  <a:schemeClr val="bg1"/>
                </a:solidFill>
                <a:ea typeface="Calibri" panose="020F0502020204030204" pitchFamily="34" charset="0"/>
                <a:cs typeface="Times New Roman" panose="02020603050405020304" pitchFamily="18" charset="0"/>
              </a:rPr>
              <a:t>δραστηριότητας </a:t>
            </a:r>
            <a:r>
              <a:rPr lang="el-GR" sz="3200" dirty="0">
                <a:solidFill>
                  <a:schemeClr val="bg1"/>
                </a:solidFill>
                <a:ea typeface="Calibri" panose="020F0502020204030204" pitchFamily="34" charset="0"/>
                <a:cs typeface="Times New Roman" panose="02020603050405020304" pitchFamily="18" charset="0"/>
              </a:rPr>
              <a:t>(Κουράκης, 1999).  </a:t>
            </a:r>
          </a:p>
        </p:txBody>
      </p:sp>
      <p:pic>
        <p:nvPicPr>
          <p:cNvPr id="8" name="Εικόνα 7" descr="http://xenesglosses.eu/wp-content/uploads/2015/05/16.jpg"/>
          <p:cNvPicPr/>
          <p:nvPr/>
        </p:nvPicPr>
        <p:blipFill>
          <a:blip r:embed="rId2">
            <a:extLst>
              <a:ext uri="{28A0092B-C50C-407E-A947-70E740481C1C}">
                <a14:useLocalDpi xmlns:a14="http://schemas.microsoft.com/office/drawing/2010/main" val="0"/>
              </a:ext>
            </a:extLst>
          </a:blip>
          <a:srcRect/>
          <a:stretch>
            <a:fillRect/>
          </a:stretch>
        </p:blipFill>
        <p:spPr bwMode="auto">
          <a:xfrm>
            <a:off x="148856" y="3466214"/>
            <a:ext cx="5720316" cy="3201285"/>
          </a:xfrm>
          <a:prstGeom prst="rect">
            <a:avLst/>
          </a:prstGeom>
          <a:noFill/>
          <a:ln>
            <a:noFill/>
          </a:ln>
        </p:spPr>
      </p:pic>
      <p:pic>
        <p:nvPicPr>
          <p:cNvPr id="9" name="Εικόνα 8"/>
          <p:cNvPicPr>
            <a:picLocks noChangeAspect="1"/>
          </p:cNvPicPr>
          <p:nvPr/>
        </p:nvPicPr>
        <p:blipFill>
          <a:blip r:embed="rId3"/>
          <a:stretch>
            <a:fillRect/>
          </a:stretch>
        </p:blipFill>
        <p:spPr>
          <a:xfrm>
            <a:off x="6088020" y="3201585"/>
            <a:ext cx="5948036" cy="3465914"/>
          </a:xfrm>
          <a:prstGeom prst="rect">
            <a:avLst/>
          </a:prstGeom>
          <a:gradFill>
            <a:gsLst>
              <a:gs pos="0">
                <a:srgbClr val="92D050"/>
              </a:gs>
              <a:gs pos="97000">
                <a:schemeClr val="bg2">
                  <a:shade val="100000"/>
                  <a:hueMod val="100000"/>
                  <a:satMod val="110000"/>
                  <a:lumMod val="130000"/>
                </a:schemeClr>
              </a:gs>
              <a:gs pos="100000">
                <a:schemeClr val="bg2">
                  <a:shade val="78000"/>
                  <a:hueMod val="118000"/>
                  <a:satMod val="120000"/>
                  <a:lumMod val="69000"/>
                </a:schemeClr>
              </a:gs>
            </a:gsLst>
            <a:lin ang="2520000" scaled="0"/>
          </a:gradFill>
        </p:spPr>
      </p:pic>
    </p:spTree>
    <p:extLst>
      <p:ext uri="{BB962C8B-B14F-4D97-AF65-F5344CB8AC3E}">
        <p14:creationId xmlns:p14="http://schemas.microsoft.com/office/powerpoint/2010/main" val="3409344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92D050"/>
            </a:gs>
            <a:gs pos="92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92742" y="0"/>
            <a:ext cx="10154333" cy="923154"/>
          </a:xfrm>
          <a:gradFill>
            <a:gsLst>
              <a:gs pos="0">
                <a:srgbClr val="92D050"/>
              </a:gs>
              <a:gs pos="100000">
                <a:schemeClr val="bg2">
                  <a:shade val="78000"/>
                  <a:hueMod val="118000"/>
                  <a:satMod val="120000"/>
                  <a:lumMod val="69000"/>
                </a:schemeClr>
              </a:gs>
            </a:gsLst>
            <a:lin ang="2520000" scaled="0"/>
          </a:gradFill>
        </p:spPr>
        <p:txBody>
          <a:bodyPr/>
          <a:lstStyle/>
          <a:p>
            <a:pPr algn="ctr"/>
            <a:r>
              <a:rPr lang="el-GR" spc="1180" dirty="0" smtClean="0"/>
              <a:t> 1. Οικογένεια</a:t>
            </a:r>
            <a:endParaRPr lang="el-GR" spc="1180" dirty="0"/>
          </a:p>
        </p:txBody>
      </p:sp>
      <p:sp>
        <p:nvSpPr>
          <p:cNvPr id="7" name="Ορθογώνιο 6"/>
          <p:cNvSpPr/>
          <p:nvPr/>
        </p:nvSpPr>
        <p:spPr>
          <a:xfrm>
            <a:off x="215150" y="1413659"/>
            <a:ext cx="10789920" cy="416461"/>
          </a:xfrm>
          <a:prstGeom prst="rect">
            <a:avLst/>
          </a:prstGeom>
        </p:spPr>
        <p:txBody>
          <a:bodyPr wrap="square">
            <a:spAutoFit/>
          </a:bodyPr>
          <a:lstStyle/>
          <a:p>
            <a:pPr algn="just">
              <a:lnSpc>
                <a:spcPct val="150000"/>
              </a:lnSpc>
              <a:spcAft>
                <a:spcPts val="0"/>
              </a:spcAft>
            </a:pPr>
            <a:endParaRPr lang="el-GR" sz="1600" dirty="0">
              <a:solidFill>
                <a:schemeClr val="bg1"/>
              </a:solidFill>
              <a:ea typeface="Calibri" panose="020F0502020204030204" pitchFamily="34" charset="0"/>
              <a:cs typeface="Times New Roman" panose="02020603050405020304" pitchFamily="18" charset="0"/>
            </a:endParaRPr>
          </a:p>
        </p:txBody>
      </p:sp>
      <p:sp>
        <p:nvSpPr>
          <p:cNvPr id="3" name="Ορθογώνιο 2"/>
          <p:cNvSpPr/>
          <p:nvPr/>
        </p:nvSpPr>
        <p:spPr>
          <a:xfrm>
            <a:off x="115886" y="1119701"/>
            <a:ext cx="11403107" cy="3695242"/>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Ø"/>
            </a:pPr>
            <a:r>
              <a:rPr lang="el-GR" sz="3200" dirty="0">
                <a:solidFill>
                  <a:schemeClr val="bg1"/>
                </a:solidFill>
                <a:ea typeface="Calibri" panose="020F0502020204030204" pitchFamily="34" charset="0"/>
                <a:cs typeface="Times New Roman" panose="02020603050405020304" pitchFamily="18" charset="0"/>
              </a:rPr>
              <a:t>Προβάλλουν σε αυτά τις δικές τους προσδοκίες και ανεκπλήρωτες επιθυμίες, ωθώντας τα για παράδειγμα σε δραστηριότητες οι οποίες είναι ελκυστικές μόνο για τους ίδιους, ή αποτελούν δικές τους ανεκπλήρωτες επιθυμίες  (Παππά, 2006).</a:t>
            </a:r>
          </a:p>
        </p:txBody>
      </p:sp>
      <p:pic>
        <p:nvPicPr>
          <p:cNvPr id="4" name="Εικόνα 3"/>
          <p:cNvPicPr>
            <a:picLocks noChangeAspect="1"/>
          </p:cNvPicPr>
          <p:nvPr/>
        </p:nvPicPr>
        <p:blipFill>
          <a:blip r:embed="rId2"/>
          <a:stretch>
            <a:fillRect/>
          </a:stretch>
        </p:blipFill>
        <p:spPr>
          <a:xfrm>
            <a:off x="4508205" y="4079004"/>
            <a:ext cx="7010788" cy="2778996"/>
          </a:xfrm>
          <a:prstGeom prst="rect">
            <a:avLst/>
          </a:prstGeom>
        </p:spPr>
      </p:pic>
    </p:spTree>
    <p:extLst>
      <p:ext uri="{BB962C8B-B14F-4D97-AF65-F5344CB8AC3E}">
        <p14:creationId xmlns:p14="http://schemas.microsoft.com/office/powerpoint/2010/main" val="115289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35272" y="318070"/>
            <a:ext cx="10154333" cy="1080938"/>
          </a:xfrm>
        </p:spPr>
        <p:txBody>
          <a:bodyPr/>
          <a:lstStyle/>
          <a:p>
            <a:pPr algn="ctr"/>
            <a:r>
              <a:rPr lang="el-GR" spc="1150" dirty="0" smtClean="0"/>
              <a:t> 1. Οικογένεια</a:t>
            </a:r>
            <a:endParaRPr lang="el-GR" spc="1150" dirty="0"/>
          </a:p>
        </p:txBody>
      </p:sp>
      <p:sp>
        <p:nvSpPr>
          <p:cNvPr id="7" name="Ορθογώνιο 6"/>
          <p:cNvSpPr/>
          <p:nvPr/>
        </p:nvSpPr>
        <p:spPr>
          <a:xfrm>
            <a:off x="268940" y="2123619"/>
            <a:ext cx="10789920" cy="416461"/>
          </a:xfrm>
          <a:prstGeom prst="rect">
            <a:avLst/>
          </a:prstGeom>
        </p:spPr>
        <p:txBody>
          <a:bodyPr wrap="square">
            <a:spAutoFit/>
          </a:bodyPr>
          <a:lstStyle/>
          <a:p>
            <a:pPr algn="just">
              <a:lnSpc>
                <a:spcPct val="150000"/>
              </a:lnSpc>
              <a:spcAft>
                <a:spcPts val="0"/>
              </a:spcAft>
            </a:pPr>
            <a:endParaRPr lang="el-GR" sz="1600" dirty="0">
              <a:solidFill>
                <a:schemeClr val="bg1"/>
              </a:solidFill>
              <a:ea typeface="Calibri" panose="020F0502020204030204" pitchFamily="34" charset="0"/>
              <a:cs typeface="Times New Roman" panose="02020603050405020304" pitchFamily="18" charset="0"/>
            </a:endParaRPr>
          </a:p>
        </p:txBody>
      </p:sp>
      <p:sp>
        <p:nvSpPr>
          <p:cNvPr id="3" name="Ορθογώνιο 2"/>
          <p:cNvSpPr/>
          <p:nvPr/>
        </p:nvSpPr>
        <p:spPr>
          <a:xfrm>
            <a:off x="255054" y="1399008"/>
            <a:ext cx="11403107" cy="2956579"/>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Ø"/>
            </a:pPr>
            <a:r>
              <a:rPr lang="el-GR" sz="3200" dirty="0">
                <a:solidFill>
                  <a:schemeClr val="bg1"/>
                </a:solidFill>
                <a:ea typeface="Calibri" panose="020F0502020204030204" pitchFamily="34" charset="0"/>
                <a:cs typeface="Times New Roman" panose="02020603050405020304" pitchFamily="18" charset="0"/>
              </a:rPr>
              <a:t>Οι κοινές δραστηριότητες με την οικογένεια είναι τα κοινά γεύματα, οι συζητήσεις και η παρακολούθηση τηλεόρασης, ενώ σπάνια </a:t>
            </a:r>
            <a:r>
              <a:rPr lang="el-GR" sz="3200" dirty="0" smtClean="0">
                <a:solidFill>
                  <a:schemeClr val="bg1"/>
                </a:solidFill>
                <a:ea typeface="Calibri" panose="020F0502020204030204" pitchFamily="34" charset="0"/>
                <a:cs typeface="Times New Roman" panose="02020603050405020304" pitchFamily="18" charset="0"/>
              </a:rPr>
              <a:t>παίζουν</a:t>
            </a:r>
            <a:r>
              <a:rPr lang="el-GR" sz="3200" dirty="0">
                <a:solidFill>
                  <a:schemeClr val="bg1"/>
                </a:solidFill>
                <a:ea typeface="Calibri" panose="020F0502020204030204" pitchFamily="34" charset="0"/>
                <a:cs typeface="Times New Roman" panose="02020603050405020304" pitchFamily="18" charset="0"/>
              </a:rPr>
              <a:t>, αθλούνται ή πάνε κάποιο περίπατο όλοι </a:t>
            </a:r>
            <a:r>
              <a:rPr lang="el-GR" sz="3200" dirty="0" smtClean="0">
                <a:solidFill>
                  <a:schemeClr val="bg1"/>
                </a:solidFill>
                <a:ea typeface="Calibri" panose="020F0502020204030204" pitchFamily="34" charset="0"/>
                <a:cs typeface="Times New Roman" panose="02020603050405020304" pitchFamily="18" charset="0"/>
              </a:rPr>
              <a:t>μαζί. </a:t>
            </a:r>
            <a:endParaRPr lang="el-GR" sz="3200" dirty="0">
              <a:solidFill>
                <a:schemeClr val="bg1"/>
              </a:solidFill>
              <a:ea typeface="Calibri" panose="020F0502020204030204" pitchFamily="34" charset="0"/>
              <a:cs typeface="Times New Roman" panose="02020603050405020304" pitchFamily="18" charset="0"/>
            </a:endParaRPr>
          </a:p>
        </p:txBody>
      </p:sp>
      <p:pic>
        <p:nvPicPr>
          <p:cNvPr id="1026" name="Picture 2" descr="http://www.mothersblog.gr/media/k2/items/cache/40bc83c00b599935f6903f15c6efc7a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47" y="4169627"/>
            <a:ext cx="6955558" cy="250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97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32D54E">
                <a:lumMod val="90000"/>
                <a:lumOff val="10000"/>
              </a:srgbClr>
            </a:gs>
            <a:gs pos="82000">
              <a:schemeClr val="bg2">
                <a:shade val="100000"/>
                <a:hueMod val="100000"/>
                <a:satMod val="110000"/>
                <a:lumMod val="130000"/>
              </a:schemeClr>
            </a:gs>
            <a:gs pos="100000">
              <a:schemeClr val="bg2">
                <a:shade val="78000"/>
                <a:hueMod val="118000"/>
                <a:satMod val="120000"/>
                <a:lumMod val="69000"/>
              </a:schemeClr>
            </a:gs>
          </a:gsLst>
          <a:lin ang="4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889734" y="0"/>
            <a:ext cx="9613861" cy="936660"/>
          </a:xfrm>
        </p:spPr>
        <p:txBody>
          <a:bodyPr/>
          <a:lstStyle/>
          <a:p>
            <a:pPr algn="ctr"/>
            <a:r>
              <a:rPr lang="el-GR" spc="1220" dirty="0" smtClean="0"/>
              <a:t>2. Σχολείο</a:t>
            </a:r>
            <a:endParaRPr lang="el-GR" spc="1220" dirty="0"/>
          </a:p>
        </p:txBody>
      </p:sp>
      <p:sp>
        <p:nvSpPr>
          <p:cNvPr id="5" name="Ορθογώνιο 4"/>
          <p:cNvSpPr/>
          <p:nvPr/>
        </p:nvSpPr>
        <p:spPr>
          <a:xfrm>
            <a:off x="-36636" y="2424710"/>
            <a:ext cx="12192000" cy="1569660"/>
          </a:xfrm>
          <a:prstGeom prst="rect">
            <a:avLst/>
          </a:prstGeom>
        </p:spPr>
        <p:txBody>
          <a:bodyPr wrap="square">
            <a:spAutoFit/>
          </a:bodyPr>
          <a:lstStyle/>
          <a:p>
            <a:pPr algn="just">
              <a:lnSpc>
                <a:spcPct val="150000"/>
              </a:lnSpc>
              <a:spcAft>
                <a:spcPts val="0"/>
              </a:spcAft>
            </a:pPr>
            <a:r>
              <a:rPr lang="el-GR" sz="3200" dirty="0" smtClean="0">
                <a:solidFill>
                  <a:schemeClr val="bg1"/>
                </a:solidFill>
                <a:ea typeface="Calibri" panose="020F0502020204030204" pitchFamily="34" charset="0"/>
                <a:cs typeface="Times New Roman" panose="02020603050405020304" pitchFamily="18" charset="0"/>
              </a:rPr>
              <a:t>Ο «σχολικός χρόνος» παρουσιάζει τάση επεκτατισμού εις βάρος του ελεύθερου χρόνου.</a:t>
            </a:r>
            <a:endParaRPr lang="el-GR" sz="3200" dirty="0">
              <a:solidFill>
                <a:schemeClr val="bg1"/>
              </a:solidFill>
              <a:ea typeface="Calibri" panose="020F0502020204030204" pitchFamily="34" charset="0"/>
              <a:cs typeface="Times New Roman" panose="02020603050405020304" pitchFamily="18" charset="0"/>
            </a:endParaRPr>
          </a:p>
        </p:txBody>
      </p:sp>
      <p:sp>
        <p:nvSpPr>
          <p:cNvPr id="6" name="Ορθογώνιο 5"/>
          <p:cNvSpPr/>
          <p:nvPr/>
        </p:nvSpPr>
        <p:spPr>
          <a:xfrm>
            <a:off x="64990" y="819940"/>
            <a:ext cx="12090374" cy="1569660"/>
          </a:xfrm>
          <a:prstGeom prst="rect">
            <a:avLst/>
          </a:prstGeom>
        </p:spPr>
        <p:txBody>
          <a:bodyPr wrap="square">
            <a:spAutoFit/>
          </a:bodyPr>
          <a:lstStyle/>
          <a:p>
            <a:pPr algn="just">
              <a:lnSpc>
                <a:spcPct val="150000"/>
              </a:lnSpc>
              <a:spcAft>
                <a:spcPts val="0"/>
              </a:spcAft>
            </a:pPr>
            <a:r>
              <a:rPr lang="el-GR" sz="3200" dirty="0" smtClean="0">
                <a:solidFill>
                  <a:schemeClr val="bg1"/>
                </a:solidFill>
                <a:ea typeface="Calibri" panose="020F0502020204030204" pitchFamily="34" charset="0"/>
                <a:cs typeface="Times New Roman" panose="02020603050405020304" pitchFamily="18" charset="0"/>
              </a:rPr>
              <a:t>Σχολικός </a:t>
            </a:r>
            <a:r>
              <a:rPr lang="el-GR" sz="3200" dirty="0">
                <a:solidFill>
                  <a:schemeClr val="bg1"/>
                </a:solidFill>
                <a:ea typeface="Calibri" panose="020F0502020204030204" pitchFamily="34" charset="0"/>
                <a:cs typeface="Times New Roman" panose="02020603050405020304" pitchFamily="18" charset="0"/>
              </a:rPr>
              <a:t>χρόνος </a:t>
            </a:r>
            <a:r>
              <a:rPr lang="el-GR" sz="3200" dirty="0" smtClean="0">
                <a:solidFill>
                  <a:schemeClr val="bg1"/>
                </a:solidFill>
                <a:ea typeface="Calibri" panose="020F0502020204030204" pitchFamily="34" charset="0"/>
                <a:cs typeface="Times New Roman" panose="02020603050405020304" pitchFamily="18" charset="0"/>
              </a:rPr>
              <a:t>=  υποχρεωτικό σχολικό </a:t>
            </a:r>
            <a:r>
              <a:rPr lang="el-GR" sz="3200" dirty="0">
                <a:solidFill>
                  <a:schemeClr val="bg1"/>
                </a:solidFill>
                <a:ea typeface="Calibri" panose="020F0502020204030204" pitchFamily="34" charset="0"/>
                <a:cs typeface="Times New Roman" panose="02020603050405020304" pitchFamily="18" charset="0"/>
              </a:rPr>
              <a:t>πρόγραμμα + εξωσχολικές παραεκπαιδευτικές δραστηριότητες </a:t>
            </a:r>
          </a:p>
        </p:txBody>
      </p:sp>
      <p:pic>
        <p:nvPicPr>
          <p:cNvPr id="2050" name="Picture 2" descr="http://www.matrix24.gr/wp-content/uploads/2014/04/klepsidra-495x3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143" y="4286469"/>
            <a:ext cx="5312797" cy="24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052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75000">
              <a:srgbClr val="92D050">
                <a:lumMod val="80000"/>
                <a:lumOff val="20000"/>
              </a:srgb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78032" y="170121"/>
            <a:ext cx="9613861" cy="744279"/>
          </a:xfrm>
        </p:spPr>
        <p:txBody>
          <a:bodyPr/>
          <a:lstStyle/>
          <a:p>
            <a:pPr algn="ctr"/>
            <a:r>
              <a:rPr lang="el-GR" spc="1130" dirty="0" smtClean="0"/>
              <a:t>2. Σχολείο</a:t>
            </a:r>
            <a:endParaRPr lang="el-GR" spc="1130" dirty="0"/>
          </a:p>
        </p:txBody>
      </p:sp>
      <p:sp>
        <p:nvSpPr>
          <p:cNvPr id="3" name="Ορθογώνιο 2"/>
          <p:cNvSpPr/>
          <p:nvPr/>
        </p:nvSpPr>
        <p:spPr>
          <a:xfrm>
            <a:off x="0" y="746962"/>
            <a:ext cx="12036056" cy="2862322"/>
          </a:xfrm>
          <a:prstGeom prst="rect">
            <a:avLst/>
          </a:prstGeom>
          <a:gradFill>
            <a:gsLst>
              <a:gs pos="62000">
                <a:srgbClr val="92D050"/>
              </a:gs>
              <a:gs pos="95000">
                <a:schemeClr val="bg2">
                  <a:shade val="100000"/>
                  <a:hueMod val="100000"/>
                  <a:satMod val="110000"/>
                  <a:lumMod val="130000"/>
                </a:schemeClr>
              </a:gs>
              <a:gs pos="100000">
                <a:schemeClr val="bg2">
                  <a:shade val="78000"/>
                  <a:hueMod val="118000"/>
                  <a:satMod val="120000"/>
                  <a:lumMod val="69000"/>
                </a:schemeClr>
              </a:gs>
            </a:gsLst>
            <a:lin ang="2520000" scaled="0"/>
          </a:gradFill>
        </p:spPr>
        <p:txBody>
          <a:bodyPr wrap="square">
            <a:spAutoFit/>
          </a:bodyPr>
          <a:lstStyle/>
          <a:p>
            <a:pPr marL="285750" indent="-285750" algn="just">
              <a:lnSpc>
                <a:spcPct val="150000"/>
              </a:lnSpc>
              <a:spcAft>
                <a:spcPts val="0"/>
              </a:spcAft>
              <a:buFont typeface="Wingdings" panose="05000000000000000000" pitchFamily="2" charset="2"/>
              <a:buChar char="Ø"/>
            </a:pPr>
            <a:r>
              <a:rPr lang="el-GR" sz="3000" dirty="0" smtClean="0">
                <a:solidFill>
                  <a:schemeClr val="bg1"/>
                </a:solidFill>
                <a:ea typeface="Calibri" panose="020F0502020204030204" pitchFamily="34" charset="0"/>
                <a:cs typeface="Times New Roman" panose="02020603050405020304" pitchFamily="18" charset="0"/>
              </a:rPr>
              <a:t>Προάγονται </a:t>
            </a:r>
            <a:r>
              <a:rPr lang="el-GR" sz="3000" dirty="0">
                <a:solidFill>
                  <a:schemeClr val="bg1"/>
                </a:solidFill>
                <a:ea typeface="Calibri" panose="020F0502020204030204" pitchFamily="34" charset="0"/>
                <a:cs typeface="Times New Roman" panose="02020603050405020304" pitchFamily="18" charset="0"/>
              </a:rPr>
              <a:t>κυρίως οι γνώσεις ενώ </a:t>
            </a:r>
            <a:r>
              <a:rPr lang="el-GR" sz="3000" dirty="0" err="1">
                <a:solidFill>
                  <a:schemeClr val="bg1"/>
                </a:solidFill>
                <a:ea typeface="Calibri" panose="020F0502020204030204" pitchFamily="34" charset="0"/>
                <a:cs typeface="Times New Roman" panose="02020603050405020304" pitchFamily="18" charset="0"/>
              </a:rPr>
              <a:t>παραμελείται</a:t>
            </a:r>
            <a:r>
              <a:rPr lang="el-GR" sz="3000" dirty="0">
                <a:solidFill>
                  <a:schemeClr val="bg1"/>
                </a:solidFill>
                <a:ea typeface="Calibri" panose="020F0502020204030204" pitchFamily="34" charset="0"/>
                <a:cs typeface="Times New Roman" panose="02020603050405020304" pitchFamily="18" charset="0"/>
              </a:rPr>
              <a:t> η πλευρά της </a:t>
            </a:r>
            <a:r>
              <a:rPr lang="el-GR" sz="3000" dirty="0" err="1">
                <a:solidFill>
                  <a:schemeClr val="bg1"/>
                </a:solidFill>
                <a:ea typeface="Calibri" panose="020F0502020204030204" pitchFamily="34" charset="0"/>
                <a:cs typeface="Times New Roman" panose="02020603050405020304" pitchFamily="18" charset="0"/>
              </a:rPr>
              <a:t>κοινωνικο</a:t>
            </a:r>
            <a:r>
              <a:rPr lang="el-GR" sz="3000" dirty="0">
                <a:solidFill>
                  <a:schemeClr val="bg1"/>
                </a:solidFill>
                <a:ea typeface="Calibri" panose="020F0502020204030204" pitchFamily="34" charset="0"/>
                <a:cs typeface="Times New Roman" panose="02020603050405020304" pitchFamily="18" charset="0"/>
              </a:rPr>
              <a:t>-συναισθηματικής ανάπτυξης των εφήβων που αναφέρονται σε </a:t>
            </a:r>
            <a:r>
              <a:rPr lang="el-GR" sz="3000" dirty="0" smtClean="0">
                <a:solidFill>
                  <a:schemeClr val="bg1"/>
                </a:solidFill>
                <a:ea typeface="Calibri" panose="020F0502020204030204" pitchFamily="34" charset="0"/>
                <a:cs typeface="Times New Roman" panose="02020603050405020304" pitchFamily="18" charset="0"/>
              </a:rPr>
              <a:t>δεξιότητες, </a:t>
            </a:r>
            <a:r>
              <a:rPr lang="el-GR" sz="3000" dirty="0">
                <a:solidFill>
                  <a:schemeClr val="bg1"/>
                </a:solidFill>
                <a:ea typeface="Calibri" panose="020F0502020204030204" pitchFamily="34" charset="0"/>
                <a:cs typeface="Times New Roman" panose="02020603050405020304" pitchFamily="18" charset="0"/>
              </a:rPr>
              <a:t>συναισθήματα, επικοινωνία, </a:t>
            </a:r>
            <a:r>
              <a:rPr lang="el-GR" sz="3000" dirty="0" smtClean="0">
                <a:solidFill>
                  <a:schemeClr val="bg1"/>
                </a:solidFill>
                <a:ea typeface="Calibri" panose="020F0502020204030204" pitchFamily="34" charset="0"/>
                <a:cs typeface="Times New Roman" panose="02020603050405020304" pitchFamily="18" charset="0"/>
              </a:rPr>
              <a:t>σχέσεις, </a:t>
            </a:r>
            <a:r>
              <a:rPr lang="el-GR" sz="3000" dirty="0">
                <a:solidFill>
                  <a:schemeClr val="bg1"/>
                </a:solidFill>
                <a:ea typeface="Calibri" panose="020F0502020204030204" pitchFamily="34" charset="0"/>
                <a:cs typeface="Times New Roman" panose="02020603050405020304" pitchFamily="18" charset="0"/>
              </a:rPr>
              <a:t>χρόνο για τον εαυτό και τους άλλους</a:t>
            </a:r>
            <a:r>
              <a:rPr lang="el-GR" sz="3000" dirty="0" smtClean="0">
                <a:solidFill>
                  <a:schemeClr val="bg1"/>
                </a:solidFill>
                <a:ea typeface="Calibri" panose="020F0502020204030204" pitchFamily="34" charset="0"/>
                <a:cs typeface="Times New Roman" panose="02020603050405020304" pitchFamily="18" charset="0"/>
              </a:rPr>
              <a:t>.</a:t>
            </a:r>
            <a:endParaRPr lang="el-GR" sz="3000" dirty="0">
              <a:solidFill>
                <a:schemeClr val="bg1"/>
              </a:solidFill>
              <a:ea typeface="Calibri" panose="020F0502020204030204" pitchFamily="34" charset="0"/>
              <a:cs typeface="Times New Roman" panose="02020603050405020304" pitchFamily="18" charset="0"/>
            </a:endParaRPr>
          </a:p>
        </p:txBody>
      </p:sp>
      <p:sp>
        <p:nvSpPr>
          <p:cNvPr id="5" name="Ορθογώνιο 4"/>
          <p:cNvSpPr/>
          <p:nvPr/>
        </p:nvSpPr>
        <p:spPr>
          <a:xfrm>
            <a:off x="0" y="3609284"/>
            <a:ext cx="12036056" cy="2169825"/>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l-GR" sz="3000" dirty="0">
                <a:solidFill>
                  <a:schemeClr val="bg1"/>
                </a:solidFill>
                <a:ea typeface="Calibri" panose="020F0502020204030204" pitchFamily="34" charset="0"/>
                <a:cs typeface="Times New Roman" panose="02020603050405020304" pitchFamily="18" charset="0"/>
              </a:rPr>
              <a:t>Υπάρχει ελάχιστος  ελεύθερος χρόνος για δημιουργική αξιοποίηση. Η εκπαίδευση για τους έφηβους θεωρείται συχνά ως ένα αναγκαίο κακό και όχι ως τρόπος ζωής (</a:t>
            </a:r>
            <a:r>
              <a:rPr lang="el-GR" sz="3000" dirty="0" err="1">
                <a:solidFill>
                  <a:schemeClr val="bg1"/>
                </a:solidFill>
                <a:ea typeface="Calibri" panose="020F0502020204030204" pitchFamily="34" charset="0"/>
                <a:cs typeface="Times New Roman" panose="02020603050405020304" pitchFamily="18" charset="0"/>
              </a:rPr>
              <a:t>Χαϊκάλη</a:t>
            </a:r>
            <a:r>
              <a:rPr lang="el-GR" sz="3000" dirty="0">
                <a:solidFill>
                  <a:schemeClr val="bg1"/>
                </a:solidFill>
                <a:ea typeface="Calibri" panose="020F0502020204030204" pitchFamily="34" charset="0"/>
                <a:cs typeface="Times New Roman" panose="02020603050405020304" pitchFamily="18" charset="0"/>
              </a:rPr>
              <a:t>, 2011), </a:t>
            </a:r>
            <a:r>
              <a:rPr lang="el-GR" sz="3000" dirty="0" err="1" smtClean="0">
                <a:solidFill>
                  <a:schemeClr val="bg1"/>
                </a:solidFill>
                <a:ea typeface="Calibri" panose="020F0502020204030204" pitchFamily="34" charset="0"/>
                <a:cs typeface="Times New Roman" panose="02020603050405020304" pitchFamily="18" charset="0"/>
              </a:rPr>
              <a:t>Μάλλιακα</a:t>
            </a:r>
            <a:r>
              <a:rPr lang="el-GR" sz="3000" dirty="0">
                <a:solidFill>
                  <a:schemeClr val="bg1"/>
                </a:solidFill>
                <a:ea typeface="Calibri" panose="020F0502020204030204" pitchFamily="34" charset="0"/>
                <a:cs typeface="Times New Roman" panose="02020603050405020304" pitchFamily="18" charset="0"/>
              </a:rPr>
              <a:t>, 2012).</a:t>
            </a:r>
          </a:p>
        </p:txBody>
      </p:sp>
    </p:spTree>
    <p:extLst>
      <p:ext uri="{BB962C8B-B14F-4D97-AF65-F5344CB8AC3E}">
        <p14:creationId xmlns:p14="http://schemas.microsoft.com/office/powerpoint/2010/main" val="4225279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accent2">
                <a:lumMod val="75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Α. Διαχρονικό </a:t>
            </a:r>
            <a:r>
              <a:rPr lang="el-GR" dirty="0"/>
              <a:t>και παγκόσμιο ερώτημα</a:t>
            </a:r>
            <a:br>
              <a:rPr lang="el-GR" dirty="0"/>
            </a:br>
            <a:endParaRPr lang="el-GR" dirty="0"/>
          </a:p>
        </p:txBody>
      </p:sp>
      <p:pic>
        <p:nvPicPr>
          <p:cNvPr id="3" name="Picture 2" descr="http://eleutherosxronos.gr/wp-content/uploads/2015/08/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922" y="347721"/>
            <a:ext cx="8016948" cy="75247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552353" y="4495134"/>
            <a:ext cx="10639647" cy="461665"/>
          </a:xfrm>
          <a:prstGeom prst="rect">
            <a:avLst/>
          </a:prstGeom>
        </p:spPr>
        <p:txBody>
          <a:bodyPr wrap="square">
            <a:spAutoFit/>
          </a:bodyPr>
          <a:lstStyle/>
          <a:p>
            <a:r>
              <a:rPr lang="en-US" sz="2400" i="1" dirty="0" err="1" smtClean="0"/>
              <a:t>Bachelard</a:t>
            </a:r>
            <a:r>
              <a:rPr lang="en-US" sz="2400" i="1" dirty="0" smtClean="0"/>
              <a:t>: </a:t>
            </a:r>
            <a:r>
              <a:rPr lang="el-GR" sz="2400" i="1" dirty="0" smtClean="0"/>
              <a:t>Όσο </a:t>
            </a:r>
            <a:r>
              <a:rPr lang="el-GR" sz="2400" i="1" dirty="0"/>
              <a:t>πιο γεμάτος είναι ένας χρόνος τόσο πιο σύντομος </a:t>
            </a:r>
            <a:r>
              <a:rPr lang="el-GR" sz="2400" i="1" dirty="0" smtClean="0"/>
              <a:t>φαίνεται</a:t>
            </a:r>
            <a:endParaRPr lang="el-GR" sz="2400" i="1" dirty="0"/>
          </a:p>
        </p:txBody>
      </p:sp>
      <p:sp>
        <p:nvSpPr>
          <p:cNvPr id="5" name="Ορθογώνιο 4"/>
          <p:cNvSpPr/>
          <p:nvPr/>
        </p:nvSpPr>
        <p:spPr>
          <a:xfrm>
            <a:off x="276447" y="1634648"/>
            <a:ext cx="12425916" cy="1200329"/>
          </a:xfrm>
          <a:prstGeom prst="rect">
            <a:avLst/>
          </a:prstGeom>
        </p:spPr>
        <p:txBody>
          <a:bodyPr wrap="square">
            <a:spAutoFit/>
          </a:bodyPr>
          <a:lstStyle/>
          <a:p>
            <a:r>
              <a:rPr lang="el-GR" sz="2400" i="1" dirty="0" smtClean="0"/>
              <a:t>Δεν μπορεί να υπάρξει ανώτερος πολιτισμός, εκεί που δεν υπάρχει άπλετος ελεύθερος χρόνος.                                                                                  Χένρι </a:t>
            </a:r>
            <a:r>
              <a:rPr lang="el-GR" sz="2400" i="1" dirty="0" err="1" smtClean="0"/>
              <a:t>Γουόρντ</a:t>
            </a:r>
            <a:r>
              <a:rPr lang="el-GR" sz="2400" i="1" dirty="0" smtClean="0"/>
              <a:t>                                                              </a:t>
            </a:r>
            <a:r>
              <a:rPr lang="el-GR" sz="2400" b="1" i="1" dirty="0" smtClean="0"/>
              <a:t>                                                                                                                                                      </a:t>
            </a:r>
          </a:p>
          <a:p>
            <a:endParaRPr lang="el-GR" sz="2400" i="1" dirty="0"/>
          </a:p>
        </p:txBody>
      </p:sp>
    </p:spTree>
    <p:extLst>
      <p:ext uri="{BB962C8B-B14F-4D97-AF65-F5344CB8AC3E}">
        <p14:creationId xmlns:p14="http://schemas.microsoft.com/office/powerpoint/2010/main" val="10354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58000">
              <a:srgbClr val="92D050"/>
            </a:gs>
            <a:gs pos="74000">
              <a:schemeClr val="bg2">
                <a:shade val="100000"/>
                <a:hueMod val="100000"/>
                <a:satMod val="110000"/>
                <a:lumMod val="130000"/>
              </a:schemeClr>
            </a:gs>
            <a:gs pos="100000">
              <a:schemeClr val="bg2">
                <a:shade val="78000"/>
                <a:hueMod val="118000"/>
                <a:satMod val="120000"/>
                <a:lumMod val="69000"/>
              </a:schemeClr>
            </a:gs>
          </a:gsLst>
          <a:lin ang="1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14238" y="291292"/>
            <a:ext cx="9613861" cy="623108"/>
          </a:xfrm>
        </p:spPr>
        <p:txBody>
          <a:bodyPr/>
          <a:lstStyle/>
          <a:p>
            <a:pPr algn="ctr"/>
            <a:r>
              <a:rPr lang="el-GR" spc="1070" dirty="0" smtClean="0"/>
              <a:t>3. Παρέες</a:t>
            </a:r>
            <a:endParaRPr lang="el-GR" spc="1070" dirty="0"/>
          </a:p>
        </p:txBody>
      </p:sp>
      <p:sp>
        <p:nvSpPr>
          <p:cNvPr id="5" name="Ορθογώνιο 4"/>
          <p:cNvSpPr/>
          <p:nvPr/>
        </p:nvSpPr>
        <p:spPr>
          <a:xfrm>
            <a:off x="0" y="914400"/>
            <a:ext cx="11805667" cy="4293868"/>
          </a:xfrm>
          <a:prstGeom prst="rect">
            <a:avLst/>
          </a:prstGeom>
        </p:spPr>
        <p:txBody>
          <a:bodyPr wrap="square">
            <a:spAutoFit/>
          </a:bodyPr>
          <a:lstStyle/>
          <a:p>
            <a:pPr algn="ctr">
              <a:lnSpc>
                <a:spcPct val="107000"/>
              </a:lnSpc>
              <a:spcAft>
                <a:spcPts val="800"/>
              </a:spcAft>
            </a:pPr>
            <a:r>
              <a:rPr lang="el-GR" sz="3200" dirty="0" smtClean="0">
                <a:solidFill>
                  <a:schemeClr val="bg1"/>
                </a:solidFill>
                <a:ea typeface="Calibri" panose="020F0502020204030204" pitchFamily="34" charset="0"/>
                <a:cs typeface="Times New Roman" panose="02020603050405020304" pitchFamily="18" charset="0"/>
              </a:rPr>
              <a:t>Οι </a:t>
            </a:r>
            <a:r>
              <a:rPr lang="el-GR" sz="3200" dirty="0">
                <a:solidFill>
                  <a:schemeClr val="bg1"/>
                </a:solidFill>
                <a:ea typeface="Calibri" panose="020F0502020204030204" pitchFamily="34" charset="0"/>
                <a:cs typeface="Times New Roman" panose="02020603050405020304" pitchFamily="18" charset="0"/>
              </a:rPr>
              <a:t>παρέες και οι φιλίες </a:t>
            </a:r>
            <a:endParaRPr lang="el-GR" sz="3200" dirty="0" smtClean="0">
              <a:solidFill>
                <a:schemeClr val="bg1"/>
              </a:solidFill>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3200" dirty="0" smtClean="0">
                <a:solidFill>
                  <a:schemeClr val="bg1"/>
                </a:solidFill>
                <a:ea typeface="Calibri" panose="020F0502020204030204" pitchFamily="34" charset="0"/>
                <a:cs typeface="Times New Roman" panose="02020603050405020304" pitchFamily="18" charset="0"/>
              </a:rPr>
              <a:t>προσφέρουν στήριξη στον έφηβο</a:t>
            </a:r>
            <a:endParaRPr lang="el-GR" sz="3200" dirty="0">
              <a:solidFill>
                <a:schemeClr val="bg1"/>
              </a:solidFill>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3200" dirty="0" smtClean="0">
                <a:solidFill>
                  <a:schemeClr val="bg1"/>
                </a:solidFill>
                <a:ea typeface="Calibri" panose="020F0502020204030204" pitchFamily="34" charset="0"/>
                <a:cs typeface="Times New Roman" panose="02020603050405020304" pitchFamily="18" charset="0"/>
              </a:rPr>
              <a:t>επιδρούν </a:t>
            </a:r>
            <a:r>
              <a:rPr lang="el-GR" sz="3200" dirty="0">
                <a:solidFill>
                  <a:schemeClr val="bg1"/>
                </a:solidFill>
                <a:ea typeface="Calibri" panose="020F0502020204030204" pitchFamily="34" charset="0"/>
                <a:cs typeface="Times New Roman" panose="02020603050405020304" pitchFamily="18" charset="0"/>
              </a:rPr>
              <a:t>στη συμπεριφορά των εφήβων </a:t>
            </a:r>
            <a:endParaRPr lang="el-GR" sz="3200" dirty="0" smtClean="0">
              <a:solidFill>
                <a:schemeClr val="bg1"/>
              </a:solidFill>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l-GR" sz="3200" dirty="0">
                <a:solidFill>
                  <a:schemeClr val="bg1"/>
                </a:solidFill>
                <a:ea typeface="Calibri" panose="020F0502020204030204" pitchFamily="34" charset="0"/>
                <a:cs typeface="Times New Roman" panose="02020603050405020304" pitchFamily="18" charset="0"/>
              </a:rPr>
              <a:t>συνιστούν ομάδες επαφής και ομάδες αναφοράς που επηρεάζουν τους εφήβους</a:t>
            </a:r>
            <a:endParaRPr lang="el-GR" sz="3200"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800"/>
              </a:spcAft>
            </a:pPr>
            <a:r>
              <a:rPr lang="el-GR" sz="3200" dirty="0" smtClean="0">
                <a:solidFill>
                  <a:schemeClr val="bg1"/>
                </a:solidFill>
                <a:ea typeface="Calibri" panose="020F0502020204030204" pitchFamily="34" charset="0"/>
                <a:cs typeface="Times New Roman" panose="02020603050405020304" pitchFamily="18" charset="0"/>
              </a:rPr>
              <a:t>Ο έφηβος θέτει ως στόχο την </a:t>
            </a:r>
            <a:r>
              <a:rPr lang="el-GR" sz="3200" dirty="0">
                <a:solidFill>
                  <a:schemeClr val="bg1"/>
                </a:solidFill>
                <a:ea typeface="Calibri" panose="020F0502020204030204" pitchFamily="34" charset="0"/>
                <a:cs typeface="Times New Roman" panose="02020603050405020304" pitchFamily="18" charset="0"/>
              </a:rPr>
              <a:t>αποδοχή από τους συνομηλίκους </a:t>
            </a:r>
            <a:endParaRPr lang="el-GR" sz="3200"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800"/>
              </a:spcAft>
            </a:pPr>
            <a:endParaRPr lang="el-GR" sz="3200" dirty="0">
              <a:solidFill>
                <a:schemeClr val="bg1"/>
              </a:solidFill>
              <a:effectLst/>
              <a:ea typeface="Calibri" panose="020F0502020204030204" pitchFamily="34" charset="0"/>
              <a:cs typeface="Times New Roman" panose="02020603050405020304" pitchFamily="18" charset="0"/>
            </a:endParaRPr>
          </a:p>
        </p:txBody>
      </p:sp>
      <p:pic>
        <p:nvPicPr>
          <p:cNvPr id="3074" name="Picture 2" descr="http://s.protagon.gr/resources/2013-11/teens12-thumb-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2833" y="4547308"/>
            <a:ext cx="4070507" cy="2375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6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92D050"/>
            </a:gs>
            <a:gs pos="88000">
              <a:schemeClr val="bg2">
                <a:shade val="100000"/>
                <a:hueMod val="100000"/>
                <a:satMod val="110000"/>
                <a:lumMod val="54000"/>
                <a:lumOff val="46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41828" y="0"/>
            <a:ext cx="9613861" cy="1080938"/>
          </a:xfrm>
        </p:spPr>
        <p:txBody>
          <a:bodyPr/>
          <a:lstStyle/>
          <a:p>
            <a:pPr algn="ctr"/>
            <a:r>
              <a:rPr lang="el-GR" spc="200" dirty="0"/>
              <a:t>4</a:t>
            </a:r>
            <a:r>
              <a:rPr lang="el-GR" spc="200" dirty="0" smtClean="0"/>
              <a:t>. Μέσα Μαζικής Ενημέρωσης</a:t>
            </a:r>
            <a:endParaRPr lang="el-GR" spc="200" dirty="0"/>
          </a:p>
        </p:txBody>
      </p:sp>
      <p:sp>
        <p:nvSpPr>
          <p:cNvPr id="3" name="Ορθογώνιο 2"/>
          <p:cNvSpPr/>
          <p:nvPr/>
        </p:nvSpPr>
        <p:spPr>
          <a:xfrm>
            <a:off x="191386" y="784412"/>
            <a:ext cx="11717510" cy="557396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Ø"/>
            </a:pPr>
            <a:r>
              <a:rPr lang="el-GR" sz="2800" dirty="0" smtClean="0">
                <a:solidFill>
                  <a:schemeClr val="bg1"/>
                </a:solidFill>
                <a:ea typeface="Calibri" panose="020F0502020204030204" pitchFamily="34" charset="0"/>
                <a:cs typeface="Times New Roman" panose="02020603050405020304" pitchFamily="18" charset="0"/>
              </a:rPr>
              <a:t>Ανεξέλεγκτη </a:t>
            </a:r>
            <a:r>
              <a:rPr lang="el-GR" sz="2800" dirty="0">
                <a:solidFill>
                  <a:schemeClr val="bg1"/>
                </a:solidFill>
                <a:ea typeface="Calibri" panose="020F0502020204030204" pitchFamily="34" charset="0"/>
                <a:cs typeface="Times New Roman" panose="02020603050405020304" pitchFamily="18" charset="0"/>
              </a:rPr>
              <a:t>εμπορευματοποίηση του ελεύθερου χρόνου των </a:t>
            </a:r>
            <a:r>
              <a:rPr lang="el-GR" sz="2800" dirty="0" smtClean="0">
                <a:solidFill>
                  <a:schemeClr val="bg1"/>
                </a:solidFill>
                <a:ea typeface="Calibri" panose="020F0502020204030204" pitchFamily="34" charset="0"/>
                <a:cs typeface="Times New Roman" panose="02020603050405020304" pitchFamily="18" charset="0"/>
              </a:rPr>
              <a:t>εφήβων.</a:t>
            </a:r>
            <a:endParaRPr lang="el-GR" sz="2800"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l-GR" sz="2800" dirty="0" smtClean="0">
                <a:solidFill>
                  <a:schemeClr val="bg1"/>
                </a:solidFill>
                <a:ea typeface="Calibri" panose="020F0502020204030204" pitchFamily="34" charset="0"/>
                <a:cs typeface="Times New Roman" panose="02020603050405020304" pitchFamily="18" charset="0"/>
              </a:rPr>
              <a:t>Η </a:t>
            </a:r>
            <a:r>
              <a:rPr lang="el-GR" sz="2800" dirty="0">
                <a:solidFill>
                  <a:schemeClr val="bg1"/>
                </a:solidFill>
                <a:ea typeface="Calibri" panose="020F0502020204030204" pitchFamily="34" charset="0"/>
                <a:cs typeface="Times New Roman" panose="02020603050405020304" pitchFamily="18" charset="0"/>
              </a:rPr>
              <a:t>παρακολούθηση των ΜΜΕ από εφήβους συνδέεται με την ανάγκη να ενταχθούν στις ομάδες συνομηλίκων. </a:t>
            </a:r>
            <a:endParaRPr lang="el-GR" sz="2800" dirty="0" smtClean="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l-GR" sz="2800" dirty="0" smtClean="0">
                <a:solidFill>
                  <a:schemeClr val="bg1"/>
                </a:solidFill>
                <a:ea typeface="Calibri" panose="020F0502020204030204" pitchFamily="34" charset="0"/>
                <a:cs typeface="Times New Roman" panose="02020603050405020304" pitchFamily="18" charset="0"/>
              </a:rPr>
              <a:t>Η </a:t>
            </a:r>
            <a:r>
              <a:rPr lang="el-GR" sz="2800" dirty="0">
                <a:solidFill>
                  <a:schemeClr val="bg1"/>
                </a:solidFill>
                <a:ea typeface="Calibri" panose="020F0502020204030204" pitchFamily="34" charset="0"/>
                <a:cs typeface="Times New Roman" panose="02020603050405020304" pitchFamily="18" charset="0"/>
              </a:rPr>
              <a:t>παρακολούθηση συγκεκριμένου μέρους του τηλεοπτικού προγράμματος μπορεί να προσδώσει και ανάλογο status στον έφηβο </a:t>
            </a:r>
            <a:r>
              <a:rPr lang="el-GR" sz="2800" dirty="0" smtClean="0">
                <a:solidFill>
                  <a:schemeClr val="bg1"/>
                </a:solidFill>
                <a:ea typeface="Calibri" panose="020F0502020204030204" pitchFamily="34" charset="0"/>
                <a:cs typeface="Times New Roman" panose="02020603050405020304" pitchFamily="18" charset="0"/>
              </a:rPr>
              <a:t>θεατή</a:t>
            </a:r>
            <a:endParaRPr lang="el-GR" sz="2800" dirty="0">
              <a:solidFill>
                <a:schemeClr val="bg1"/>
              </a:solidFill>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pPr>
            <a:r>
              <a:rPr lang="el-GR" sz="2800" dirty="0">
                <a:solidFill>
                  <a:schemeClr val="bg1"/>
                </a:solidFill>
                <a:ea typeface="Calibri" panose="020F0502020204030204" pitchFamily="34" charset="0"/>
                <a:cs typeface="Times New Roman" panose="02020603050405020304" pitchFamily="18" charset="0"/>
              </a:rPr>
              <a:t>Ο</a:t>
            </a:r>
            <a:r>
              <a:rPr lang="el-GR" sz="2800" dirty="0" smtClean="0">
                <a:solidFill>
                  <a:schemeClr val="bg1"/>
                </a:solidFill>
                <a:ea typeface="Calibri" panose="020F0502020204030204" pitchFamily="34" charset="0"/>
                <a:cs typeface="Times New Roman" panose="02020603050405020304" pitchFamily="18" charset="0"/>
              </a:rPr>
              <a:t>ι </a:t>
            </a:r>
            <a:r>
              <a:rPr lang="el-GR" sz="2800" dirty="0">
                <a:solidFill>
                  <a:schemeClr val="bg1"/>
                </a:solidFill>
                <a:ea typeface="Calibri" panose="020F0502020204030204" pitchFamily="34" charset="0"/>
                <a:cs typeface="Times New Roman" panose="02020603050405020304" pitchFamily="18" charset="0"/>
              </a:rPr>
              <a:t>έφηβοι ξοδεύουν ένα μεγάλο μέρος του χρόνου που τους απομένει από το διάβασμα για να παρακολουθήσουν τηλεόραση ή να χρησιμοποιήσουν άλλα μέσα, λειτουργώντας ως αποδέκτες μηνυμάτων των ΜΜΕ. </a:t>
            </a:r>
          </a:p>
          <a:p>
            <a:pPr algn="r">
              <a:lnSpc>
                <a:spcPct val="107000"/>
              </a:lnSpc>
              <a:spcAft>
                <a:spcPts val="800"/>
              </a:spcAft>
            </a:pPr>
            <a:r>
              <a:rPr lang="el-GR" sz="2800" dirty="0" smtClean="0">
                <a:solidFill>
                  <a:schemeClr val="bg1"/>
                </a:solidFill>
                <a:ea typeface="Calibri" panose="020F0502020204030204" pitchFamily="34" charset="0"/>
                <a:cs typeface="Times New Roman" panose="02020603050405020304" pitchFamily="18" charset="0"/>
              </a:rPr>
              <a:t>(</a:t>
            </a:r>
            <a:r>
              <a:rPr lang="el-GR" sz="2800" dirty="0" err="1">
                <a:solidFill>
                  <a:schemeClr val="bg1"/>
                </a:solidFill>
                <a:ea typeface="Calibri" panose="020F0502020204030204" pitchFamily="34" charset="0"/>
                <a:cs typeface="Times New Roman" panose="02020603050405020304" pitchFamily="18" charset="0"/>
              </a:rPr>
              <a:t>Hewstone</a:t>
            </a:r>
            <a:r>
              <a:rPr lang="el-GR" sz="2800" dirty="0">
                <a:solidFill>
                  <a:schemeClr val="bg1"/>
                </a:solidFill>
                <a:ea typeface="Calibri" panose="020F0502020204030204" pitchFamily="34" charset="0"/>
                <a:cs typeface="Times New Roman" panose="02020603050405020304" pitchFamily="18" charset="0"/>
              </a:rPr>
              <a:t> and </a:t>
            </a:r>
            <a:r>
              <a:rPr lang="el-GR" sz="2800" dirty="0" err="1">
                <a:solidFill>
                  <a:schemeClr val="bg1"/>
                </a:solidFill>
                <a:ea typeface="Calibri" panose="020F0502020204030204" pitchFamily="34" charset="0"/>
                <a:cs typeface="Times New Roman" panose="02020603050405020304" pitchFamily="18" charset="0"/>
              </a:rPr>
              <a:t>Wolfang</a:t>
            </a:r>
            <a:r>
              <a:rPr lang="el-GR" sz="2800" dirty="0">
                <a:solidFill>
                  <a:schemeClr val="bg1"/>
                </a:solidFill>
                <a:ea typeface="Calibri" panose="020F0502020204030204" pitchFamily="34" charset="0"/>
                <a:cs typeface="Times New Roman" panose="02020603050405020304" pitchFamily="18" charset="0"/>
              </a:rPr>
              <a:t>, </a:t>
            </a:r>
            <a:r>
              <a:rPr lang="el-GR" sz="2800" dirty="0" smtClean="0">
                <a:solidFill>
                  <a:schemeClr val="bg1"/>
                </a:solidFill>
                <a:ea typeface="Calibri" panose="020F0502020204030204" pitchFamily="34" charset="0"/>
                <a:cs typeface="Times New Roman" panose="02020603050405020304" pitchFamily="18" charset="0"/>
              </a:rPr>
              <a:t>2007,Κορωναίου</a:t>
            </a:r>
            <a:r>
              <a:rPr lang="el-GR" sz="2800" dirty="0">
                <a:solidFill>
                  <a:schemeClr val="bg1"/>
                </a:solidFill>
                <a:ea typeface="Calibri" panose="020F0502020204030204" pitchFamily="34" charset="0"/>
                <a:cs typeface="Times New Roman" panose="02020603050405020304" pitchFamily="18" charset="0"/>
              </a:rPr>
              <a:t>, 2001</a:t>
            </a:r>
            <a:r>
              <a:rPr lang="el-GR" dirty="0">
                <a:solidFill>
                  <a:schemeClr val="bg1"/>
                </a:solidFill>
                <a:ea typeface="Calibri" panose="020F0502020204030204" pitchFamily="34" charset="0"/>
                <a:cs typeface="Times New Roman" panose="02020603050405020304" pitchFamily="18" charset="0"/>
              </a:rPr>
              <a:t>).</a:t>
            </a:r>
            <a:endParaRPr lang="el-GR"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799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9092" y="2733709"/>
            <a:ext cx="8695364" cy="1085256"/>
          </a:xfrm>
        </p:spPr>
        <p:txBody>
          <a:bodyPr/>
          <a:lstStyle/>
          <a:p>
            <a:pPr algn="l"/>
            <a:r>
              <a:rPr lang="el-GR" dirty="0"/>
              <a:t>Ε</a:t>
            </a:r>
            <a:r>
              <a:rPr lang="el-GR" dirty="0" smtClean="0"/>
              <a:t>. Έρευνα-Ερωτηματολόγιο</a:t>
            </a:r>
            <a:endParaRPr lang="el-GR" dirty="0"/>
          </a:p>
        </p:txBody>
      </p:sp>
      <p:pic>
        <p:nvPicPr>
          <p:cNvPr id="4" name="Εικόνα 3"/>
          <p:cNvPicPr>
            <a:picLocks noChangeAspect="1"/>
          </p:cNvPicPr>
          <p:nvPr/>
        </p:nvPicPr>
        <p:blipFill>
          <a:blip r:embed="rId2"/>
          <a:stretch>
            <a:fillRect/>
          </a:stretch>
        </p:blipFill>
        <p:spPr>
          <a:xfrm>
            <a:off x="9068696" y="2581834"/>
            <a:ext cx="3123303" cy="1678193"/>
          </a:xfrm>
          <a:prstGeom prst="rect">
            <a:avLst/>
          </a:prstGeom>
        </p:spPr>
      </p:pic>
      <p:pic>
        <p:nvPicPr>
          <p:cNvPr id="5" name="Picture 2" descr="http://eleutherosxronos.gr/wp-content/uploads/2015/08/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503" y="912213"/>
            <a:ext cx="4953000"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9677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Ταυτότητα Έρευνας - Διαγράμματα</a:t>
            </a:r>
            <a:endParaRPr lang="el-GR" dirty="0"/>
          </a:p>
        </p:txBody>
      </p:sp>
      <p:sp>
        <p:nvSpPr>
          <p:cNvPr id="4" name="Τίτλος 1"/>
          <p:cNvSpPr txBox="1">
            <a:spLocks/>
          </p:cNvSpPr>
          <p:nvPr/>
        </p:nvSpPr>
        <p:spPr>
          <a:xfrm>
            <a:off x="356707" y="2023704"/>
            <a:ext cx="9786868" cy="4538461"/>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l-GR" sz="2800" dirty="0" smtClean="0"/>
          </a:p>
          <a:p>
            <a:pPr marL="457200" indent="-457200">
              <a:buFont typeface="Wingdings" panose="05000000000000000000" pitchFamily="2" charset="2"/>
              <a:buChar char="Ø"/>
            </a:pPr>
            <a:r>
              <a:rPr lang="el-GR" sz="2800" dirty="0" smtClean="0">
                <a:solidFill>
                  <a:schemeClr val="bg1"/>
                </a:solidFill>
              </a:rPr>
              <a:t>Δείγμα: 236 άτομα</a:t>
            </a:r>
          </a:p>
          <a:p>
            <a:pPr marL="457200" indent="-457200">
              <a:buFont typeface="Wingdings" panose="05000000000000000000" pitchFamily="2" charset="2"/>
              <a:buChar char="Ø"/>
            </a:pPr>
            <a:endParaRPr lang="el-GR" sz="2800" dirty="0" smtClean="0">
              <a:solidFill>
                <a:schemeClr val="bg1"/>
              </a:solidFill>
            </a:endParaRPr>
          </a:p>
          <a:p>
            <a:pPr marL="457200" indent="-457200">
              <a:buFont typeface="Wingdings" panose="05000000000000000000" pitchFamily="2" charset="2"/>
              <a:buChar char="Ø"/>
            </a:pPr>
            <a:r>
              <a:rPr lang="el-GR" sz="2800" dirty="0">
                <a:solidFill>
                  <a:schemeClr val="bg1"/>
                </a:solidFill>
              </a:rPr>
              <a:t>Σκοπός</a:t>
            </a:r>
            <a:r>
              <a:rPr lang="el-GR" sz="2800" dirty="0" smtClean="0">
                <a:solidFill>
                  <a:schemeClr val="bg1"/>
                </a:solidFill>
              </a:rPr>
              <a:t>: Να διαπιστωθεί πως αξιοποιούν τον ελεύθερο χρόνο τους οι μαθητές του Λυκείου </a:t>
            </a:r>
          </a:p>
          <a:p>
            <a:pPr marL="457200" indent="-457200">
              <a:buFont typeface="Wingdings" panose="05000000000000000000" pitchFamily="2" charset="2"/>
              <a:buChar char="Ø"/>
            </a:pPr>
            <a:endParaRPr lang="el-GR" sz="2800" dirty="0">
              <a:solidFill>
                <a:schemeClr val="bg1"/>
              </a:solidFill>
            </a:endParaRPr>
          </a:p>
          <a:p>
            <a:pPr marL="457200" indent="-457200">
              <a:buFont typeface="Wingdings" panose="05000000000000000000" pitchFamily="2" charset="2"/>
              <a:buChar char="Ø"/>
            </a:pPr>
            <a:r>
              <a:rPr lang="el-GR" sz="2800" dirty="0" smtClean="0">
                <a:solidFill>
                  <a:schemeClr val="bg1"/>
                </a:solidFill>
              </a:rPr>
              <a:t>Πληθυσμός: Ηλικίες από 15 έως και 18 ετών</a:t>
            </a:r>
          </a:p>
          <a:p>
            <a:pPr marL="457200" indent="-457200">
              <a:buFont typeface="Wingdings" panose="05000000000000000000" pitchFamily="2" charset="2"/>
              <a:buChar char="Ø"/>
            </a:pPr>
            <a:endParaRPr lang="el-GR" sz="2800" dirty="0">
              <a:solidFill>
                <a:schemeClr val="bg1"/>
              </a:solidFill>
            </a:endParaRPr>
          </a:p>
          <a:p>
            <a:pPr marL="457200" indent="-457200">
              <a:buFont typeface="Wingdings" panose="05000000000000000000" pitchFamily="2" charset="2"/>
              <a:buChar char="Ø"/>
            </a:pPr>
            <a:r>
              <a:rPr lang="el-GR" sz="2800" dirty="0" smtClean="0">
                <a:solidFill>
                  <a:schemeClr val="bg1"/>
                </a:solidFill>
              </a:rPr>
              <a:t>Μέθοδος: Ερωτηματολόγιο</a:t>
            </a:r>
          </a:p>
          <a:p>
            <a:pPr marL="457200" indent="-457200">
              <a:buFont typeface="Wingdings" panose="05000000000000000000" pitchFamily="2" charset="2"/>
              <a:buChar char="Ø"/>
            </a:pPr>
            <a:endParaRPr lang="el-GR" sz="2800" dirty="0">
              <a:solidFill>
                <a:schemeClr val="bg1"/>
              </a:solidFill>
            </a:endParaRPr>
          </a:p>
          <a:p>
            <a:pPr marL="457200" indent="-457200">
              <a:buFont typeface="Wingdings" panose="05000000000000000000" pitchFamily="2" charset="2"/>
              <a:buChar char="Ø"/>
            </a:pPr>
            <a:r>
              <a:rPr lang="el-GR" sz="2800" dirty="0" smtClean="0">
                <a:solidFill>
                  <a:schemeClr val="bg1"/>
                </a:solidFill>
              </a:rPr>
              <a:t>Χρόνος διεξαγωγής: Από 1/3/2016 έως 11/3/2016</a:t>
            </a:r>
          </a:p>
          <a:p>
            <a:pPr marL="457200" indent="-457200">
              <a:buFont typeface="Wingdings" panose="05000000000000000000" pitchFamily="2" charset="2"/>
              <a:buChar char="Ø"/>
            </a:pPr>
            <a:endParaRPr lang="el-GR" sz="2800" dirty="0" smtClean="0">
              <a:solidFill>
                <a:schemeClr val="bg1"/>
              </a:solidFill>
            </a:endParaRPr>
          </a:p>
        </p:txBody>
      </p:sp>
    </p:spTree>
    <p:extLst>
      <p:ext uri="{BB962C8B-B14F-4D97-AF65-F5344CB8AC3E}">
        <p14:creationId xmlns:p14="http://schemas.microsoft.com/office/powerpoint/2010/main" val="31554005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75422" y="167961"/>
            <a:ext cx="5772837" cy="3048964"/>
          </a:xfrm>
          <a:prstGeom prst="rect">
            <a:avLst/>
          </a:prstGeom>
        </p:spPr>
      </p:pic>
      <p:pic>
        <p:nvPicPr>
          <p:cNvPr id="5" name="Εικόνα 4"/>
          <p:cNvPicPr>
            <a:picLocks noChangeAspect="1"/>
          </p:cNvPicPr>
          <p:nvPr/>
        </p:nvPicPr>
        <p:blipFill>
          <a:blip r:embed="rId3"/>
          <a:stretch>
            <a:fillRect/>
          </a:stretch>
        </p:blipFill>
        <p:spPr>
          <a:xfrm>
            <a:off x="6333067" y="178979"/>
            <a:ext cx="5851587" cy="3048964"/>
          </a:xfrm>
          <a:prstGeom prst="rect">
            <a:avLst/>
          </a:prstGeom>
        </p:spPr>
      </p:pic>
      <p:pic>
        <p:nvPicPr>
          <p:cNvPr id="6" name="Εικόνα 5"/>
          <p:cNvPicPr>
            <a:picLocks noChangeAspect="1"/>
          </p:cNvPicPr>
          <p:nvPr/>
        </p:nvPicPr>
        <p:blipFill>
          <a:blip r:embed="rId4"/>
          <a:stretch>
            <a:fillRect/>
          </a:stretch>
        </p:blipFill>
        <p:spPr>
          <a:xfrm>
            <a:off x="275422" y="3358052"/>
            <a:ext cx="5734904" cy="3247144"/>
          </a:xfrm>
          <a:prstGeom prst="rect">
            <a:avLst/>
          </a:prstGeom>
        </p:spPr>
      </p:pic>
      <p:pic>
        <p:nvPicPr>
          <p:cNvPr id="7" name="Εικόνα 6"/>
          <p:cNvPicPr>
            <a:picLocks noChangeAspect="1"/>
          </p:cNvPicPr>
          <p:nvPr/>
        </p:nvPicPr>
        <p:blipFill>
          <a:blip r:embed="rId5"/>
          <a:stretch>
            <a:fillRect/>
          </a:stretch>
        </p:blipFill>
        <p:spPr>
          <a:xfrm>
            <a:off x="6333068" y="3360668"/>
            <a:ext cx="5851586" cy="3211477"/>
          </a:xfrm>
          <a:prstGeom prst="rect">
            <a:avLst/>
          </a:prstGeom>
        </p:spPr>
      </p:pic>
    </p:spTree>
    <p:extLst>
      <p:ext uri="{BB962C8B-B14F-4D97-AF65-F5344CB8AC3E}">
        <p14:creationId xmlns:p14="http://schemas.microsoft.com/office/powerpoint/2010/main" val="277951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2"/>
          <a:stretch>
            <a:fillRect/>
          </a:stretch>
        </p:blipFill>
        <p:spPr>
          <a:xfrm>
            <a:off x="99639" y="109656"/>
            <a:ext cx="5574048" cy="3211477"/>
          </a:xfrm>
          <a:prstGeom prst="rect">
            <a:avLst/>
          </a:prstGeom>
        </p:spPr>
      </p:pic>
      <p:pic>
        <p:nvPicPr>
          <p:cNvPr id="10" name="Εικόνα 9"/>
          <p:cNvPicPr>
            <a:picLocks noChangeAspect="1"/>
          </p:cNvPicPr>
          <p:nvPr/>
        </p:nvPicPr>
        <p:blipFill>
          <a:blip r:embed="rId3"/>
          <a:stretch>
            <a:fillRect/>
          </a:stretch>
        </p:blipFill>
        <p:spPr>
          <a:xfrm>
            <a:off x="6103346" y="109656"/>
            <a:ext cx="5869916" cy="3211477"/>
          </a:xfrm>
          <a:prstGeom prst="rect">
            <a:avLst/>
          </a:prstGeom>
        </p:spPr>
      </p:pic>
      <p:pic>
        <p:nvPicPr>
          <p:cNvPr id="11" name="Εικόνα 10"/>
          <p:cNvPicPr>
            <a:picLocks noChangeAspect="1"/>
          </p:cNvPicPr>
          <p:nvPr/>
        </p:nvPicPr>
        <p:blipFill>
          <a:blip r:embed="rId4"/>
          <a:stretch>
            <a:fillRect/>
          </a:stretch>
        </p:blipFill>
        <p:spPr>
          <a:xfrm>
            <a:off x="99639" y="3506383"/>
            <a:ext cx="5574048" cy="3098813"/>
          </a:xfrm>
          <a:prstGeom prst="rect">
            <a:avLst/>
          </a:prstGeom>
        </p:spPr>
      </p:pic>
      <p:pic>
        <p:nvPicPr>
          <p:cNvPr id="12" name="Εικόνα 11"/>
          <p:cNvPicPr>
            <a:picLocks noChangeAspect="1"/>
          </p:cNvPicPr>
          <p:nvPr/>
        </p:nvPicPr>
        <p:blipFill>
          <a:blip r:embed="rId5"/>
          <a:stretch>
            <a:fillRect/>
          </a:stretch>
        </p:blipFill>
        <p:spPr>
          <a:xfrm>
            <a:off x="6103346" y="3506383"/>
            <a:ext cx="5869916" cy="3098814"/>
          </a:xfrm>
          <a:prstGeom prst="rect">
            <a:avLst/>
          </a:prstGeom>
        </p:spPr>
      </p:pic>
    </p:spTree>
    <p:extLst>
      <p:ext uri="{BB962C8B-B14F-4D97-AF65-F5344CB8AC3E}">
        <p14:creationId xmlns:p14="http://schemas.microsoft.com/office/powerpoint/2010/main" val="3846194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Τίτλος 1"/>
          <p:cNvSpPr txBox="1">
            <a:spLocks/>
          </p:cNvSpPr>
          <p:nvPr/>
        </p:nvSpPr>
        <p:spPr>
          <a:xfrm>
            <a:off x="7923386" y="6153568"/>
            <a:ext cx="4049875" cy="451628"/>
          </a:xfrm>
          <a:prstGeom prst="rect">
            <a:avLst/>
          </a:prstGeom>
        </p:spPr>
        <p:txBody>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l-GR" sz="1800" dirty="0"/>
          </a:p>
        </p:txBody>
      </p:sp>
      <p:pic>
        <p:nvPicPr>
          <p:cNvPr id="7" name="Εικόνα 6"/>
          <p:cNvPicPr>
            <a:picLocks noChangeAspect="1"/>
          </p:cNvPicPr>
          <p:nvPr/>
        </p:nvPicPr>
        <p:blipFill>
          <a:blip r:embed="rId2"/>
          <a:stretch>
            <a:fillRect/>
          </a:stretch>
        </p:blipFill>
        <p:spPr>
          <a:xfrm>
            <a:off x="176270" y="280777"/>
            <a:ext cx="5717754" cy="3134452"/>
          </a:xfrm>
          <a:prstGeom prst="rect">
            <a:avLst/>
          </a:prstGeom>
        </p:spPr>
      </p:pic>
      <p:pic>
        <p:nvPicPr>
          <p:cNvPr id="8" name="Εικόνα 7"/>
          <p:cNvPicPr>
            <a:picLocks noChangeAspect="1"/>
          </p:cNvPicPr>
          <p:nvPr/>
        </p:nvPicPr>
        <p:blipFill>
          <a:blip r:embed="rId3"/>
          <a:stretch>
            <a:fillRect/>
          </a:stretch>
        </p:blipFill>
        <p:spPr>
          <a:xfrm>
            <a:off x="6300215" y="280777"/>
            <a:ext cx="5575968" cy="3134452"/>
          </a:xfrm>
          <a:prstGeom prst="rect">
            <a:avLst/>
          </a:prstGeom>
        </p:spPr>
      </p:pic>
      <p:pic>
        <p:nvPicPr>
          <p:cNvPr id="9" name="Εικόνα 8"/>
          <p:cNvPicPr>
            <a:picLocks noChangeAspect="1"/>
          </p:cNvPicPr>
          <p:nvPr/>
        </p:nvPicPr>
        <p:blipFill>
          <a:blip r:embed="rId4"/>
          <a:stretch>
            <a:fillRect/>
          </a:stretch>
        </p:blipFill>
        <p:spPr>
          <a:xfrm>
            <a:off x="176270" y="3679634"/>
            <a:ext cx="5717754" cy="2877337"/>
          </a:xfrm>
          <a:prstGeom prst="rect">
            <a:avLst/>
          </a:prstGeom>
        </p:spPr>
      </p:pic>
      <p:pic>
        <p:nvPicPr>
          <p:cNvPr id="10" name="Εικόνα 9"/>
          <p:cNvPicPr>
            <a:picLocks noChangeAspect="1"/>
          </p:cNvPicPr>
          <p:nvPr/>
        </p:nvPicPr>
        <p:blipFill>
          <a:blip r:embed="rId5"/>
          <a:stretch>
            <a:fillRect/>
          </a:stretch>
        </p:blipFill>
        <p:spPr>
          <a:xfrm>
            <a:off x="6311232" y="3679634"/>
            <a:ext cx="5575968" cy="2877337"/>
          </a:xfrm>
          <a:prstGeom prst="rect">
            <a:avLst/>
          </a:prstGeom>
        </p:spPr>
      </p:pic>
    </p:spTree>
    <p:extLst>
      <p:ext uri="{BB962C8B-B14F-4D97-AF65-F5344CB8AC3E}">
        <p14:creationId xmlns:p14="http://schemas.microsoft.com/office/powerpoint/2010/main" val="1146742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stretch>
            <a:fillRect/>
          </a:stretch>
        </p:blipFill>
        <p:spPr>
          <a:xfrm>
            <a:off x="0" y="456638"/>
            <a:ext cx="6166418" cy="4888889"/>
          </a:xfrm>
          <a:prstGeom prst="rect">
            <a:avLst/>
          </a:prstGeom>
        </p:spPr>
      </p:pic>
      <p:pic>
        <p:nvPicPr>
          <p:cNvPr id="5" name="Εικόνα 4"/>
          <p:cNvPicPr>
            <a:picLocks noChangeAspect="1"/>
          </p:cNvPicPr>
          <p:nvPr/>
        </p:nvPicPr>
        <p:blipFill>
          <a:blip r:embed="rId3"/>
          <a:stretch>
            <a:fillRect/>
          </a:stretch>
        </p:blipFill>
        <p:spPr>
          <a:xfrm>
            <a:off x="6166418" y="456638"/>
            <a:ext cx="5957744" cy="4888889"/>
          </a:xfrm>
          <a:prstGeom prst="rect">
            <a:avLst/>
          </a:prstGeom>
        </p:spPr>
      </p:pic>
    </p:spTree>
    <p:extLst>
      <p:ext uri="{BB962C8B-B14F-4D97-AF65-F5344CB8AC3E}">
        <p14:creationId xmlns:p14="http://schemas.microsoft.com/office/powerpoint/2010/main" val="279393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stretch>
            <a:fillRect/>
          </a:stretch>
        </p:blipFill>
        <p:spPr>
          <a:xfrm>
            <a:off x="6334699" y="212405"/>
            <a:ext cx="5695720" cy="3246600"/>
          </a:xfrm>
          <a:prstGeom prst="rect">
            <a:avLst/>
          </a:prstGeom>
        </p:spPr>
      </p:pic>
      <p:pic>
        <p:nvPicPr>
          <p:cNvPr id="6" name="Εικόνα 5"/>
          <p:cNvPicPr>
            <a:picLocks noChangeAspect="1"/>
          </p:cNvPicPr>
          <p:nvPr/>
        </p:nvPicPr>
        <p:blipFill>
          <a:blip r:embed="rId3"/>
          <a:stretch>
            <a:fillRect/>
          </a:stretch>
        </p:blipFill>
        <p:spPr>
          <a:xfrm>
            <a:off x="251803" y="3542626"/>
            <a:ext cx="5862558" cy="3170968"/>
          </a:xfrm>
          <a:prstGeom prst="rect">
            <a:avLst/>
          </a:prstGeom>
        </p:spPr>
      </p:pic>
      <p:pic>
        <p:nvPicPr>
          <p:cNvPr id="7" name="Εικόνα 6"/>
          <p:cNvPicPr>
            <a:picLocks noChangeAspect="1"/>
          </p:cNvPicPr>
          <p:nvPr/>
        </p:nvPicPr>
        <p:blipFill>
          <a:blip r:embed="rId4"/>
          <a:stretch>
            <a:fillRect/>
          </a:stretch>
        </p:blipFill>
        <p:spPr>
          <a:xfrm>
            <a:off x="6334700" y="3586693"/>
            <a:ext cx="5695720" cy="3082834"/>
          </a:xfrm>
          <a:prstGeom prst="rect">
            <a:avLst/>
          </a:prstGeom>
        </p:spPr>
      </p:pic>
      <p:pic>
        <p:nvPicPr>
          <p:cNvPr id="8" name="Εικόνα 7"/>
          <p:cNvPicPr>
            <a:picLocks noChangeAspect="1"/>
          </p:cNvPicPr>
          <p:nvPr/>
        </p:nvPicPr>
        <p:blipFill>
          <a:blip r:embed="rId5"/>
          <a:stretch>
            <a:fillRect/>
          </a:stretch>
        </p:blipFill>
        <p:spPr>
          <a:xfrm>
            <a:off x="251803" y="212405"/>
            <a:ext cx="5862558" cy="3246600"/>
          </a:xfrm>
          <a:prstGeom prst="rect">
            <a:avLst/>
          </a:prstGeom>
        </p:spPr>
      </p:pic>
    </p:spTree>
    <p:extLst>
      <p:ext uri="{BB962C8B-B14F-4D97-AF65-F5344CB8AC3E}">
        <p14:creationId xmlns:p14="http://schemas.microsoft.com/office/powerpoint/2010/main" val="2428649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89000"/>
              </a:schemeClr>
            </a:gs>
            <a:gs pos="55000">
              <a:schemeClr val="accent1">
                <a:lumMod val="89000"/>
              </a:schemeClr>
            </a:gs>
            <a:gs pos="23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43064" y="45582"/>
            <a:ext cx="10154333" cy="1080938"/>
          </a:xfrm>
        </p:spPr>
        <p:txBody>
          <a:bodyPr/>
          <a:lstStyle/>
          <a:p>
            <a:pPr algn="ctr"/>
            <a:r>
              <a:rPr lang="el-GR" dirty="0" smtClean="0">
                <a:solidFill>
                  <a:schemeClr val="bg1"/>
                </a:solidFill>
              </a:rPr>
              <a:t>Σχολιασμός Αποτελεσμάτων</a:t>
            </a:r>
            <a:endParaRPr lang="el-GR" dirty="0">
              <a:solidFill>
                <a:schemeClr val="bg1"/>
              </a:solidFill>
            </a:endParaRPr>
          </a:p>
        </p:txBody>
      </p:sp>
      <p:sp>
        <p:nvSpPr>
          <p:cNvPr id="3" name="Ορθογώνιο 2"/>
          <p:cNvSpPr/>
          <p:nvPr/>
        </p:nvSpPr>
        <p:spPr>
          <a:xfrm>
            <a:off x="0" y="1050321"/>
            <a:ext cx="12052152" cy="2369880"/>
          </a:xfrm>
          <a:prstGeom prst="rect">
            <a:avLst/>
          </a:prstGeom>
          <a:gradFill>
            <a:gsLst>
              <a:gs pos="87813">
                <a:srgbClr val="23B2CB"/>
              </a:gs>
              <a:gs pos="0">
                <a:schemeClr val="bg2">
                  <a:tint val="96000"/>
                  <a:shade val="100000"/>
                  <a:hueMod val="92000"/>
                  <a:satMod val="200000"/>
                  <a:lumMod val="128000"/>
                </a:schemeClr>
              </a:gs>
              <a:gs pos="99000">
                <a:schemeClr val="bg2">
                  <a:shade val="100000"/>
                  <a:hueMod val="100000"/>
                  <a:satMod val="110000"/>
                  <a:lumMod val="130000"/>
                </a:schemeClr>
              </a:gs>
              <a:gs pos="100000">
                <a:schemeClr val="bg2">
                  <a:shade val="78000"/>
                  <a:hueMod val="118000"/>
                  <a:satMod val="120000"/>
                  <a:lumMod val="69000"/>
                </a:schemeClr>
              </a:gs>
            </a:gsLst>
            <a:lin ang="2520000" scaled="0"/>
          </a:gradFill>
        </p:spPr>
        <p:txBody>
          <a:bodyPr wrap="square">
            <a:spAutoFit/>
          </a:bodyPr>
          <a:lstStyle/>
          <a:p>
            <a:pPr algn="ctr">
              <a:spcAft>
                <a:spcPts val="0"/>
              </a:spcAft>
            </a:pPr>
            <a:r>
              <a:rPr lang="el-GR" sz="2800" b="1" u="sng" dirty="0" smtClean="0">
                <a:solidFill>
                  <a:schemeClr val="accent2">
                    <a:lumMod val="20000"/>
                    <a:lumOff val="80000"/>
                  </a:schemeClr>
                </a:solidFill>
                <a:ea typeface="Times New Roman" panose="02020603050405020304" pitchFamily="18" charset="0"/>
              </a:rPr>
              <a:t>Σας </a:t>
            </a:r>
            <a:r>
              <a:rPr lang="el-GR" sz="2800" b="1" u="sng" dirty="0">
                <a:solidFill>
                  <a:schemeClr val="accent2">
                    <a:lumMod val="20000"/>
                    <a:lumOff val="80000"/>
                  </a:schemeClr>
                </a:solidFill>
                <a:ea typeface="Times New Roman" panose="02020603050405020304" pitchFamily="18" charset="0"/>
              </a:rPr>
              <a:t>αρκεί ο ελεύθερος χρόνος </a:t>
            </a:r>
            <a:r>
              <a:rPr lang="el-GR" sz="2800" b="1" u="sng" dirty="0" smtClean="0">
                <a:solidFill>
                  <a:schemeClr val="accent2">
                    <a:lumMod val="20000"/>
                    <a:lumOff val="80000"/>
                  </a:schemeClr>
                </a:solidFill>
                <a:ea typeface="Times New Roman" panose="02020603050405020304" pitchFamily="18" charset="0"/>
              </a:rPr>
              <a:t>σας;</a:t>
            </a:r>
          </a:p>
          <a:p>
            <a:pPr algn="ctr">
              <a:spcAft>
                <a:spcPts val="0"/>
              </a:spcAft>
            </a:pPr>
            <a:endParaRPr lang="el-GR" sz="2400" dirty="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Ø"/>
            </a:pPr>
            <a:r>
              <a:rPr lang="en-US" sz="2400" b="1" dirty="0">
                <a:solidFill>
                  <a:schemeClr val="bg1"/>
                </a:solidFill>
                <a:ea typeface="Times New Roman" panose="02020603050405020304" pitchFamily="18" charset="0"/>
              </a:rPr>
              <a:t>T</a:t>
            </a:r>
            <a:r>
              <a:rPr lang="el-GR" sz="2400" b="1" dirty="0">
                <a:solidFill>
                  <a:schemeClr val="bg1"/>
                </a:solidFill>
                <a:ea typeface="Times New Roman" panose="02020603050405020304" pitchFamily="18" charset="0"/>
              </a:rPr>
              <a:t>ο 50% </a:t>
            </a:r>
            <a:r>
              <a:rPr lang="el-GR" sz="2400" b="1" dirty="0" smtClean="0">
                <a:solidFill>
                  <a:schemeClr val="bg1"/>
                </a:solidFill>
                <a:ea typeface="Times New Roman" panose="02020603050405020304" pitchFamily="18" charset="0"/>
              </a:rPr>
              <a:t>νιώθει </a:t>
            </a:r>
            <a:r>
              <a:rPr lang="el-GR" sz="2400" b="1" dirty="0">
                <a:solidFill>
                  <a:schemeClr val="bg1"/>
                </a:solidFill>
                <a:ea typeface="Times New Roman" panose="02020603050405020304" pitchFamily="18" charset="0"/>
              </a:rPr>
              <a:t>ότι δεν έχει αρκετό ελεύθερο χρόνο. </a:t>
            </a:r>
            <a:endParaRPr lang="el-GR" sz="2400" b="1" dirty="0" smtClean="0">
              <a:solidFill>
                <a:schemeClr val="bg1"/>
              </a:solidFill>
              <a:ea typeface="Times New Roman" panose="02020603050405020304" pitchFamily="18" charset="0"/>
            </a:endParaRPr>
          </a:p>
          <a:p>
            <a:pPr marL="285750" indent="-285750" algn="just">
              <a:spcAft>
                <a:spcPts val="0"/>
              </a:spcAft>
              <a:buFont typeface="Wingdings" panose="05000000000000000000" pitchFamily="2" charset="2"/>
              <a:buChar char="Ø"/>
            </a:pPr>
            <a:endParaRPr lang="el-GR" sz="2400" b="1" dirty="0">
              <a:solidFill>
                <a:schemeClr val="bg1"/>
              </a:solidFill>
              <a:ea typeface="Times New Roman" panose="02020603050405020304" pitchFamily="18" charset="0"/>
            </a:endParaRPr>
          </a:p>
          <a:p>
            <a:pPr marL="285750" indent="-285750" algn="just">
              <a:spcAft>
                <a:spcPts val="0"/>
              </a:spcAft>
              <a:buFont typeface="Wingdings" panose="05000000000000000000" pitchFamily="2" charset="2"/>
              <a:buChar char="Ø"/>
            </a:pPr>
            <a:r>
              <a:rPr lang="el-GR" sz="2400" b="1" dirty="0" smtClean="0">
                <a:solidFill>
                  <a:schemeClr val="bg1"/>
                </a:solidFill>
                <a:ea typeface="Times New Roman" panose="02020603050405020304" pitchFamily="18" charset="0"/>
              </a:rPr>
              <a:t>Στην έρευνα </a:t>
            </a:r>
            <a:r>
              <a:rPr lang="el-GR" sz="2400" b="1" dirty="0">
                <a:solidFill>
                  <a:schemeClr val="bg1"/>
                </a:solidFill>
                <a:ea typeface="Times New Roman" panose="02020603050405020304" pitchFamily="18" charset="0"/>
              </a:rPr>
              <a:t>του Τμήματος Κοινωνικής Παιδιατρικής του Νοσοκομείου </a:t>
            </a:r>
            <a:r>
              <a:rPr lang="el-GR" sz="2400" b="1" dirty="0" err="1">
                <a:solidFill>
                  <a:schemeClr val="bg1"/>
                </a:solidFill>
                <a:ea typeface="Times New Roman" panose="02020603050405020304" pitchFamily="18" charset="0"/>
              </a:rPr>
              <a:t>Παίδων</a:t>
            </a:r>
            <a:r>
              <a:rPr lang="el-GR" sz="2400" b="1" dirty="0">
                <a:solidFill>
                  <a:schemeClr val="bg1"/>
                </a:solidFill>
                <a:ea typeface="Times New Roman" panose="02020603050405020304" pitchFamily="18" charset="0"/>
              </a:rPr>
              <a:t> το 1996 το αντίστοιχο ποσοστό ανέρχεται στο 25% .</a:t>
            </a:r>
            <a:endParaRPr lang="el-GR" sz="2400" b="1" dirty="0">
              <a:solidFill>
                <a:schemeClr val="bg1"/>
              </a:solidFill>
              <a:effectLst/>
              <a:ea typeface="Times New Roman" panose="02020603050405020304" pitchFamily="18" charset="0"/>
            </a:endParaRPr>
          </a:p>
        </p:txBody>
      </p:sp>
      <p:pic>
        <p:nvPicPr>
          <p:cNvPr id="1026" name="Picture 2" descr="http://www.ioda.com/uploads/news/21-head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5202" y="45582"/>
            <a:ext cx="2563906" cy="136063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0" y="3420201"/>
            <a:ext cx="12052152" cy="3385542"/>
          </a:xfrm>
          <a:prstGeom prst="rect">
            <a:avLst/>
          </a:prstGeom>
          <a:gradFill>
            <a:gsLst>
              <a:gs pos="0">
                <a:schemeClr val="bg2">
                  <a:tint val="96000"/>
                  <a:shade val="100000"/>
                  <a:hueMod val="92000"/>
                  <a:satMod val="200000"/>
                  <a:lumMod val="128000"/>
                </a:schemeClr>
              </a:gs>
              <a:gs pos="99000">
                <a:schemeClr val="bg2">
                  <a:shade val="100000"/>
                  <a:hueMod val="100000"/>
                  <a:satMod val="110000"/>
                  <a:lumMod val="130000"/>
                </a:schemeClr>
              </a:gs>
              <a:gs pos="100000">
                <a:schemeClr val="bg2">
                  <a:shade val="78000"/>
                  <a:hueMod val="118000"/>
                  <a:satMod val="120000"/>
                  <a:lumMod val="69000"/>
                </a:schemeClr>
              </a:gs>
            </a:gsLst>
            <a:lin ang="2520000" scaled="0"/>
          </a:gradFill>
        </p:spPr>
        <p:txBody>
          <a:bodyPr wrap="square">
            <a:spAutoFit/>
          </a:bodyPr>
          <a:lstStyle/>
          <a:p>
            <a:pPr algn="ctr">
              <a:spcAft>
                <a:spcPts val="0"/>
              </a:spcAft>
            </a:pPr>
            <a:r>
              <a:rPr lang="el-GR" sz="2800" b="1" u="sng" dirty="0">
                <a:solidFill>
                  <a:schemeClr val="accent2">
                    <a:lumMod val="20000"/>
                    <a:lumOff val="80000"/>
                  </a:schemeClr>
                </a:solidFill>
                <a:ea typeface="Times New Roman" panose="02020603050405020304" pitchFamily="18" charset="0"/>
              </a:rPr>
              <a:t>Πόσο ελεύθερο χρόνο </a:t>
            </a:r>
            <a:r>
              <a:rPr lang="el-GR" sz="2800" b="1" u="sng" dirty="0" smtClean="0">
                <a:solidFill>
                  <a:schemeClr val="accent2">
                    <a:lumMod val="20000"/>
                    <a:lumOff val="80000"/>
                  </a:schemeClr>
                </a:solidFill>
                <a:ea typeface="Times New Roman" panose="02020603050405020304" pitchFamily="18" charset="0"/>
              </a:rPr>
              <a:t>έχετε;</a:t>
            </a:r>
          </a:p>
          <a:p>
            <a:pPr algn="ctr">
              <a:spcAft>
                <a:spcPts val="0"/>
              </a:spcAft>
            </a:pPr>
            <a:endParaRPr lang="el-GR" b="1" dirty="0">
              <a:solidFill>
                <a:schemeClr val="bg1"/>
              </a:solidFill>
              <a:ea typeface="Times New Roman" panose="02020603050405020304" pitchFamily="18" charset="0"/>
            </a:endParaRPr>
          </a:p>
          <a:p>
            <a:pPr marL="285750" indent="-285750">
              <a:spcAft>
                <a:spcPts val="0"/>
              </a:spcAft>
              <a:buFont typeface="Wingdings" panose="05000000000000000000" pitchFamily="2" charset="2"/>
              <a:buChar char="Ø"/>
            </a:pPr>
            <a:r>
              <a:rPr lang="el-GR" sz="2400" b="1" dirty="0" smtClean="0">
                <a:solidFill>
                  <a:schemeClr val="bg1"/>
                </a:solidFill>
                <a:ea typeface="Times New Roman" panose="02020603050405020304" pitchFamily="18" charset="0"/>
              </a:rPr>
              <a:t>Τις καθημερινές για </a:t>
            </a:r>
            <a:r>
              <a:rPr lang="el-GR" sz="2400" b="1" dirty="0">
                <a:solidFill>
                  <a:schemeClr val="bg1"/>
                </a:solidFill>
                <a:ea typeface="Times New Roman" panose="02020603050405020304" pitchFamily="18" charset="0"/>
              </a:rPr>
              <a:t>τους μισούς εφήβους </a:t>
            </a:r>
            <a:r>
              <a:rPr lang="el-GR" sz="2400" b="1" dirty="0" smtClean="0">
                <a:solidFill>
                  <a:schemeClr val="bg1"/>
                </a:solidFill>
                <a:ea typeface="Times New Roman" panose="02020603050405020304" pitchFamily="18" charset="0"/>
              </a:rPr>
              <a:t>ο </a:t>
            </a:r>
            <a:r>
              <a:rPr lang="el-GR" sz="2400" b="1" dirty="0">
                <a:solidFill>
                  <a:schemeClr val="bg1"/>
                </a:solidFill>
                <a:ea typeface="Times New Roman" panose="02020603050405020304" pitchFamily="18" charset="0"/>
              </a:rPr>
              <a:t>ελεύθερος χρόνος τους περιορίζεται σε λιγότερο από 2 ώρες. </a:t>
            </a:r>
            <a:endParaRPr lang="el-GR" sz="2400" b="1" dirty="0" smtClean="0">
              <a:solidFill>
                <a:schemeClr val="bg1"/>
              </a:solidFill>
              <a:ea typeface="Times New Roman" panose="02020603050405020304" pitchFamily="18" charset="0"/>
            </a:endParaRPr>
          </a:p>
          <a:p>
            <a:pPr>
              <a:spcAft>
                <a:spcPts val="0"/>
              </a:spcAft>
            </a:pPr>
            <a:endParaRPr lang="el-GR" sz="2400" b="1" dirty="0" smtClean="0">
              <a:solidFill>
                <a:schemeClr val="bg1"/>
              </a:solidFill>
              <a:ea typeface="Times New Roman" panose="02020603050405020304" pitchFamily="18" charset="0"/>
            </a:endParaRPr>
          </a:p>
          <a:p>
            <a:pPr marL="285750" indent="-285750">
              <a:spcAft>
                <a:spcPts val="0"/>
              </a:spcAft>
              <a:buFont typeface="Wingdings" panose="05000000000000000000" pitchFamily="2" charset="2"/>
              <a:buChar char="Ø"/>
            </a:pPr>
            <a:r>
              <a:rPr lang="el-GR" sz="2400" b="1" dirty="0" smtClean="0">
                <a:solidFill>
                  <a:schemeClr val="bg1"/>
                </a:solidFill>
                <a:ea typeface="Times New Roman" panose="02020603050405020304" pitchFamily="18" charset="0"/>
              </a:rPr>
              <a:t>Τα Σαββατοκύριακα οι </a:t>
            </a:r>
            <a:r>
              <a:rPr lang="el-GR" sz="2400" b="1" dirty="0">
                <a:solidFill>
                  <a:schemeClr val="bg1"/>
                </a:solidFill>
                <a:ea typeface="Times New Roman" panose="02020603050405020304" pitchFamily="18" charset="0"/>
              </a:rPr>
              <a:t>μισοί </a:t>
            </a:r>
            <a:r>
              <a:rPr lang="el-GR" sz="2400" b="1" dirty="0" smtClean="0">
                <a:solidFill>
                  <a:schemeClr val="bg1"/>
                </a:solidFill>
                <a:ea typeface="Times New Roman" panose="02020603050405020304" pitchFamily="18" charset="0"/>
              </a:rPr>
              <a:t>έφηβοι δηλώνουν </a:t>
            </a:r>
            <a:r>
              <a:rPr lang="el-GR" sz="2400" b="1" dirty="0">
                <a:solidFill>
                  <a:schemeClr val="bg1"/>
                </a:solidFill>
                <a:ea typeface="Times New Roman" panose="02020603050405020304" pitchFamily="18" charset="0"/>
              </a:rPr>
              <a:t>ότι  ο ελεύθερος χρόνος τους ξεπερνά τις 6 ώρες. </a:t>
            </a:r>
            <a:endParaRPr lang="el-GR" sz="2400" b="1" dirty="0" smtClean="0">
              <a:solidFill>
                <a:schemeClr val="bg1"/>
              </a:solidFill>
              <a:ea typeface="Times New Roman" panose="02020603050405020304" pitchFamily="18" charset="0"/>
            </a:endParaRPr>
          </a:p>
          <a:p>
            <a:pPr>
              <a:spcAft>
                <a:spcPts val="0"/>
              </a:spcAft>
            </a:pPr>
            <a:endParaRPr lang="el-GR" sz="2400" b="1" dirty="0" smtClean="0">
              <a:solidFill>
                <a:schemeClr val="bg1"/>
              </a:solidFill>
              <a:ea typeface="Times New Roman" panose="02020603050405020304" pitchFamily="18" charset="0"/>
            </a:endParaRPr>
          </a:p>
          <a:p>
            <a:pPr marL="285750" indent="-285750">
              <a:spcAft>
                <a:spcPts val="0"/>
              </a:spcAft>
              <a:buFont typeface="Wingdings" panose="05000000000000000000" pitchFamily="2" charset="2"/>
              <a:buChar char="Ø"/>
            </a:pPr>
            <a:r>
              <a:rPr lang="el-GR" sz="2400" b="1" dirty="0" smtClean="0">
                <a:solidFill>
                  <a:schemeClr val="bg1"/>
                </a:solidFill>
                <a:ea typeface="Times New Roman" panose="02020603050405020304" pitchFamily="18" charset="0"/>
              </a:rPr>
              <a:t>1 </a:t>
            </a:r>
            <a:r>
              <a:rPr lang="el-GR" sz="2400" b="1" dirty="0">
                <a:solidFill>
                  <a:schemeClr val="bg1"/>
                </a:solidFill>
                <a:ea typeface="Times New Roman" panose="02020603050405020304" pitchFamily="18" charset="0"/>
              </a:rPr>
              <a:t>στους 5 νιώθει ότι </a:t>
            </a:r>
            <a:r>
              <a:rPr lang="el-GR" sz="2400" b="1" dirty="0" smtClean="0">
                <a:solidFill>
                  <a:schemeClr val="bg1"/>
                </a:solidFill>
                <a:ea typeface="Times New Roman" panose="02020603050405020304" pitchFamily="18" charset="0"/>
              </a:rPr>
              <a:t>δεν έχει </a:t>
            </a:r>
            <a:r>
              <a:rPr lang="el-GR" sz="2400" b="1" dirty="0">
                <a:solidFill>
                  <a:schemeClr val="bg1"/>
                </a:solidFill>
                <a:ea typeface="Times New Roman" panose="02020603050405020304" pitchFamily="18" charset="0"/>
              </a:rPr>
              <a:t>αρκετό ελεύθερο χρόνο ούτε </a:t>
            </a:r>
            <a:r>
              <a:rPr lang="el-GR" sz="2400" b="1" dirty="0" smtClean="0">
                <a:solidFill>
                  <a:schemeClr val="bg1"/>
                </a:solidFill>
                <a:ea typeface="Times New Roman" panose="02020603050405020304" pitchFamily="18" charset="0"/>
              </a:rPr>
              <a:t>τα Σαββατοκύριακα.</a:t>
            </a:r>
            <a:endParaRPr lang="el-GR" sz="24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11210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92D050"/>
            </a:gs>
            <a:gs pos="72000">
              <a:srgbClr val="32D54E">
                <a:lumMod val="96000"/>
                <a:lumOff val="4000"/>
              </a:srgbClr>
            </a:gs>
            <a:gs pos="100000">
              <a:schemeClr val="bg2">
                <a:shade val="78000"/>
                <a:hueMod val="118000"/>
                <a:satMod val="120000"/>
                <a:lumMod val="69000"/>
              </a:schemeClr>
            </a:gs>
          </a:gsLst>
          <a:lin ang="3600000" scaled="0"/>
          <a:tileRect/>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61760" y="30475"/>
            <a:ext cx="9613861" cy="901179"/>
          </a:xfrm>
        </p:spPr>
        <p:txBody>
          <a:bodyPr>
            <a:normAutofit/>
          </a:bodyPr>
          <a:lstStyle/>
          <a:p>
            <a:pPr marL="0" indent="0" algn="ctr">
              <a:buNone/>
            </a:pPr>
            <a:r>
              <a:rPr lang="el-GR" sz="4000" kern="3700" dirty="0" smtClean="0"/>
              <a:t>Είπαν….</a:t>
            </a:r>
            <a:endParaRPr lang="el-GR" sz="4000" kern="3700" dirty="0"/>
          </a:p>
        </p:txBody>
      </p:sp>
      <p:sp>
        <p:nvSpPr>
          <p:cNvPr id="4" name="Θέση περιεχομένου 2"/>
          <p:cNvSpPr txBox="1">
            <a:spLocks/>
          </p:cNvSpPr>
          <p:nvPr/>
        </p:nvSpPr>
        <p:spPr>
          <a:xfrm>
            <a:off x="499231" y="676461"/>
            <a:ext cx="10936146" cy="18661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00000"/>
              </a:lnSpc>
              <a:spcBef>
                <a:spcPts val="0"/>
              </a:spcBef>
              <a:buFont typeface="Wingdings" panose="05000000000000000000" pitchFamily="2" charset="2"/>
              <a:buChar char="Ø"/>
            </a:pPr>
            <a:r>
              <a:rPr lang="el-GR" sz="3200" i="1" dirty="0" smtClean="0">
                <a:solidFill>
                  <a:schemeClr val="bg1"/>
                </a:solidFill>
              </a:rPr>
              <a:t>Ο </a:t>
            </a:r>
            <a:r>
              <a:rPr lang="el-GR" sz="3200" i="1" dirty="0">
                <a:solidFill>
                  <a:schemeClr val="bg1"/>
                </a:solidFill>
              </a:rPr>
              <a:t>ελεύθερος χρόνος δεν είναι το τέλος της </a:t>
            </a:r>
            <a:r>
              <a:rPr lang="el-GR" sz="3200" i="1" dirty="0" smtClean="0">
                <a:solidFill>
                  <a:schemeClr val="bg1"/>
                </a:solidFill>
              </a:rPr>
              <a:t>δουλειάς  </a:t>
            </a:r>
            <a:r>
              <a:rPr lang="el-GR" sz="3200" i="1" dirty="0">
                <a:solidFill>
                  <a:schemeClr val="bg1"/>
                </a:solidFill>
              </a:rPr>
              <a:t>αντίθετα η δουλειά είναι το τέλος του ελευθέρου χρόνου. Αυτός πρέπει να αφιερώνεται στην τέχνη, στην επιστήμη και, κατά προτίμηση, στη </a:t>
            </a:r>
            <a:r>
              <a:rPr lang="el-GR" sz="3200" i="1" dirty="0" smtClean="0">
                <a:solidFill>
                  <a:schemeClr val="bg1"/>
                </a:solidFill>
              </a:rPr>
              <a:t>φιλοσοφία.</a:t>
            </a:r>
            <a:r>
              <a:rPr lang="el-GR" sz="3200" b="1" i="1" dirty="0">
                <a:solidFill>
                  <a:schemeClr val="bg1"/>
                </a:solidFill>
              </a:rPr>
              <a:t> </a:t>
            </a:r>
            <a:endParaRPr lang="en-US" sz="3200" b="1" i="1" dirty="0" smtClean="0">
              <a:solidFill>
                <a:schemeClr val="bg1"/>
              </a:solidFill>
            </a:endParaRPr>
          </a:p>
          <a:p>
            <a:pPr marL="0" indent="0" algn="just">
              <a:lnSpc>
                <a:spcPct val="100000"/>
              </a:lnSpc>
              <a:spcBef>
                <a:spcPts val="0"/>
              </a:spcBef>
              <a:buNone/>
            </a:pPr>
            <a:r>
              <a:rPr lang="en-US" sz="3200" b="1" i="1" dirty="0">
                <a:solidFill>
                  <a:schemeClr val="bg1"/>
                </a:solidFill>
              </a:rPr>
              <a:t> </a:t>
            </a:r>
            <a:r>
              <a:rPr lang="en-US" sz="3200" b="1" i="1" dirty="0" smtClean="0">
                <a:solidFill>
                  <a:schemeClr val="bg1"/>
                </a:solidFill>
              </a:rPr>
              <a:t>                                         </a:t>
            </a:r>
            <a:r>
              <a:rPr lang="el-GR" sz="2800" b="1" i="1" dirty="0" smtClean="0">
                <a:solidFill>
                  <a:schemeClr val="bg1"/>
                </a:solidFill>
              </a:rPr>
              <a:t>Αριστοτέλης</a:t>
            </a:r>
            <a:r>
              <a:rPr lang="el-GR" sz="2800" b="1" i="1" dirty="0">
                <a:solidFill>
                  <a:schemeClr val="bg1"/>
                </a:solidFill>
              </a:rPr>
              <a:t>, «Ηθικά, </a:t>
            </a:r>
            <a:r>
              <a:rPr lang="el-GR" sz="2800" b="1" i="1" dirty="0" err="1">
                <a:solidFill>
                  <a:schemeClr val="bg1"/>
                </a:solidFill>
              </a:rPr>
              <a:t>Νικομάχεια</a:t>
            </a:r>
            <a:endParaRPr lang="el-GR" sz="2800" dirty="0">
              <a:solidFill>
                <a:schemeClr val="bg1"/>
              </a:solidFill>
            </a:endParaRPr>
          </a:p>
          <a:p>
            <a:pPr marL="0" indent="0">
              <a:lnSpc>
                <a:spcPct val="170000"/>
              </a:lnSpc>
              <a:buNone/>
            </a:pPr>
            <a:r>
              <a:rPr lang="el-GR" sz="2000" b="1" i="1" dirty="0">
                <a:solidFill>
                  <a:schemeClr val="bg1"/>
                </a:solidFill>
              </a:rPr>
              <a:t>			</a:t>
            </a:r>
            <a:endParaRPr lang="el-GR" sz="2000" b="1" dirty="0">
              <a:solidFill>
                <a:schemeClr val="bg1"/>
              </a:solidFill>
            </a:endParaRPr>
          </a:p>
        </p:txBody>
      </p:sp>
      <p:sp>
        <p:nvSpPr>
          <p:cNvPr id="5" name="Θέση περιεχομένου 2"/>
          <p:cNvSpPr txBox="1">
            <a:spLocks/>
          </p:cNvSpPr>
          <p:nvPr/>
        </p:nvSpPr>
        <p:spPr>
          <a:xfrm>
            <a:off x="499231" y="3329521"/>
            <a:ext cx="11239152" cy="12811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pPr>
            <a:r>
              <a:rPr lang="el-GR" sz="3200" i="1" dirty="0">
                <a:solidFill>
                  <a:schemeClr val="bg1"/>
                </a:solidFill>
              </a:rPr>
              <a:t>Η </a:t>
            </a:r>
            <a:r>
              <a:rPr lang="el-GR" sz="3200" i="1" dirty="0" smtClean="0">
                <a:solidFill>
                  <a:schemeClr val="bg1"/>
                </a:solidFill>
              </a:rPr>
              <a:t>εξοικονόμηση </a:t>
            </a:r>
            <a:r>
              <a:rPr lang="el-GR" sz="3200" i="1" dirty="0">
                <a:solidFill>
                  <a:schemeClr val="bg1"/>
                </a:solidFill>
              </a:rPr>
              <a:t>του εργάσιμου χρόνου ισοδυναμεί με αύξηση του ελεύθερου χρόνου, δηλαδή του χρόνου για την πλήρη ανάπτυξη του </a:t>
            </a:r>
            <a:r>
              <a:rPr lang="el-GR" sz="3200" i="1" dirty="0" smtClean="0">
                <a:solidFill>
                  <a:schemeClr val="bg1"/>
                </a:solidFill>
              </a:rPr>
              <a:t>ατόμου.                            </a:t>
            </a:r>
            <a:r>
              <a:rPr lang="en-US" sz="2800" b="1" i="1" dirty="0" smtClean="0">
                <a:solidFill>
                  <a:schemeClr val="bg1"/>
                </a:solidFill>
              </a:rPr>
              <a:t>Karl </a:t>
            </a:r>
            <a:r>
              <a:rPr lang="en-US" sz="2800" b="1" i="1" dirty="0">
                <a:solidFill>
                  <a:schemeClr val="bg1"/>
                </a:solidFill>
              </a:rPr>
              <a:t>Marx</a:t>
            </a:r>
            <a:endParaRPr lang="el-GR" sz="2800" i="1" dirty="0">
              <a:solidFill>
                <a:schemeClr val="bg1"/>
              </a:solidFill>
            </a:endParaRPr>
          </a:p>
          <a:p>
            <a:pPr marL="0" indent="0">
              <a:buNone/>
            </a:pPr>
            <a:r>
              <a:rPr lang="el-GR" sz="1600" i="1" dirty="0" smtClean="0"/>
              <a:t>                                                                                                                                                                                       </a:t>
            </a:r>
            <a:endParaRPr lang="el-GR" sz="1600" i="1" dirty="0"/>
          </a:p>
        </p:txBody>
      </p:sp>
      <p:sp>
        <p:nvSpPr>
          <p:cNvPr id="6" name="Ορθογώνιο 5"/>
          <p:cNvSpPr/>
          <p:nvPr/>
        </p:nvSpPr>
        <p:spPr>
          <a:xfrm>
            <a:off x="351313" y="5001491"/>
            <a:ext cx="11034757" cy="2066591"/>
          </a:xfrm>
          <a:prstGeom prst="rect">
            <a:avLst/>
          </a:prstGeom>
        </p:spPr>
        <p:txBody>
          <a:bodyPr wrap="square">
            <a:spAutoFit/>
          </a:bodyPr>
          <a:lstStyle/>
          <a:p>
            <a:pPr marL="342900" indent="-342900">
              <a:lnSpc>
                <a:spcPct val="107000"/>
              </a:lnSpc>
              <a:spcBef>
                <a:spcPts val="505"/>
              </a:spcBef>
              <a:buFont typeface="Wingdings" panose="05000000000000000000" pitchFamily="2" charset="2"/>
              <a:buChar char="Ø"/>
            </a:pPr>
            <a:r>
              <a:rPr lang="el-GR" sz="3200" i="1" dirty="0">
                <a:solidFill>
                  <a:schemeClr val="bg1"/>
                </a:solidFill>
                <a:ea typeface="Calibri" panose="020F0502020204030204" pitchFamily="34" charset="0"/>
                <a:cs typeface="Times New Roman" panose="02020603050405020304" pitchFamily="18" charset="0"/>
              </a:rPr>
              <a:t>Η τύχη του ανθρώπου αποφασίζεται τις ώρες της ανάπαυσης και από τον τρόπο με τον οποίο διαθέτει </a:t>
            </a:r>
            <a:r>
              <a:rPr lang="el-GR" sz="3200" i="1" dirty="0" smtClean="0">
                <a:solidFill>
                  <a:schemeClr val="bg1"/>
                </a:solidFill>
                <a:ea typeface="Calibri" panose="020F0502020204030204" pitchFamily="34" charset="0"/>
                <a:cs typeface="Times New Roman" panose="02020603050405020304" pitchFamily="18" charset="0"/>
              </a:rPr>
              <a:t>τις  ελεύθερες </a:t>
            </a:r>
            <a:r>
              <a:rPr lang="el-GR" sz="3200" i="1" dirty="0">
                <a:solidFill>
                  <a:schemeClr val="bg1"/>
                </a:solidFill>
                <a:ea typeface="Calibri" panose="020F0502020204030204" pitchFamily="34" charset="0"/>
                <a:cs typeface="Times New Roman" panose="02020603050405020304" pitchFamily="18" charset="0"/>
              </a:rPr>
              <a:t>ώρες </a:t>
            </a:r>
            <a:r>
              <a:rPr lang="el-GR" sz="3200" i="1" dirty="0" smtClean="0">
                <a:solidFill>
                  <a:schemeClr val="bg1"/>
                </a:solidFill>
                <a:ea typeface="Calibri" panose="020F0502020204030204" pitchFamily="34" charset="0"/>
                <a:cs typeface="Times New Roman" panose="02020603050405020304" pitchFamily="18" charset="0"/>
              </a:rPr>
              <a:t>του</a:t>
            </a:r>
            <a:r>
              <a:rPr lang="el-GR" sz="2800" i="1" dirty="0">
                <a:solidFill>
                  <a:schemeClr val="bg1"/>
                </a:solidFill>
                <a:ea typeface="Calibri" panose="020F0502020204030204" pitchFamily="34" charset="0"/>
                <a:cs typeface="Times New Roman" panose="02020603050405020304" pitchFamily="18" charset="0"/>
              </a:rPr>
              <a:t>. </a:t>
            </a:r>
            <a:r>
              <a:rPr lang="el-GR" sz="2800" i="1" dirty="0" smtClean="0">
                <a:solidFill>
                  <a:schemeClr val="bg1"/>
                </a:solidFill>
                <a:ea typeface="Calibri" panose="020F0502020204030204" pitchFamily="34" charset="0"/>
                <a:cs typeface="Times New Roman" panose="02020603050405020304" pitchFamily="18" charset="0"/>
              </a:rPr>
              <a:t>                                       </a:t>
            </a:r>
            <a:r>
              <a:rPr lang="el-GR" sz="2800" b="1" i="1" dirty="0" err="1" smtClean="0">
                <a:solidFill>
                  <a:schemeClr val="bg1"/>
                </a:solidFill>
                <a:ea typeface="Calibri" panose="020F0502020204030204" pitchFamily="34" charset="0"/>
                <a:cs typeface="Times New Roman" panose="02020603050405020304" pitchFamily="18" charset="0"/>
              </a:rPr>
              <a:t>Hoderlin</a:t>
            </a:r>
            <a:r>
              <a:rPr lang="el-GR" sz="2800" i="1" dirty="0" smtClean="0">
                <a:solidFill>
                  <a:schemeClr val="bg1"/>
                </a:solidFill>
                <a:ea typeface="Calibri" panose="020F0502020204030204" pitchFamily="34" charset="0"/>
                <a:cs typeface="Times New Roman" panose="02020603050405020304" pitchFamily="18" charset="0"/>
              </a:rPr>
              <a:t>                      </a:t>
            </a:r>
          </a:p>
          <a:p>
            <a:pPr marL="342900" indent="-342900">
              <a:lnSpc>
                <a:spcPct val="107000"/>
              </a:lnSpc>
              <a:spcBef>
                <a:spcPts val="505"/>
              </a:spcBef>
              <a:spcAft>
                <a:spcPts val="0"/>
              </a:spcAft>
              <a:buFont typeface="Wingdings" panose="05000000000000000000" pitchFamily="2" charset="2"/>
              <a:buChar char="Ø"/>
            </a:pPr>
            <a:endParaRPr lang="el-GR" sz="2000" i="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93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00B0F0"/>
            </a:gs>
            <a:gs pos="85000">
              <a:schemeClr val="bg2">
                <a:lumMod val="60000"/>
                <a:lumOff val="4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4" name="Ορθογώνιο 3"/>
          <p:cNvSpPr/>
          <p:nvPr/>
        </p:nvSpPr>
        <p:spPr>
          <a:xfrm>
            <a:off x="0" y="164823"/>
            <a:ext cx="12192000" cy="6555641"/>
          </a:xfrm>
          <a:prstGeom prst="rect">
            <a:avLst/>
          </a:prstGeom>
          <a:gradFill flip="none" rotWithShape="1">
            <a:gsLst>
              <a:gs pos="0">
                <a:schemeClr val="accent1">
                  <a:lumMod val="89000"/>
                </a:schemeClr>
              </a:gs>
              <a:gs pos="8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square">
            <a:spAutoFit/>
          </a:bodyPr>
          <a:lstStyle/>
          <a:p>
            <a:pPr algn="ctr">
              <a:spcAft>
                <a:spcPts val="0"/>
              </a:spcAft>
            </a:pPr>
            <a:r>
              <a:rPr lang="el-GR" sz="2800" u="sng" dirty="0" smtClean="0">
                <a:solidFill>
                  <a:schemeClr val="accent2">
                    <a:lumMod val="20000"/>
                    <a:lumOff val="80000"/>
                  </a:schemeClr>
                </a:solidFill>
                <a:ea typeface="Times New Roman" panose="02020603050405020304" pitchFamily="18" charset="0"/>
              </a:rPr>
              <a:t>Πόσες ώρες αφιερώνετε καθημερινά στα ηλεκτρονικά παιχνίδια;</a:t>
            </a:r>
            <a:endParaRPr lang="el-GR" sz="2800" u="sng" dirty="0">
              <a:solidFill>
                <a:schemeClr val="accent2">
                  <a:lumMod val="20000"/>
                  <a:lumOff val="80000"/>
                </a:schemeClr>
              </a:solidFill>
              <a:ea typeface="Times New Roman" panose="02020603050405020304" pitchFamily="18" charset="0"/>
            </a:endParaRPr>
          </a:p>
          <a:p>
            <a:pPr algn="ctr">
              <a:spcAft>
                <a:spcPts val="0"/>
              </a:spcAft>
            </a:pPr>
            <a:endParaRPr lang="el-G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Ø"/>
            </a:pPr>
            <a:r>
              <a:rPr lang="el-GR" sz="2600" dirty="0">
                <a:solidFill>
                  <a:schemeClr val="bg1"/>
                </a:solidFill>
                <a:ea typeface="Times New Roman" panose="02020603050405020304" pitchFamily="18" charset="0"/>
              </a:rPr>
              <a:t>1 στους 4 </a:t>
            </a:r>
            <a:r>
              <a:rPr lang="el-GR" sz="2600" dirty="0" smtClean="0">
                <a:solidFill>
                  <a:schemeClr val="bg1"/>
                </a:solidFill>
                <a:ea typeface="Times New Roman" panose="02020603050405020304" pitchFamily="18" charset="0"/>
              </a:rPr>
              <a:t>εφήβους αφιερώνει καθημερινά 1 </a:t>
            </a:r>
            <a:r>
              <a:rPr lang="el-GR" sz="2600" dirty="0">
                <a:solidFill>
                  <a:schemeClr val="bg1"/>
                </a:solidFill>
                <a:ea typeface="Times New Roman" panose="02020603050405020304" pitchFamily="18" charset="0"/>
              </a:rPr>
              <a:t>-  2 ώρες</a:t>
            </a:r>
          </a:p>
          <a:p>
            <a:pPr marL="285750" indent="-285750" algn="just">
              <a:spcAft>
                <a:spcPts val="0"/>
              </a:spcAft>
              <a:buFont typeface="Wingdings" panose="05000000000000000000" pitchFamily="2" charset="2"/>
              <a:buChar char="Ø"/>
            </a:pPr>
            <a:r>
              <a:rPr lang="el-GR" sz="2600" dirty="0">
                <a:solidFill>
                  <a:schemeClr val="bg1"/>
                </a:solidFill>
                <a:ea typeface="Times New Roman" panose="02020603050405020304" pitchFamily="18" charset="0"/>
              </a:rPr>
              <a:t>το 50% </a:t>
            </a:r>
            <a:r>
              <a:rPr lang="el-GR" sz="2600" dirty="0" smtClean="0">
                <a:solidFill>
                  <a:schemeClr val="bg1"/>
                </a:solidFill>
                <a:ea typeface="Times New Roman" panose="02020603050405020304" pitchFamily="18" charset="0"/>
              </a:rPr>
              <a:t>των εφήβων αφιερώνει καθημερινά από </a:t>
            </a:r>
            <a:r>
              <a:rPr lang="el-GR" sz="2600" dirty="0">
                <a:solidFill>
                  <a:schemeClr val="bg1"/>
                </a:solidFill>
                <a:ea typeface="Times New Roman" panose="02020603050405020304" pitchFamily="18" charset="0"/>
              </a:rPr>
              <a:t>2 -  4 ώρες </a:t>
            </a:r>
          </a:p>
          <a:p>
            <a:pPr marL="285750" indent="-285750" algn="just">
              <a:spcAft>
                <a:spcPts val="0"/>
              </a:spcAft>
              <a:buFont typeface="Wingdings" panose="05000000000000000000" pitchFamily="2" charset="2"/>
              <a:buChar char="Ø"/>
            </a:pPr>
            <a:endParaRPr lang="el-GR" sz="2600" b="1" dirty="0" smtClean="0">
              <a:solidFill>
                <a:schemeClr val="bg1"/>
              </a:solidFill>
              <a:ea typeface="Times New Roman" panose="02020603050405020304" pitchFamily="18" charset="0"/>
            </a:endParaRPr>
          </a:p>
          <a:p>
            <a:pPr algn="ctr">
              <a:spcAft>
                <a:spcPts val="0"/>
              </a:spcAft>
            </a:pPr>
            <a:r>
              <a:rPr lang="el-GR" sz="2600" b="1" dirty="0" smtClean="0">
                <a:solidFill>
                  <a:srgbClr val="002060"/>
                </a:solidFill>
                <a:ea typeface="Times New Roman" panose="02020603050405020304" pitchFamily="18" charset="0"/>
              </a:rPr>
              <a:t>ΑΛΛΕΣ ΕΡΕΥΝΕΣ:</a:t>
            </a:r>
            <a:endParaRPr lang="el-GR" sz="2600" dirty="0">
              <a:solidFill>
                <a:srgbClr val="002060"/>
              </a:solidFill>
              <a:ea typeface="Times New Roman" panose="02020603050405020304" pitchFamily="18" charset="0"/>
            </a:endParaRPr>
          </a:p>
          <a:p>
            <a:pPr marL="342900" lvl="0" indent="-342900" algn="just">
              <a:spcAft>
                <a:spcPts val="600"/>
              </a:spcAft>
              <a:buFont typeface="Wingdings" panose="05000000000000000000" pitchFamily="2" charset="2"/>
              <a:buChar char="Ø"/>
            </a:pPr>
            <a:r>
              <a:rPr lang="el-GR" sz="2600" dirty="0">
                <a:solidFill>
                  <a:schemeClr val="bg1"/>
                </a:solidFill>
                <a:ea typeface="Times New Roman" panose="02020603050405020304" pitchFamily="18" charset="0"/>
              </a:rPr>
              <a:t>το 50% αφιερώνει καθημερινά μέχρι 2 ώρες, χρόνος που αυξάνεται το Σαββατοκύριακο (</a:t>
            </a:r>
            <a:r>
              <a:rPr lang="el-GR" sz="2600" dirty="0" err="1">
                <a:solidFill>
                  <a:schemeClr val="bg1"/>
                </a:solidFill>
                <a:ea typeface="Times New Roman" panose="02020603050405020304" pitchFamily="18" charset="0"/>
              </a:rPr>
              <a:t>Χαϊκάλη</a:t>
            </a:r>
            <a:r>
              <a:rPr lang="el-GR" sz="2600" dirty="0">
                <a:solidFill>
                  <a:schemeClr val="bg1"/>
                </a:solidFill>
                <a:ea typeface="Times New Roman" panose="02020603050405020304" pitchFamily="18" charset="0"/>
              </a:rPr>
              <a:t>, 2011</a:t>
            </a:r>
            <a:r>
              <a:rPr lang="el-GR" sz="2600" dirty="0" smtClean="0">
                <a:solidFill>
                  <a:schemeClr val="bg1"/>
                </a:solidFill>
                <a:ea typeface="Times New Roman" panose="02020603050405020304" pitchFamily="18" charset="0"/>
              </a:rPr>
              <a:t>).</a:t>
            </a:r>
            <a:endParaRPr lang="el-GR" sz="2600" dirty="0">
              <a:solidFill>
                <a:schemeClr val="bg1"/>
              </a:solidFill>
              <a:ea typeface="Times New Roman" panose="02020603050405020304" pitchFamily="18" charset="0"/>
            </a:endParaRPr>
          </a:p>
          <a:p>
            <a:pPr marL="342900" lvl="0" indent="-342900" algn="just">
              <a:spcAft>
                <a:spcPts val="600"/>
              </a:spcAft>
              <a:buFont typeface="Wingdings" panose="05000000000000000000" pitchFamily="2" charset="2"/>
              <a:buChar char="Ø"/>
            </a:pPr>
            <a:r>
              <a:rPr lang="el-GR" sz="2600" dirty="0">
                <a:solidFill>
                  <a:schemeClr val="bg1"/>
                </a:solidFill>
                <a:ea typeface="Times New Roman" panose="02020603050405020304" pitchFamily="18" charset="0"/>
              </a:rPr>
              <a:t>Το 16,4% των εφήβων, κυρίως τα αγόρια και οι μαθητές ηλικίας 13-15 ετών, βρίσκονται τουλάχιστον 6 ώρες κάθε μέρα μπροστά από μία οθόνη. Συγκριτικά με το 2006, το 2010 έχει σχεδόν τριπλασιαστεί ο αριθμός των μαθητών που αφιερώνουν υπερβολικό χρόνο (τουλάχιστον 6 ώρες) κάθε μέρα μπροστά από μία </a:t>
            </a:r>
            <a:r>
              <a:rPr lang="el-GR" sz="2600" dirty="0" smtClean="0">
                <a:solidFill>
                  <a:schemeClr val="bg1"/>
                </a:solidFill>
                <a:ea typeface="Times New Roman" panose="02020603050405020304" pitchFamily="18" charset="0"/>
              </a:rPr>
              <a:t>οθόνη (</a:t>
            </a:r>
            <a:r>
              <a:rPr lang="el-GR" sz="2600" dirty="0" err="1" smtClean="0">
                <a:solidFill>
                  <a:schemeClr val="bg1"/>
                </a:solidFill>
                <a:ea typeface="Times New Roman" panose="02020603050405020304" pitchFamily="18" charset="0"/>
              </a:rPr>
              <a:t>Κοκκέβη</a:t>
            </a:r>
            <a:r>
              <a:rPr lang="el-GR" sz="2600" dirty="0">
                <a:solidFill>
                  <a:schemeClr val="bg1"/>
                </a:solidFill>
                <a:ea typeface="Times New Roman" panose="02020603050405020304" pitchFamily="18" charset="0"/>
              </a:rPr>
              <a:t>, κ.ά. 2010)</a:t>
            </a:r>
          </a:p>
          <a:p>
            <a:pPr marL="342900" lvl="0" indent="-342900">
              <a:spcAft>
                <a:spcPts val="600"/>
              </a:spcAft>
              <a:buFont typeface="Wingdings" panose="05000000000000000000" pitchFamily="2" charset="2"/>
              <a:buChar char="Ø"/>
            </a:pPr>
            <a:r>
              <a:rPr lang="el-GR" sz="2600" dirty="0">
                <a:solidFill>
                  <a:schemeClr val="bg1"/>
                </a:solidFill>
                <a:ea typeface="Times New Roman" panose="02020603050405020304" pitchFamily="18" charset="0"/>
              </a:rPr>
              <a:t>Αύξηση του χρόνου που τα παιδιά και οι έφηβοι βρίσκονται μπροστά από μία οθόνη ηλεκτρονικής συσκευής παρατηρείται όχι μόνο στη χώρα μας αλλά και διεθνώς, ιδιαίτερα στα αγόρια και στις μεγαλύτερες ηλικίες.(</a:t>
            </a:r>
            <a:r>
              <a:rPr lang="el-GR" sz="2600" dirty="0" err="1">
                <a:solidFill>
                  <a:schemeClr val="bg1"/>
                </a:solidFill>
                <a:ea typeface="Times New Roman" panose="02020603050405020304" pitchFamily="18" charset="0"/>
              </a:rPr>
              <a:t>Olds</a:t>
            </a:r>
            <a:r>
              <a:rPr lang="el-GR" sz="2600" dirty="0">
                <a:solidFill>
                  <a:schemeClr val="bg1"/>
                </a:solidFill>
                <a:ea typeface="Times New Roman" panose="02020603050405020304" pitchFamily="18" charset="0"/>
              </a:rPr>
              <a:t> </a:t>
            </a:r>
            <a:r>
              <a:rPr lang="el-GR" sz="2600" dirty="0" err="1">
                <a:solidFill>
                  <a:schemeClr val="bg1"/>
                </a:solidFill>
                <a:ea typeface="Times New Roman" panose="02020603050405020304" pitchFamily="18" charset="0"/>
              </a:rPr>
              <a:t>et</a:t>
            </a:r>
            <a:r>
              <a:rPr lang="el-GR" sz="2600" dirty="0">
                <a:solidFill>
                  <a:schemeClr val="bg1"/>
                </a:solidFill>
                <a:ea typeface="Times New Roman" panose="02020603050405020304" pitchFamily="18" charset="0"/>
              </a:rPr>
              <a:t> </a:t>
            </a:r>
            <a:r>
              <a:rPr lang="el-GR" sz="2600" dirty="0" err="1">
                <a:solidFill>
                  <a:schemeClr val="bg1"/>
                </a:solidFill>
                <a:ea typeface="Times New Roman" panose="02020603050405020304" pitchFamily="18" charset="0"/>
              </a:rPr>
              <a:t>al</a:t>
            </a:r>
            <a:r>
              <a:rPr lang="el-GR" sz="2600" dirty="0">
                <a:solidFill>
                  <a:schemeClr val="bg1"/>
                </a:solidFill>
                <a:ea typeface="Times New Roman" panose="02020603050405020304" pitchFamily="18" charset="0"/>
              </a:rPr>
              <a:t>., 2006)</a:t>
            </a:r>
            <a:endParaRPr lang="el-GR" sz="2600"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464197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92000"/>
                <a:satMod val="200000"/>
                <a:lumMod val="128000"/>
              </a:schemeClr>
            </a:gs>
            <a:gs pos="9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3" name="Ορθογώνιο 2"/>
          <p:cNvSpPr/>
          <p:nvPr/>
        </p:nvSpPr>
        <p:spPr>
          <a:xfrm>
            <a:off x="170122" y="325459"/>
            <a:ext cx="12021878" cy="4985980"/>
          </a:xfrm>
          <a:prstGeom prst="rect">
            <a:avLst/>
          </a:prstGeom>
        </p:spPr>
        <p:txBody>
          <a:bodyPr wrap="square">
            <a:spAutoFit/>
          </a:bodyPr>
          <a:lstStyle/>
          <a:p>
            <a:pPr algn="ctr">
              <a:spcAft>
                <a:spcPts val="0"/>
              </a:spcAft>
            </a:pPr>
            <a:r>
              <a:rPr lang="el-GR" sz="2800" b="1" u="sng" dirty="0">
                <a:solidFill>
                  <a:schemeClr val="accent2">
                    <a:lumMod val="20000"/>
                    <a:lumOff val="80000"/>
                  </a:schemeClr>
                </a:solidFill>
                <a:ea typeface="Times New Roman" panose="02020603050405020304" pitchFamily="18" charset="0"/>
              </a:rPr>
              <a:t>Πόσες ώρες παρακολουθείτε καθημερινά τηλεοπτικά προγράμματα;</a:t>
            </a:r>
          </a:p>
          <a:p>
            <a:pPr algn="ctr">
              <a:spcAft>
                <a:spcPts val="0"/>
              </a:spcAft>
            </a:pPr>
            <a:endParaRPr lang="el-GR" sz="2800" dirty="0">
              <a:solidFill>
                <a:schemeClr val="bg1"/>
              </a:solidFill>
              <a:ea typeface="Times New Roman" panose="02020603050405020304" pitchFamily="18" charset="0"/>
            </a:endParaRPr>
          </a:p>
          <a:p>
            <a:pPr marL="285750" indent="-285750" algn="just">
              <a:spcAft>
                <a:spcPts val="0"/>
              </a:spcAft>
              <a:buFont typeface="Wingdings" panose="05000000000000000000" pitchFamily="2" charset="2"/>
              <a:buChar char="Ø"/>
            </a:pPr>
            <a:r>
              <a:rPr lang="el-GR" sz="2800" dirty="0">
                <a:solidFill>
                  <a:schemeClr val="bg1"/>
                </a:solidFill>
                <a:ea typeface="Times New Roman" panose="02020603050405020304" pitchFamily="18" charset="0"/>
              </a:rPr>
              <a:t>το 72% ξεπερνά την 1 ώρα </a:t>
            </a:r>
          </a:p>
          <a:p>
            <a:pPr marL="285750" indent="-285750" algn="just">
              <a:spcAft>
                <a:spcPts val="0"/>
              </a:spcAft>
              <a:buFont typeface="Wingdings" panose="05000000000000000000" pitchFamily="2" charset="2"/>
              <a:buChar char="Ø"/>
            </a:pPr>
            <a:r>
              <a:rPr lang="el-GR" sz="2800" dirty="0">
                <a:solidFill>
                  <a:schemeClr val="bg1"/>
                </a:solidFill>
                <a:ea typeface="Times New Roman" panose="02020603050405020304" pitchFamily="18" charset="0"/>
              </a:rPr>
              <a:t>1 στους 10 ξεπερνά τις 4 ώρες </a:t>
            </a:r>
          </a:p>
          <a:p>
            <a:pPr algn="just">
              <a:spcAft>
                <a:spcPts val="0"/>
              </a:spcAft>
            </a:pPr>
            <a:endParaRPr lang="el-GR" sz="2800" b="1" dirty="0">
              <a:solidFill>
                <a:schemeClr val="bg1"/>
              </a:solidFill>
              <a:ea typeface="Times New Roman" panose="02020603050405020304" pitchFamily="18" charset="0"/>
            </a:endParaRPr>
          </a:p>
          <a:p>
            <a:pPr algn="just">
              <a:spcAft>
                <a:spcPts val="600"/>
              </a:spcAft>
            </a:pPr>
            <a:r>
              <a:rPr lang="el-GR" sz="2800" b="1" dirty="0">
                <a:solidFill>
                  <a:srgbClr val="002060"/>
                </a:solidFill>
                <a:ea typeface="Times New Roman" panose="02020603050405020304" pitchFamily="18" charset="0"/>
              </a:rPr>
              <a:t>ΑΛΛΕΣ ΕΡΕΥΝΕΣ:</a:t>
            </a:r>
            <a:endParaRPr lang="el-GR" sz="2800" dirty="0">
              <a:solidFill>
                <a:srgbClr val="002060"/>
              </a:solidFill>
              <a:ea typeface="Times New Roman" panose="02020603050405020304" pitchFamily="18" charset="0"/>
            </a:endParaRPr>
          </a:p>
          <a:p>
            <a:pPr marL="285750" indent="-285750" algn="just">
              <a:spcAft>
                <a:spcPts val="600"/>
              </a:spcAft>
              <a:buFont typeface="Wingdings" panose="05000000000000000000" pitchFamily="2" charset="2"/>
              <a:buChar char="Ø"/>
            </a:pPr>
            <a:r>
              <a:rPr lang="el-GR" sz="2800" dirty="0">
                <a:solidFill>
                  <a:schemeClr val="bg1"/>
                </a:solidFill>
                <a:ea typeface="Times New Roman" panose="02020603050405020304" pitchFamily="18" charset="0"/>
              </a:rPr>
              <a:t>Το 38,3%  αφιερώνει τουλάχιστον 3 ώρες καθημερινά. ( </a:t>
            </a:r>
            <a:r>
              <a:rPr lang="el-GR" sz="2800" dirty="0" err="1">
                <a:solidFill>
                  <a:schemeClr val="bg1"/>
                </a:solidFill>
                <a:ea typeface="Times New Roman" panose="02020603050405020304" pitchFamily="18" charset="0"/>
              </a:rPr>
              <a:t>Κοκκέβη</a:t>
            </a:r>
            <a:r>
              <a:rPr lang="el-GR" sz="2800" dirty="0">
                <a:solidFill>
                  <a:schemeClr val="bg1"/>
                </a:solidFill>
                <a:ea typeface="Times New Roman" panose="02020603050405020304" pitchFamily="18" charset="0"/>
              </a:rPr>
              <a:t>, κ.ά. 2010)</a:t>
            </a:r>
          </a:p>
          <a:p>
            <a:pPr marL="285750" indent="-285750" algn="just">
              <a:spcAft>
                <a:spcPts val="600"/>
              </a:spcAft>
              <a:buFont typeface="Wingdings" panose="05000000000000000000" pitchFamily="2" charset="2"/>
              <a:buChar char="Ø"/>
            </a:pPr>
            <a:r>
              <a:rPr lang="el-GR" sz="2800" i="1" dirty="0">
                <a:solidFill>
                  <a:schemeClr val="bg1"/>
                </a:solidFill>
                <a:ea typeface="Times New Roman" panose="02020603050405020304" pitchFamily="18" charset="0"/>
              </a:rPr>
              <a:t>Φαίνεται ότι στις μεγαλύτερες ηλικίες της εφηβείας (15 -18) μειώνεται ο χρόνος παρακολούθησης τηλεόρασης υπέρ των ηλεκτρονικών παιχνιδιών</a:t>
            </a:r>
            <a:endParaRPr lang="el-GR" sz="2800"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3458131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Ορθογώνιο 2"/>
          <p:cNvSpPr/>
          <p:nvPr/>
        </p:nvSpPr>
        <p:spPr>
          <a:xfrm>
            <a:off x="0" y="197346"/>
            <a:ext cx="12192000" cy="6463308"/>
          </a:xfrm>
          <a:prstGeom prst="rect">
            <a:avLst/>
          </a:prstGeom>
          <a:gradFill>
            <a:gsLst>
              <a:gs pos="0">
                <a:schemeClr val="bg2">
                  <a:tint val="96000"/>
                  <a:shade val="100000"/>
                  <a:hueMod val="92000"/>
                  <a:satMod val="200000"/>
                  <a:lumMod val="128000"/>
                </a:schemeClr>
              </a:gs>
              <a:gs pos="91000">
                <a:schemeClr val="bg2">
                  <a:shade val="100000"/>
                  <a:hueMod val="100000"/>
                  <a:satMod val="110000"/>
                  <a:lumMod val="130000"/>
                </a:schemeClr>
              </a:gs>
              <a:gs pos="100000">
                <a:schemeClr val="bg2">
                  <a:shade val="78000"/>
                  <a:hueMod val="118000"/>
                  <a:satMod val="120000"/>
                  <a:lumMod val="69000"/>
                </a:schemeClr>
              </a:gs>
            </a:gsLst>
            <a:lin ang="2520000" scaled="0"/>
          </a:gradFill>
        </p:spPr>
        <p:txBody>
          <a:bodyPr wrap="square">
            <a:spAutoFit/>
          </a:bodyPr>
          <a:lstStyle/>
          <a:p>
            <a:pPr algn="ctr">
              <a:spcAft>
                <a:spcPts val="0"/>
              </a:spcAft>
            </a:pPr>
            <a:r>
              <a:rPr lang="el-GR" sz="2800" b="1" u="sng" dirty="0">
                <a:ea typeface="Times New Roman" panose="02020603050405020304" pitchFamily="18" charset="0"/>
              </a:rPr>
              <a:t>Αφιερώνετε χρόνο σε αθλητικές δραστηριότητες;</a:t>
            </a:r>
          </a:p>
          <a:p>
            <a:pPr algn="ctr">
              <a:spcAft>
                <a:spcPts val="0"/>
              </a:spcAft>
            </a:pPr>
            <a:endParaRPr lang="el-GR" sz="24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l-GR" sz="2600" b="1" dirty="0">
                <a:solidFill>
                  <a:schemeClr val="bg1"/>
                </a:solidFill>
                <a:ea typeface="Times New Roman" panose="02020603050405020304" pitchFamily="18" charset="0"/>
              </a:rPr>
              <a:t>Σχεδόν οι μισοί έφηβοι αθλούνται συστηματικά</a:t>
            </a:r>
          </a:p>
          <a:p>
            <a:pPr marL="285750" indent="-285750" algn="just">
              <a:spcAft>
                <a:spcPts val="0"/>
              </a:spcAft>
              <a:buFont typeface="Wingdings" panose="05000000000000000000" pitchFamily="2" charset="2"/>
              <a:buChar char="Ø"/>
            </a:pPr>
            <a:r>
              <a:rPr lang="el-GR" sz="2600" b="1" dirty="0">
                <a:solidFill>
                  <a:schemeClr val="bg1"/>
                </a:solidFill>
                <a:ea typeface="Times New Roman" panose="02020603050405020304" pitchFamily="18" charset="0"/>
              </a:rPr>
              <a:t>1 στους 5  εφήβους δεν αθλείται</a:t>
            </a:r>
          </a:p>
          <a:p>
            <a:pPr algn="ctr">
              <a:spcAft>
                <a:spcPts val="0"/>
              </a:spcAft>
            </a:pPr>
            <a:r>
              <a:rPr lang="el-GR" sz="2400" b="1" dirty="0">
                <a:solidFill>
                  <a:schemeClr val="bg1"/>
                </a:solidFill>
                <a:ea typeface="Times New Roman" panose="02020603050405020304" pitchFamily="18" charset="0"/>
              </a:rPr>
              <a:t> </a:t>
            </a:r>
            <a:r>
              <a:rPr lang="el-GR" sz="2400" b="1" dirty="0" smtClean="0">
                <a:solidFill>
                  <a:srgbClr val="002060"/>
                </a:solidFill>
                <a:ea typeface="Times New Roman" panose="02020603050405020304" pitchFamily="18" charset="0"/>
              </a:rPr>
              <a:t>ΑΛΛΕΣ </a:t>
            </a:r>
            <a:r>
              <a:rPr lang="el-GR" sz="2400" b="1" dirty="0">
                <a:solidFill>
                  <a:srgbClr val="002060"/>
                </a:solidFill>
                <a:ea typeface="Times New Roman" panose="02020603050405020304" pitchFamily="18" charset="0"/>
              </a:rPr>
              <a:t>ΕΡΕΥΝΕΣ:</a:t>
            </a:r>
          </a:p>
          <a:p>
            <a:pPr marL="342900" lvl="0" indent="-342900" algn="just">
              <a:spcAft>
                <a:spcPts val="0"/>
              </a:spcAft>
              <a:buFont typeface="Wingdings" panose="05000000000000000000" pitchFamily="2" charset="2"/>
              <a:buChar char="Ø"/>
            </a:pPr>
            <a:r>
              <a:rPr lang="el-GR" sz="2600" b="1" dirty="0">
                <a:solidFill>
                  <a:schemeClr val="bg1"/>
                </a:solidFill>
                <a:ea typeface="Times New Roman" panose="02020603050405020304" pitchFamily="18" charset="0"/>
              </a:rPr>
              <a:t>Οι μεγαλύτεροι έφηβοι ασχολούνται περισσότερο με καθιστικές και λιγότερο με φυσικές </a:t>
            </a:r>
            <a:r>
              <a:rPr lang="el-GR" sz="2600" b="1" dirty="0" smtClean="0">
                <a:solidFill>
                  <a:schemeClr val="bg1"/>
                </a:solidFill>
                <a:ea typeface="Times New Roman" panose="02020603050405020304" pitchFamily="18" charset="0"/>
              </a:rPr>
              <a:t>δραστηριότητες, </a:t>
            </a:r>
            <a:r>
              <a:rPr lang="el-GR" sz="2600" b="1" dirty="0">
                <a:solidFill>
                  <a:schemeClr val="bg1"/>
                </a:solidFill>
                <a:ea typeface="Times New Roman" panose="02020603050405020304" pitchFamily="18" charset="0"/>
              </a:rPr>
              <a:t>γεγονός με το οποίο ασχολούνται πλέον ιδιαίτερα οι επαγγελματίες της υγείας (</a:t>
            </a:r>
            <a:r>
              <a:rPr lang="en-US" sz="2600" b="1" dirty="0">
                <a:solidFill>
                  <a:schemeClr val="bg1"/>
                </a:solidFill>
                <a:ea typeface="Times New Roman" panose="02020603050405020304" pitchFamily="18" charset="0"/>
              </a:rPr>
              <a:t>Old et al</a:t>
            </a:r>
            <a:r>
              <a:rPr lang="el-GR" sz="2600" b="1" dirty="0">
                <a:solidFill>
                  <a:schemeClr val="bg1"/>
                </a:solidFill>
                <a:ea typeface="Times New Roman" panose="02020603050405020304" pitchFamily="18" charset="0"/>
              </a:rPr>
              <a:t> 2006)</a:t>
            </a:r>
          </a:p>
          <a:p>
            <a:pPr marL="342900" lvl="0" indent="-342900" algn="just">
              <a:spcAft>
                <a:spcPts val="0"/>
              </a:spcAft>
              <a:buFont typeface="Wingdings" panose="05000000000000000000" pitchFamily="2" charset="2"/>
              <a:buChar char="Ø"/>
            </a:pPr>
            <a:r>
              <a:rPr lang="el-GR" sz="2600" b="1" dirty="0">
                <a:solidFill>
                  <a:schemeClr val="bg1"/>
                </a:solidFill>
                <a:ea typeface="Times New Roman" panose="02020603050405020304" pitchFamily="18" charset="0"/>
              </a:rPr>
              <a:t>Από το 1998 στο 2010 καταγράφεται τάση μείωσης στο ποσοστό των μαθητών που ασκούνται τουλάχιστον 4 φορές την εβδομάδα (</a:t>
            </a:r>
            <a:r>
              <a:rPr lang="el-GR" sz="2600" b="1" dirty="0" err="1">
                <a:solidFill>
                  <a:schemeClr val="bg1"/>
                </a:solidFill>
                <a:ea typeface="Times New Roman" panose="02020603050405020304" pitchFamily="18" charset="0"/>
              </a:rPr>
              <a:t>Κοκκέβη</a:t>
            </a:r>
            <a:r>
              <a:rPr lang="el-GR" sz="2600" b="1" dirty="0">
                <a:solidFill>
                  <a:schemeClr val="bg1"/>
                </a:solidFill>
                <a:ea typeface="Times New Roman" panose="02020603050405020304" pitchFamily="18" charset="0"/>
              </a:rPr>
              <a:t>, κ.ά. 2010)   </a:t>
            </a:r>
          </a:p>
          <a:p>
            <a:pPr marL="342900" lvl="0" indent="-342900" algn="just">
              <a:spcAft>
                <a:spcPts val="0"/>
              </a:spcAft>
              <a:buFont typeface="Wingdings" panose="05000000000000000000" pitchFamily="2" charset="2"/>
              <a:buChar char="Ø"/>
            </a:pPr>
            <a:r>
              <a:rPr lang="el-GR" sz="2600" b="1" dirty="0">
                <a:solidFill>
                  <a:schemeClr val="bg1"/>
                </a:solidFill>
                <a:ea typeface="Times New Roman" panose="02020603050405020304" pitchFamily="18" charset="0"/>
              </a:rPr>
              <a:t>Ο αθλητισμός  δεν ασκείται μόνο για προσωπική τους ευχαρίστηση αλλά συχνότατα σε ένα πλαίσιο ανταγωνισμού, επιδόσεων και οικονομικών συμφερόντων. Αυτό το είδος της άσκησης δεν εντάσσεται στις δραστηριότητες του ελεύθερου χρόνου, αλλά αποτελεί τυπική περίπτωση μιας ακόμη επαγγελματικής ενασχόλησης. (Κωνσταντοπούλου, 2013)</a:t>
            </a:r>
          </a:p>
        </p:txBody>
      </p:sp>
    </p:spTree>
    <p:extLst>
      <p:ext uri="{BB962C8B-B14F-4D97-AF65-F5344CB8AC3E}">
        <p14:creationId xmlns:p14="http://schemas.microsoft.com/office/powerpoint/2010/main" val="2688761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94000">
              <a:srgbClr val="00B0F0"/>
            </a:gs>
            <a:gs pos="98000">
              <a:schemeClr val="bg2">
                <a:shade val="78000"/>
                <a:hueMod val="118000"/>
                <a:satMod val="120000"/>
                <a:lumMod val="69000"/>
              </a:schemeClr>
            </a:gs>
          </a:gsLst>
          <a:lin ang="5400000" scaled="0"/>
        </a:gradFill>
        <a:effectLst/>
      </p:bgPr>
    </p:bg>
    <p:spTree>
      <p:nvGrpSpPr>
        <p:cNvPr id="1" name=""/>
        <p:cNvGrpSpPr/>
        <p:nvPr/>
      </p:nvGrpSpPr>
      <p:grpSpPr>
        <a:xfrm>
          <a:off x="0" y="0"/>
          <a:ext cx="0" cy="0"/>
          <a:chOff x="0" y="0"/>
          <a:chExt cx="0" cy="0"/>
        </a:xfrm>
      </p:grpSpPr>
      <p:pic>
        <p:nvPicPr>
          <p:cNvPr id="3" name="Picture 2" descr="http://www.ioda.com/uploads/news/21-head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4484" y="170120"/>
            <a:ext cx="2367516" cy="136063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84940" y="272716"/>
            <a:ext cx="10983559" cy="2185214"/>
          </a:xfrm>
          <a:prstGeom prst="rect">
            <a:avLst/>
          </a:prstGeom>
        </p:spPr>
        <p:txBody>
          <a:bodyPr wrap="square">
            <a:spAutoFit/>
          </a:bodyPr>
          <a:lstStyle/>
          <a:p>
            <a:pPr algn="ctr">
              <a:spcAft>
                <a:spcPts val="0"/>
              </a:spcAft>
            </a:pPr>
            <a:r>
              <a:rPr lang="el-GR" sz="2800" b="1" u="sng" dirty="0">
                <a:solidFill>
                  <a:schemeClr val="bg1"/>
                </a:solidFill>
                <a:ea typeface="Times New Roman" panose="02020603050405020304" pitchFamily="18" charset="0"/>
              </a:rPr>
              <a:t>Π</a:t>
            </a:r>
            <a:r>
              <a:rPr lang="el-GR" sz="2800" b="1" u="sng" dirty="0" smtClean="0">
                <a:solidFill>
                  <a:schemeClr val="bg1"/>
                </a:solidFill>
                <a:ea typeface="Times New Roman" panose="02020603050405020304" pitchFamily="18" charset="0"/>
              </a:rPr>
              <a:t>όσες </a:t>
            </a:r>
            <a:r>
              <a:rPr lang="el-GR" sz="2800" b="1" u="sng" dirty="0">
                <a:solidFill>
                  <a:schemeClr val="bg1"/>
                </a:solidFill>
                <a:ea typeface="Times New Roman" panose="02020603050405020304" pitchFamily="18" charset="0"/>
              </a:rPr>
              <a:t>φορές την εβδομάδα </a:t>
            </a:r>
            <a:r>
              <a:rPr lang="el-GR" sz="2800" b="1" u="sng" dirty="0" smtClean="0">
                <a:solidFill>
                  <a:schemeClr val="bg1"/>
                </a:solidFill>
                <a:ea typeface="Times New Roman" panose="02020603050405020304" pitchFamily="18" charset="0"/>
              </a:rPr>
              <a:t>βγαίνετε βόλτα</a:t>
            </a:r>
            <a:r>
              <a:rPr lang="el-GR" sz="2600" b="1" u="sng" dirty="0" smtClean="0">
                <a:solidFill>
                  <a:schemeClr val="bg1"/>
                </a:solidFill>
                <a:ea typeface="Times New Roman" panose="02020603050405020304" pitchFamily="18" charset="0"/>
              </a:rPr>
              <a:t>;</a:t>
            </a:r>
            <a:endParaRPr lang="el-GR" sz="2600" u="sng" dirty="0">
              <a:solidFill>
                <a:schemeClr val="bg1"/>
              </a:solidFill>
              <a:ea typeface="Times New Roman" panose="02020603050405020304" pitchFamily="18" charset="0"/>
            </a:endParaRPr>
          </a:p>
          <a:p>
            <a:pPr algn="just">
              <a:spcAft>
                <a:spcPts val="0"/>
              </a:spcAft>
            </a:pPr>
            <a:r>
              <a:rPr lang="el-GR" sz="2600" dirty="0">
                <a:ea typeface="Times New Roman" panose="02020603050405020304" pitchFamily="18" charset="0"/>
              </a:rPr>
              <a:t> </a:t>
            </a:r>
          </a:p>
          <a:p>
            <a:pPr algn="just">
              <a:spcAft>
                <a:spcPts val="0"/>
              </a:spcAft>
            </a:pPr>
            <a:r>
              <a:rPr lang="el-GR" sz="2800" b="1" dirty="0">
                <a:solidFill>
                  <a:schemeClr val="bg1"/>
                </a:solidFill>
                <a:ea typeface="Times New Roman" panose="02020603050405020304" pitchFamily="18" charset="0"/>
              </a:rPr>
              <a:t>1 φορά το 31</a:t>
            </a:r>
            <a:r>
              <a:rPr lang="el-GR" sz="2800" b="1" dirty="0" smtClean="0">
                <a:solidFill>
                  <a:schemeClr val="bg1"/>
                </a:solidFill>
                <a:ea typeface="Times New Roman" panose="02020603050405020304" pitchFamily="18" charset="0"/>
              </a:rPr>
              <a:t>%                     2 </a:t>
            </a:r>
            <a:r>
              <a:rPr lang="el-GR" sz="2800" b="1" dirty="0">
                <a:solidFill>
                  <a:schemeClr val="bg1"/>
                </a:solidFill>
                <a:ea typeface="Times New Roman" panose="02020603050405020304" pitchFamily="18" charset="0"/>
              </a:rPr>
              <a:t>φορές το 38%</a:t>
            </a:r>
          </a:p>
          <a:p>
            <a:pPr algn="just">
              <a:spcAft>
                <a:spcPts val="0"/>
              </a:spcAft>
            </a:pPr>
            <a:r>
              <a:rPr lang="el-GR" sz="2800" b="1" dirty="0">
                <a:solidFill>
                  <a:schemeClr val="bg1"/>
                </a:solidFill>
                <a:ea typeface="Times New Roman" panose="02020603050405020304" pitchFamily="18" charset="0"/>
              </a:rPr>
              <a:t>3 φορές το </a:t>
            </a:r>
            <a:r>
              <a:rPr lang="el-GR" sz="2800" b="1" dirty="0" smtClean="0">
                <a:solidFill>
                  <a:schemeClr val="bg1"/>
                </a:solidFill>
                <a:ea typeface="Times New Roman" panose="02020603050405020304" pitchFamily="18" charset="0"/>
              </a:rPr>
              <a:t>14%                    Καμία </a:t>
            </a:r>
            <a:r>
              <a:rPr lang="el-GR" sz="2800" b="1" dirty="0">
                <a:solidFill>
                  <a:schemeClr val="bg1"/>
                </a:solidFill>
                <a:ea typeface="Times New Roman" panose="02020603050405020304" pitchFamily="18" charset="0"/>
              </a:rPr>
              <a:t>το  5,6%.</a:t>
            </a:r>
          </a:p>
          <a:p>
            <a:pPr algn="just">
              <a:spcAft>
                <a:spcPts val="0"/>
              </a:spcAft>
            </a:pPr>
            <a:r>
              <a:rPr lang="el-GR" sz="2600" dirty="0">
                <a:latin typeface="Palatino Linotype" panose="02040502050505030304" pitchFamily="18" charset="0"/>
                <a:ea typeface="Times New Roman" panose="02020603050405020304" pitchFamily="18" charset="0"/>
              </a:rPr>
              <a:t> </a:t>
            </a:r>
            <a:endParaRPr lang="el-GR" sz="2600" dirty="0">
              <a:effectLst/>
              <a:latin typeface="Times New Roman" panose="02020603050405020304" pitchFamily="18" charset="0"/>
              <a:ea typeface="Times New Roman" panose="02020603050405020304" pitchFamily="18" charset="0"/>
            </a:endParaRPr>
          </a:p>
        </p:txBody>
      </p:sp>
      <p:sp>
        <p:nvSpPr>
          <p:cNvPr id="5" name="Ορθογώνιο 4"/>
          <p:cNvSpPr/>
          <p:nvPr/>
        </p:nvSpPr>
        <p:spPr>
          <a:xfrm>
            <a:off x="0" y="2607968"/>
            <a:ext cx="12156139" cy="3493264"/>
          </a:xfrm>
          <a:prstGeom prst="rect">
            <a:avLst/>
          </a:prstGeom>
          <a:gradFill>
            <a:gsLst>
              <a:gs pos="97000">
                <a:srgbClr val="00B0F0"/>
              </a:gs>
              <a:gs pos="0">
                <a:schemeClr val="bg2">
                  <a:tint val="96000"/>
                  <a:shade val="100000"/>
                  <a:hueMod val="92000"/>
                  <a:satMod val="200000"/>
                  <a:lumMod val="0"/>
                  <a:lumOff val="100000"/>
                </a:schemeClr>
              </a:gs>
              <a:gs pos="100000">
                <a:schemeClr val="bg2">
                  <a:shade val="78000"/>
                  <a:hueMod val="118000"/>
                  <a:satMod val="120000"/>
                  <a:lumMod val="69000"/>
                </a:schemeClr>
              </a:gs>
            </a:gsLst>
            <a:lin ang="2520000" scaled="0"/>
          </a:gradFill>
        </p:spPr>
        <p:txBody>
          <a:bodyPr wrap="square">
            <a:spAutoFit/>
          </a:bodyPr>
          <a:lstStyle/>
          <a:p>
            <a:pPr algn="ctr">
              <a:spcAft>
                <a:spcPts val="600"/>
              </a:spcAft>
            </a:pPr>
            <a:r>
              <a:rPr lang="el-GR" sz="2800" b="1" u="sng" dirty="0" smtClean="0">
                <a:solidFill>
                  <a:schemeClr val="bg1"/>
                </a:solidFill>
                <a:ea typeface="Times New Roman" panose="02020603050405020304" pitchFamily="18" charset="0"/>
              </a:rPr>
              <a:t>Ποιες είναι οι τρεις </a:t>
            </a:r>
            <a:r>
              <a:rPr lang="el-GR" sz="2800" b="1" u="sng" dirty="0">
                <a:solidFill>
                  <a:schemeClr val="bg1"/>
                </a:solidFill>
                <a:ea typeface="Times New Roman" panose="02020603050405020304" pitchFamily="18" charset="0"/>
              </a:rPr>
              <a:t>αγαπημένες </a:t>
            </a:r>
            <a:r>
              <a:rPr lang="el-GR" sz="2800" b="1" u="sng" dirty="0" smtClean="0">
                <a:solidFill>
                  <a:schemeClr val="bg1"/>
                </a:solidFill>
                <a:ea typeface="Times New Roman" panose="02020603050405020304" pitchFamily="18" charset="0"/>
              </a:rPr>
              <a:t>σας δραστηριότητες</a:t>
            </a:r>
            <a:r>
              <a:rPr lang="el-GR" sz="2800" u="sng" dirty="0" smtClean="0">
                <a:solidFill>
                  <a:schemeClr val="bg1"/>
                </a:solidFill>
                <a:ea typeface="Times New Roman" panose="02020603050405020304" pitchFamily="18" charset="0"/>
              </a:rPr>
              <a:t> </a:t>
            </a:r>
            <a:r>
              <a:rPr lang="el-GR" sz="2800" b="1" u="sng" dirty="0" smtClean="0">
                <a:solidFill>
                  <a:schemeClr val="bg1"/>
                </a:solidFill>
                <a:ea typeface="Times New Roman" panose="02020603050405020304" pitchFamily="18" charset="0"/>
              </a:rPr>
              <a:t>το Σαββατοκύριακο;</a:t>
            </a:r>
            <a:endParaRPr lang="el-GR" sz="2800" u="sng" dirty="0">
              <a:solidFill>
                <a:schemeClr val="bg1"/>
              </a:solidFill>
              <a:ea typeface="Times New Roman" panose="02020603050405020304" pitchFamily="18" charset="0"/>
            </a:endParaRPr>
          </a:p>
          <a:p>
            <a:pPr lvl="0" algn="just">
              <a:spcAft>
                <a:spcPts val="600"/>
              </a:spcAft>
            </a:pPr>
            <a:r>
              <a:rPr lang="el-GR" sz="2800" b="1" dirty="0">
                <a:solidFill>
                  <a:schemeClr val="bg1"/>
                </a:solidFill>
                <a:ea typeface="Times New Roman" panose="02020603050405020304" pitchFamily="18" charset="0"/>
              </a:rPr>
              <a:t>η βόλτα με </a:t>
            </a:r>
            <a:r>
              <a:rPr lang="el-GR" sz="2800" b="1" dirty="0" smtClean="0">
                <a:solidFill>
                  <a:schemeClr val="bg1"/>
                </a:solidFill>
                <a:ea typeface="Times New Roman" panose="02020603050405020304" pitchFamily="18" charset="0"/>
              </a:rPr>
              <a:t>φίλους                               </a:t>
            </a:r>
            <a:r>
              <a:rPr lang="el-GR" sz="2800" b="1" dirty="0" smtClean="0">
                <a:solidFill>
                  <a:schemeClr val="bg1"/>
                </a:solidFill>
                <a:ea typeface="Times New Roman" panose="02020603050405020304" pitchFamily="18" charset="0"/>
              </a:rPr>
              <a:t>           η </a:t>
            </a:r>
            <a:r>
              <a:rPr lang="el-GR" sz="2800" b="1" dirty="0">
                <a:solidFill>
                  <a:schemeClr val="bg1"/>
                </a:solidFill>
                <a:ea typeface="Times New Roman" panose="02020603050405020304" pitchFamily="18" charset="0"/>
              </a:rPr>
              <a:t>νυχτερινή διασκέδαση </a:t>
            </a:r>
            <a:r>
              <a:rPr lang="el-GR" sz="2800" b="1" dirty="0" smtClean="0">
                <a:solidFill>
                  <a:schemeClr val="bg1"/>
                </a:solidFill>
                <a:ea typeface="Times New Roman" panose="02020603050405020304" pitchFamily="18" charset="0"/>
              </a:rPr>
              <a:t>         </a:t>
            </a:r>
          </a:p>
          <a:p>
            <a:pPr lvl="0" algn="just">
              <a:spcAft>
                <a:spcPts val="600"/>
              </a:spcAft>
            </a:pPr>
            <a:r>
              <a:rPr lang="el-GR" sz="2800" b="1" dirty="0">
                <a:solidFill>
                  <a:schemeClr val="bg1"/>
                </a:solidFill>
                <a:ea typeface="Times New Roman" panose="02020603050405020304" pitchFamily="18" charset="0"/>
              </a:rPr>
              <a:t> </a:t>
            </a:r>
            <a:r>
              <a:rPr lang="el-GR" sz="2800" b="1" dirty="0" smtClean="0">
                <a:solidFill>
                  <a:schemeClr val="bg1"/>
                </a:solidFill>
                <a:ea typeface="Times New Roman" panose="02020603050405020304" pitchFamily="18" charset="0"/>
              </a:rPr>
              <a:t>                             </a:t>
            </a:r>
            <a:r>
              <a:rPr lang="el-GR" sz="2800" b="1" dirty="0" smtClean="0">
                <a:solidFill>
                  <a:schemeClr val="bg1"/>
                </a:solidFill>
                <a:ea typeface="Times New Roman" panose="02020603050405020304" pitchFamily="18" charset="0"/>
              </a:rPr>
              <a:t>τα ηλεκτρονικά παιχνίδια </a:t>
            </a:r>
          </a:p>
          <a:p>
            <a:pPr lvl="0" algn="just">
              <a:spcAft>
                <a:spcPts val="600"/>
              </a:spcAft>
            </a:pPr>
            <a:endParaRPr lang="el-GR" sz="2800" b="1" dirty="0" smtClean="0">
              <a:solidFill>
                <a:schemeClr val="bg1"/>
              </a:solidFill>
              <a:ea typeface="Times New Roman" panose="02020603050405020304" pitchFamily="18" charset="0"/>
            </a:endParaRPr>
          </a:p>
          <a:p>
            <a:pPr marL="457200" algn="ctr">
              <a:spcAft>
                <a:spcPts val="600"/>
              </a:spcAft>
            </a:pPr>
            <a:r>
              <a:rPr lang="el-GR" sz="2800" b="1" u="sng" dirty="0" smtClean="0">
                <a:solidFill>
                  <a:schemeClr val="bg1"/>
                </a:solidFill>
                <a:ea typeface="Times New Roman" panose="02020603050405020304" pitchFamily="18" charset="0"/>
              </a:rPr>
              <a:t>Ποιες </a:t>
            </a:r>
            <a:r>
              <a:rPr lang="el-GR" sz="2800" b="1" u="sng" dirty="0" smtClean="0">
                <a:solidFill>
                  <a:schemeClr val="bg1"/>
                </a:solidFill>
                <a:ea typeface="Times New Roman" panose="02020603050405020304" pitchFamily="18" charset="0"/>
              </a:rPr>
              <a:t>είναι οι </a:t>
            </a:r>
            <a:r>
              <a:rPr lang="el-GR" sz="2800" b="1" u="sng" dirty="0">
                <a:solidFill>
                  <a:schemeClr val="bg1"/>
                </a:solidFill>
                <a:ea typeface="Times New Roman" panose="02020603050405020304" pitchFamily="18" charset="0"/>
              </a:rPr>
              <a:t>τρεις αγαπημένες </a:t>
            </a:r>
            <a:r>
              <a:rPr lang="el-GR" sz="2800" b="1" u="sng" dirty="0" smtClean="0">
                <a:solidFill>
                  <a:schemeClr val="bg1"/>
                </a:solidFill>
                <a:ea typeface="Times New Roman" panose="02020603050405020304" pitchFamily="18" charset="0"/>
              </a:rPr>
              <a:t>σας δραστηριότητες τις καθημερινές;</a:t>
            </a:r>
            <a:endParaRPr lang="el-GR" sz="2800" dirty="0">
              <a:solidFill>
                <a:schemeClr val="bg1"/>
              </a:solidFill>
              <a:ea typeface="Times New Roman" panose="02020603050405020304" pitchFamily="18" charset="0"/>
            </a:endParaRPr>
          </a:p>
          <a:p>
            <a:pPr lvl="0" algn="just">
              <a:spcAft>
                <a:spcPts val="600"/>
              </a:spcAft>
            </a:pPr>
            <a:r>
              <a:rPr lang="el-GR" sz="2800" b="1" dirty="0" smtClean="0">
                <a:solidFill>
                  <a:schemeClr val="bg1"/>
                </a:solidFill>
                <a:ea typeface="Times New Roman" panose="02020603050405020304" pitchFamily="18" charset="0"/>
              </a:rPr>
              <a:t> </a:t>
            </a:r>
            <a:r>
              <a:rPr lang="el-GR" sz="2800" b="1" dirty="0">
                <a:solidFill>
                  <a:schemeClr val="bg1"/>
                </a:solidFill>
                <a:ea typeface="Times New Roman" panose="02020603050405020304" pitchFamily="18" charset="0"/>
              </a:rPr>
              <a:t>ηλεκτρονικά παιχνίδια </a:t>
            </a:r>
            <a:r>
              <a:rPr lang="el-GR" sz="2800" b="1" dirty="0" smtClean="0">
                <a:solidFill>
                  <a:schemeClr val="bg1"/>
                </a:solidFill>
                <a:ea typeface="Times New Roman" panose="02020603050405020304" pitchFamily="18" charset="0"/>
              </a:rPr>
              <a:t>     </a:t>
            </a:r>
            <a:r>
              <a:rPr lang="el-GR" sz="2800" b="1" dirty="0" smtClean="0">
                <a:solidFill>
                  <a:schemeClr val="bg1"/>
                </a:solidFill>
                <a:ea typeface="Times New Roman" panose="02020603050405020304" pitchFamily="18" charset="0"/>
              </a:rPr>
              <a:t>ακρόαση </a:t>
            </a:r>
            <a:r>
              <a:rPr lang="el-GR" sz="2800" b="1" dirty="0" smtClean="0">
                <a:solidFill>
                  <a:schemeClr val="bg1"/>
                </a:solidFill>
                <a:ea typeface="Times New Roman" panose="02020603050405020304" pitchFamily="18" charset="0"/>
              </a:rPr>
              <a:t>μουσικής                αθλητισμός</a:t>
            </a:r>
            <a:endParaRPr lang="el-GR" sz="28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406188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Ορθογώνιο 4"/>
          <p:cNvSpPr/>
          <p:nvPr/>
        </p:nvSpPr>
        <p:spPr>
          <a:xfrm>
            <a:off x="345245" y="269524"/>
            <a:ext cx="11265507" cy="6032421"/>
          </a:xfrm>
          <a:prstGeom prst="rect">
            <a:avLst/>
          </a:prstGeom>
          <a:gradFill>
            <a:gsLst>
              <a:gs pos="99200">
                <a:srgbClr val="0B2463"/>
              </a:gs>
              <a:gs pos="81000">
                <a:schemeClr val="bg2">
                  <a:tint val="96000"/>
                  <a:shade val="100000"/>
                  <a:hueMod val="92000"/>
                  <a:satMod val="200000"/>
                  <a:lumMod val="128000"/>
                </a:schemeClr>
              </a:gs>
              <a:gs pos="100000">
                <a:schemeClr val="bg2">
                  <a:shade val="78000"/>
                  <a:hueMod val="118000"/>
                  <a:satMod val="120000"/>
                  <a:lumMod val="69000"/>
                </a:schemeClr>
              </a:gs>
            </a:gsLst>
            <a:lin ang="2520000" scaled="0"/>
          </a:gradFill>
        </p:spPr>
        <p:txBody>
          <a:bodyPr wrap="square">
            <a:spAutoFit/>
          </a:bodyPr>
          <a:lstStyle/>
          <a:p>
            <a:pPr algn="ctr">
              <a:spcAft>
                <a:spcPts val="0"/>
              </a:spcAft>
            </a:pPr>
            <a:r>
              <a:rPr lang="el-GR" sz="2800" b="1" dirty="0">
                <a:solidFill>
                  <a:srgbClr val="002060"/>
                </a:solidFill>
                <a:ea typeface="Times New Roman" panose="02020603050405020304" pitchFamily="18" charset="0"/>
              </a:rPr>
              <a:t>ΑΛΛΕΣ </a:t>
            </a:r>
            <a:r>
              <a:rPr lang="el-GR" sz="2800" b="1" dirty="0" smtClean="0">
                <a:solidFill>
                  <a:srgbClr val="002060"/>
                </a:solidFill>
                <a:ea typeface="Times New Roman" panose="02020603050405020304" pitchFamily="18" charset="0"/>
              </a:rPr>
              <a:t>ΕΡΕΥΝΕΣ:</a:t>
            </a:r>
            <a:endParaRPr lang="el-GR" sz="2800" b="1" dirty="0">
              <a:solidFill>
                <a:srgbClr val="002060"/>
              </a:solidFill>
              <a:ea typeface="Times New Roman" panose="02020603050405020304" pitchFamily="18" charset="0"/>
            </a:endParaRPr>
          </a:p>
          <a:p>
            <a:pPr marL="285750" indent="-285750" algn="just">
              <a:spcAft>
                <a:spcPts val="0"/>
              </a:spcAft>
              <a:buFont typeface="Wingdings" panose="05000000000000000000" pitchFamily="2" charset="2"/>
              <a:buChar char="Ø"/>
            </a:pPr>
            <a:endParaRPr lang="el-GR" sz="2800" b="1" dirty="0">
              <a:ea typeface="Times New Roman" panose="02020603050405020304" pitchFamily="18" charset="0"/>
            </a:endParaRPr>
          </a:p>
          <a:p>
            <a:pPr lvl="0" algn="ctr">
              <a:spcAft>
                <a:spcPts val="0"/>
              </a:spcAft>
            </a:pPr>
            <a:r>
              <a:rPr lang="el-GR" sz="3000" b="1" dirty="0">
                <a:solidFill>
                  <a:schemeClr val="bg1"/>
                </a:solidFill>
                <a:ea typeface="Times New Roman" panose="02020603050405020304" pitchFamily="18" charset="0"/>
              </a:rPr>
              <a:t>Οι δημοφιλέστερες δραστηριότητές </a:t>
            </a:r>
            <a:endParaRPr lang="el-GR" sz="3000" b="1" dirty="0" smtClean="0">
              <a:solidFill>
                <a:schemeClr val="bg1"/>
              </a:solidFill>
              <a:ea typeface="Times New Roman" panose="02020603050405020304" pitchFamily="18" charset="0"/>
            </a:endParaRPr>
          </a:p>
          <a:p>
            <a:pPr lvl="0" algn="just">
              <a:spcAft>
                <a:spcPts val="0"/>
              </a:spcAft>
            </a:pPr>
            <a:r>
              <a:rPr lang="el-GR" sz="3000" b="1" dirty="0" smtClean="0">
                <a:solidFill>
                  <a:schemeClr val="bg1"/>
                </a:solidFill>
                <a:ea typeface="Times New Roman" panose="02020603050405020304" pitchFamily="18" charset="0"/>
              </a:rPr>
              <a:t> Η/Υ  /  </a:t>
            </a:r>
            <a:r>
              <a:rPr lang="el-GR" sz="3000" b="1" dirty="0">
                <a:solidFill>
                  <a:schemeClr val="bg1"/>
                </a:solidFill>
                <a:ea typeface="Times New Roman" panose="02020603050405020304" pitchFamily="18" charset="0"/>
              </a:rPr>
              <a:t>αθλητικές </a:t>
            </a:r>
            <a:r>
              <a:rPr lang="el-GR" sz="3000" b="1" dirty="0" smtClean="0">
                <a:solidFill>
                  <a:schemeClr val="bg1"/>
                </a:solidFill>
                <a:ea typeface="Times New Roman" panose="02020603050405020304" pitchFamily="18" charset="0"/>
              </a:rPr>
              <a:t>/ </a:t>
            </a:r>
            <a:r>
              <a:rPr lang="el-GR" sz="3000" b="1" dirty="0">
                <a:solidFill>
                  <a:schemeClr val="bg1"/>
                </a:solidFill>
                <a:ea typeface="Times New Roman" panose="02020603050405020304" pitchFamily="18" charset="0"/>
              </a:rPr>
              <a:t>ακρόαση μουσικής</a:t>
            </a:r>
            <a:r>
              <a:rPr lang="el-GR" sz="3000" b="1" dirty="0" smtClean="0">
                <a:solidFill>
                  <a:schemeClr val="bg1"/>
                </a:solidFill>
                <a:ea typeface="Times New Roman" panose="02020603050405020304" pitchFamily="18" charset="0"/>
              </a:rPr>
              <a:t>.</a:t>
            </a:r>
          </a:p>
          <a:p>
            <a:pPr lvl="0" algn="just">
              <a:spcAft>
                <a:spcPts val="0"/>
              </a:spcAft>
            </a:pPr>
            <a:r>
              <a:rPr lang="el-GR" sz="3000" b="1" dirty="0" smtClean="0">
                <a:solidFill>
                  <a:schemeClr val="bg1"/>
                </a:solidFill>
                <a:ea typeface="Times New Roman" panose="02020603050405020304" pitchFamily="18" charset="0"/>
              </a:rPr>
              <a:t> Ενώ ανεξαρτήτως </a:t>
            </a:r>
            <a:r>
              <a:rPr lang="el-GR" sz="3000" b="1" dirty="0">
                <a:solidFill>
                  <a:schemeClr val="bg1"/>
                </a:solidFill>
                <a:ea typeface="Times New Roman" panose="02020603050405020304" pitchFamily="18" charset="0"/>
              </a:rPr>
              <a:t>φύλου και ηλικίας ακούν καθημερινά την αγαπημένη τους μουσική, πολύ μικρό ποσοστό είναι εκείνο που ασχολείται πιο ενεργά με τη μουσική (</a:t>
            </a:r>
            <a:r>
              <a:rPr lang="el-GR" sz="3000" b="1" dirty="0" err="1">
                <a:solidFill>
                  <a:schemeClr val="bg1"/>
                </a:solidFill>
                <a:ea typeface="Times New Roman" panose="02020603050405020304" pitchFamily="18" charset="0"/>
              </a:rPr>
              <a:t>Κοκκέβη</a:t>
            </a:r>
            <a:r>
              <a:rPr lang="el-GR" sz="3000" b="1" dirty="0">
                <a:solidFill>
                  <a:schemeClr val="bg1"/>
                </a:solidFill>
                <a:ea typeface="Times New Roman" panose="02020603050405020304" pitchFamily="18" charset="0"/>
              </a:rPr>
              <a:t>, κ.ά. 2010)   </a:t>
            </a:r>
            <a:endParaRPr lang="el-GR" sz="3000" b="1" dirty="0" smtClean="0">
              <a:solidFill>
                <a:schemeClr val="bg1"/>
              </a:solidFill>
              <a:ea typeface="Times New Roman" panose="02020603050405020304" pitchFamily="18" charset="0"/>
            </a:endParaRPr>
          </a:p>
          <a:p>
            <a:pPr lvl="0" algn="just">
              <a:spcAft>
                <a:spcPts val="0"/>
              </a:spcAft>
            </a:pPr>
            <a:endParaRPr lang="el-GR" sz="3000" b="1" dirty="0">
              <a:solidFill>
                <a:schemeClr val="bg1"/>
              </a:solidFill>
              <a:ea typeface="Times New Roman" panose="02020603050405020304" pitchFamily="18" charset="0"/>
            </a:endParaRPr>
          </a:p>
          <a:p>
            <a:pPr lvl="0" algn="just">
              <a:spcAft>
                <a:spcPts val="0"/>
              </a:spcAft>
            </a:pPr>
            <a:endParaRPr lang="el-GR" sz="3000" b="1" dirty="0" smtClean="0">
              <a:solidFill>
                <a:schemeClr val="bg1"/>
              </a:solidFill>
              <a:ea typeface="Times New Roman" panose="02020603050405020304" pitchFamily="18" charset="0"/>
            </a:endParaRPr>
          </a:p>
          <a:p>
            <a:pPr lvl="0" algn="just">
              <a:spcAft>
                <a:spcPts val="0"/>
              </a:spcAft>
            </a:pPr>
            <a:r>
              <a:rPr lang="el-GR" sz="3000" b="1" dirty="0" smtClean="0">
                <a:solidFill>
                  <a:schemeClr val="bg1"/>
                </a:solidFill>
                <a:ea typeface="Times New Roman" panose="02020603050405020304" pitchFamily="18" charset="0"/>
              </a:rPr>
              <a:t>Οι </a:t>
            </a:r>
            <a:r>
              <a:rPr lang="el-GR" sz="3000" b="1" dirty="0">
                <a:solidFill>
                  <a:schemeClr val="bg1"/>
                </a:solidFill>
                <a:ea typeface="Times New Roman" panose="02020603050405020304" pitchFamily="18" charset="0"/>
              </a:rPr>
              <a:t>καφετέριες θεωρούνται τα πιο αγαπημένα «στέκια» των εφήβων, αφού συγκεντρώνουν αρκετά  υψηλά ποσοστά </a:t>
            </a:r>
            <a:r>
              <a:rPr lang="el-GR" sz="3000" b="1" dirty="0" smtClean="0">
                <a:solidFill>
                  <a:schemeClr val="bg1"/>
                </a:solidFill>
                <a:ea typeface="Times New Roman" panose="02020603050405020304" pitchFamily="18" charset="0"/>
              </a:rPr>
              <a:t>(</a:t>
            </a:r>
            <a:r>
              <a:rPr lang="el-GR" sz="3000" b="1" dirty="0" err="1">
                <a:solidFill>
                  <a:schemeClr val="bg1"/>
                </a:solidFill>
                <a:ea typeface="Times New Roman" panose="02020603050405020304" pitchFamily="18" charset="0"/>
              </a:rPr>
              <a:t>Μάλλιακα</a:t>
            </a:r>
            <a:r>
              <a:rPr lang="el-GR" sz="3000" b="1" dirty="0">
                <a:solidFill>
                  <a:schemeClr val="bg1"/>
                </a:solidFill>
                <a:ea typeface="Times New Roman" panose="02020603050405020304" pitchFamily="18" charset="0"/>
              </a:rPr>
              <a:t>, </a:t>
            </a:r>
            <a:r>
              <a:rPr lang="el-GR" sz="3000" b="1" dirty="0" smtClean="0">
                <a:solidFill>
                  <a:schemeClr val="bg1"/>
                </a:solidFill>
                <a:ea typeface="Times New Roman" panose="02020603050405020304" pitchFamily="18" charset="0"/>
              </a:rPr>
              <a:t>2011, </a:t>
            </a:r>
            <a:r>
              <a:rPr lang="el-GR" sz="3000" b="1" dirty="0">
                <a:solidFill>
                  <a:schemeClr val="bg1"/>
                </a:solidFill>
                <a:ea typeface="Times New Roman" panose="02020603050405020304" pitchFamily="18" charset="0"/>
              </a:rPr>
              <a:t>2</a:t>
            </a:r>
            <a:r>
              <a:rPr lang="el-GR" sz="3000" b="1" baseline="30000" dirty="0">
                <a:solidFill>
                  <a:schemeClr val="bg1"/>
                </a:solidFill>
                <a:ea typeface="Times New Roman" panose="02020603050405020304" pitchFamily="18" charset="0"/>
              </a:rPr>
              <a:t>ο</a:t>
            </a:r>
            <a:r>
              <a:rPr lang="el-GR" sz="3000" b="1" dirty="0">
                <a:solidFill>
                  <a:schemeClr val="bg1"/>
                </a:solidFill>
                <a:ea typeface="Times New Roman" panose="02020603050405020304" pitchFamily="18" charset="0"/>
              </a:rPr>
              <a:t> Πειραματικό Λύκειο Αθηνών, 2009</a:t>
            </a:r>
            <a:r>
              <a:rPr lang="el-GR" sz="3000" b="1" dirty="0" smtClean="0">
                <a:solidFill>
                  <a:schemeClr val="bg1"/>
                </a:solidFill>
                <a:ea typeface="Times New Roman" panose="02020603050405020304" pitchFamily="18" charset="0"/>
              </a:rPr>
              <a:t>)</a:t>
            </a:r>
            <a:endParaRPr lang="el-GR" sz="3000" b="1"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1238712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288705" y="555465"/>
            <a:ext cx="11510683" cy="8125301"/>
          </a:xfrm>
          <a:prstGeom prst="rect">
            <a:avLst/>
          </a:prstGeom>
        </p:spPr>
        <p:txBody>
          <a:bodyPr wrap="square">
            <a:spAutoFit/>
          </a:bodyPr>
          <a:lstStyle/>
          <a:p>
            <a:pPr lvl="0" algn="ctr"/>
            <a:r>
              <a:rPr lang="el-GR" sz="3000" b="1" u="sng" dirty="0" smtClean="0">
                <a:solidFill>
                  <a:schemeClr val="accent2">
                    <a:lumMod val="20000"/>
                    <a:lumOff val="80000"/>
                  </a:schemeClr>
                </a:solidFill>
                <a:ea typeface="Times New Roman" panose="02020603050405020304" pitchFamily="18" charset="0"/>
              </a:rPr>
              <a:t>Στον ελεύθερο χρόνο σας …………………….</a:t>
            </a:r>
          </a:p>
          <a:p>
            <a:pPr lvl="0" algn="ctr"/>
            <a:endParaRPr lang="el-GR" sz="2000" b="1" u="sng" dirty="0" smtClean="0">
              <a:solidFill>
                <a:schemeClr val="accent2">
                  <a:lumMod val="20000"/>
                  <a:lumOff val="80000"/>
                </a:schemeClr>
              </a:solidFill>
              <a:ea typeface="Times New Roman" panose="02020603050405020304" pitchFamily="18" charset="0"/>
            </a:endParaRPr>
          </a:p>
          <a:p>
            <a:pPr lvl="0" algn="ctr"/>
            <a:r>
              <a:rPr lang="el-GR" sz="3000" b="1" u="sng" dirty="0" smtClean="0">
                <a:solidFill>
                  <a:srgbClr val="60DE72">
                    <a:lumMod val="20000"/>
                    <a:lumOff val="80000"/>
                  </a:srgbClr>
                </a:solidFill>
                <a:ea typeface="Times New Roman" panose="02020603050405020304" pitchFamily="18" charset="0"/>
              </a:rPr>
              <a:t>διαβάζετε εφημερίδα;</a:t>
            </a:r>
          </a:p>
          <a:p>
            <a:pPr lvl="0" algn="ctr"/>
            <a:r>
              <a:rPr lang="el-GR" sz="3000" b="1" dirty="0" smtClean="0">
                <a:solidFill>
                  <a:prstClr val="black"/>
                </a:solidFill>
                <a:ea typeface="Times New Roman" panose="02020603050405020304" pitchFamily="18" charset="0"/>
              </a:rPr>
              <a:t>  Το 80% δεν διαβάζει καθόλου </a:t>
            </a:r>
          </a:p>
          <a:p>
            <a:pPr lvl="0" algn="ctr"/>
            <a:r>
              <a:rPr lang="el-GR" sz="3000" b="1" u="sng" dirty="0" smtClean="0">
                <a:solidFill>
                  <a:srgbClr val="60DE72">
                    <a:lumMod val="20000"/>
                    <a:lumOff val="80000"/>
                  </a:srgbClr>
                </a:solidFill>
                <a:ea typeface="Times New Roman" panose="02020603050405020304" pitchFamily="18" charset="0"/>
              </a:rPr>
              <a:t>Βαριέστε ;</a:t>
            </a:r>
          </a:p>
          <a:p>
            <a:pPr algn="ctr">
              <a:spcAft>
                <a:spcPts val="0"/>
              </a:spcAft>
            </a:pPr>
            <a:r>
              <a:rPr lang="el-GR" sz="3000" b="1" dirty="0" smtClean="0">
                <a:solidFill>
                  <a:prstClr val="black"/>
                </a:solidFill>
                <a:ea typeface="Times New Roman" panose="02020603050405020304" pitchFamily="18" charset="0"/>
              </a:rPr>
              <a:t>   Το 38% απαντά θετικά</a:t>
            </a:r>
            <a:endParaRPr lang="el-GR" sz="3000" b="1" u="sng" dirty="0">
              <a:solidFill>
                <a:schemeClr val="accent2">
                  <a:lumMod val="20000"/>
                  <a:lumOff val="80000"/>
                </a:schemeClr>
              </a:solidFill>
              <a:ea typeface="Times New Roman" panose="02020603050405020304" pitchFamily="18" charset="0"/>
            </a:endParaRPr>
          </a:p>
          <a:p>
            <a:pPr algn="ctr">
              <a:spcAft>
                <a:spcPts val="0"/>
              </a:spcAft>
            </a:pPr>
            <a:r>
              <a:rPr lang="el-GR" sz="3000" b="1" u="sng" dirty="0" smtClean="0">
                <a:solidFill>
                  <a:schemeClr val="accent2">
                    <a:lumMod val="20000"/>
                    <a:lumOff val="80000"/>
                  </a:schemeClr>
                </a:solidFill>
                <a:ea typeface="Times New Roman" panose="02020603050405020304" pitchFamily="18" charset="0"/>
              </a:rPr>
              <a:t> </a:t>
            </a:r>
            <a:r>
              <a:rPr lang="el-GR" sz="3000" b="1" u="sng" dirty="0">
                <a:solidFill>
                  <a:schemeClr val="accent2">
                    <a:lumMod val="20000"/>
                    <a:lumOff val="80000"/>
                  </a:schemeClr>
                </a:solidFill>
                <a:ea typeface="Times New Roman" panose="02020603050405020304" pitchFamily="18" charset="0"/>
              </a:rPr>
              <a:t>ασχολείστε με τον Εθελοντισμό;</a:t>
            </a:r>
          </a:p>
          <a:p>
            <a:pPr algn="ctr">
              <a:spcAft>
                <a:spcPts val="0"/>
              </a:spcAft>
            </a:pPr>
            <a:r>
              <a:rPr lang="el-GR" sz="3000" b="1" dirty="0" smtClean="0">
                <a:solidFill>
                  <a:schemeClr val="bg1"/>
                </a:solidFill>
                <a:ea typeface="Times New Roman" panose="02020603050405020304" pitchFamily="18" charset="0"/>
              </a:rPr>
              <a:t>Το </a:t>
            </a:r>
            <a:r>
              <a:rPr lang="el-GR" sz="3000" b="1" dirty="0">
                <a:solidFill>
                  <a:schemeClr val="bg1"/>
                </a:solidFill>
                <a:ea typeface="Times New Roman" panose="02020603050405020304" pitchFamily="18" charset="0"/>
              </a:rPr>
              <a:t>80% δεν ασχολείται </a:t>
            </a:r>
            <a:r>
              <a:rPr lang="el-GR" sz="3000" b="1" dirty="0" smtClean="0">
                <a:solidFill>
                  <a:schemeClr val="bg1"/>
                </a:solidFill>
                <a:ea typeface="Times New Roman" panose="02020603050405020304" pitchFamily="18" charset="0"/>
              </a:rPr>
              <a:t>ποτέ</a:t>
            </a:r>
          </a:p>
          <a:p>
            <a:pPr algn="ctr">
              <a:spcAft>
                <a:spcPts val="0"/>
              </a:spcAft>
            </a:pPr>
            <a:r>
              <a:rPr lang="el-GR" sz="3000" b="1" u="sng" dirty="0" smtClean="0">
                <a:solidFill>
                  <a:schemeClr val="accent2">
                    <a:lumMod val="20000"/>
                    <a:lumOff val="80000"/>
                  </a:schemeClr>
                </a:solidFill>
                <a:ea typeface="Times New Roman" panose="02020603050405020304" pitchFamily="18" charset="0"/>
              </a:rPr>
              <a:t> </a:t>
            </a:r>
            <a:r>
              <a:rPr lang="el-GR" sz="3000" b="1" u="sng" dirty="0">
                <a:solidFill>
                  <a:schemeClr val="accent2">
                    <a:lumMod val="20000"/>
                    <a:lumOff val="80000"/>
                  </a:schemeClr>
                </a:solidFill>
                <a:ea typeface="Times New Roman" panose="02020603050405020304" pitchFamily="18" charset="0"/>
              </a:rPr>
              <a:t>κάνετε Ενδοσκόπηση / Αυτοκριτική;</a:t>
            </a:r>
          </a:p>
          <a:p>
            <a:pPr algn="ctr">
              <a:spcAft>
                <a:spcPts val="0"/>
              </a:spcAft>
            </a:pPr>
            <a:r>
              <a:rPr lang="el-GR" sz="3000" b="1" dirty="0" smtClean="0">
                <a:solidFill>
                  <a:schemeClr val="bg1"/>
                </a:solidFill>
                <a:ea typeface="Times New Roman" panose="02020603050405020304" pitchFamily="18" charset="0"/>
              </a:rPr>
              <a:t>Το </a:t>
            </a:r>
            <a:r>
              <a:rPr lang="el-GR" sz="3000" b="1" dirty="0">
                <a:solidFill>
                  <a:schemeClr val="bg1"/>
                </a:solidFill>
                <a:ea typeface="Times New Roman" panose="02020603050405020304" pitchFamily="18" charset="0"/>
              </a:rPr>
              <a:t>50% δεν αφιερώνει καθόλου χρόνο</a:t>
            </a:r>
          </a:p>
          <a:p>
            <a:pPr algn="ctr">
              <a:spcAft>
                <a:spcPts val="0"/>
              </a:spcAft>
            </a:pPr>
            <a:r>
              <a:rPr lang="el-GR" sz="3000" b="1" u="sng" dirty="0" smtClean="0">
                <a:solidFill>
                  <a:schemeClr val="accent2">
                    <a:lumMod val="20000"/>
                    <a:lumOff val="80000"/>
                  </a:schemeClr>
                </a:solidFill>
                <a:ea typeface="Times New Roman" panose="02020603050405020304" pitchFamily="18" charset="0"/>
              </a:rPr>
              <a:t> </a:t>
            </a:r>
            <a:r>
              <a:rPr lang="el-GR" sz="3000" b="1" u="sng" dirty="0">
                <a:solidFill>
                  <a:schemeClr val="accent2">
                    <a:lumMod val="20000"/>
                    <a:lumOff val="80000"/>
                  </a:schemeClr>
                </a:solidFill>
                <a:ea typeface="Times New Roman" panose="02020603050405020304" pitchFamily="18" charset="0"/>
              </a:rPr>
              <a:t>διαβάζετε εξωσχολικά βιβλία;</a:t>
            </a:r>
          </a:p>
          <a:p>
            <a:pPr marL="285750" indent="-285750" algn="ctr">
              <a:spcAft>
                <a:spcPts val="0"/>
              </a:spcAft>
              <a:buFont typeface="Wingdings" panose="05000000000000000000" pitchFamily="2" charset="2"/>
              <a:buChar char="Ø"/>
            </a:pPr>
            <a:r>
              <a:rPr lang="el-GR" sz="3000" b="1" dirty="0" smtClean="0">
                <a:solidFill>
                  <a:schemeClr val="bg1"/>
                </a:solidFill>
                <a:ea typeface="Times New Roman" panose="02020603050405020304" pitchFamily="18" charset="0"/>
              </a:rPr>
              <a:t>Το </a:t>
            </a:r>
            <a:r>
              <a:rPr lang="el-GR" sz="3000" b="1" dirty="0">
                <a:solidFill>
                  <a:schemeClr val="bg1"/>
                </a:solidFill>
                <a:ea typeface="Times New Roman" panose="02020603050405020304" pitchFamily="18" charset="0"/>
              </a:rPr>
              <a:t>54% δεν διαβάζει καθόλου</a:t>
            </a:r>
          </a:p>
          <a:p>
            <a:pPr marL="285750" indent="-285750" algn="ctr">
              <a:spcAft>
                <a:spcPts val="0"/>
              </a:spcAft>
              <a:buFont typeface="Wingdings" panose="05000000000000000000" pitchFamily="2" charset="2"/>
              <a:buChar char="Ø"/>
            </a:pPr>
            <a:r>
              <a:rPr lang="el-GR" sz="3000" b="1" dirty="0">
                <a:solidFill>
                  <a:schemeClr val="bg1"/>
                </a:solidFill>
                <a:ea typeface="Times New Roman" panose="02020603050405020304" pitchFamily="18" charset="0"/>
              </a:rPr>
              <a:t>Το 15%  διαβάζει πάνω από 2 ώρες την εβδομάδα</a:t>
            </a:r>
          </a:p>
          <a:p>
            <a:pPr algn="just">
              <a:spcAft>
                <a:spcPts val="0"/>
              </a:spcAft>
            </a:pPr>
            <a:endParaRPr lang="el-GR" sz="2800" b="1" dirty="0">
              <a:solidFill>
                <a:schemeClr val="bg1"/>
              </a:solidFill>
              <a:ea typeface="Times New Roman" panose="02020603050405020304" pitchFamily="18" charset="0"/>
            </a:endParaRPr>
          </a:p>
          <a:p>
            <a:pPr lvl="0" algn="ctr"/>
            <a:endParaRPr lang="el-GR" sz="2800" b="1" dirty="0" smtClean="0">
              <a:solidFill>
                <a:prstClr val="black"/>
              </a:solidFill>
              <a:ea typeface="Times New Roman" panose="02020603050405020304" pitchFamily="18" charset="0"/>
            </a:endParaRPr>
          </a:p>
          <a:p>
            <a:pPr lvl="0" algn="ctr"/>
            <a:endParaRPr lang="el-GR" sz="2800" b="1" dirty="0" smtClean="0">
              <a:solidFill>
                <a:prstClr val="black"/>
              </a:solidFill>
              <a:ea typeface="Times New Roman" panose="02020603050405020304" pitchFamily="18" charset="0"/>
            </a:endParaRPr>
          </a:p>
          <a:p>
            <a:pPr lvl="0" algn="ctr"/>
            <a:r>
              <a:rPr lang="el-GR" sz="2000" b="1" u="sng" dirty="0" smtClean="0">
                <a:solidFill>
                  <a:srgbClr val="60DE72">
                    <a:lumMod val="20000"/>
                    <a:lumOff val="80000"/>
                  </a:srgbClr>
                </a:solidFill>
                <a:ea typeface="Times New Roman" panose="02020603050405020304" pitchFamily="18" charset="0"/>
              </a:rPr>
              <a:t>Η πόλη που ζείτε σας παρέχει επαρκείς χώρους για την αξιοποίηση του ελεύθερου χρόνου σας;</a:t>
            </a:r>
          </a:p>
          <a:p>
            <a:pPr lvl="0" algn="just"/>
            <a:r>
              <a:rPr lang="el-GR" sz="2000" b="1" dirty="0" smtClean="0">
                <a:solidFill>
                  <a:prstClr val="black"/>
                </a:solidFill>
                <a:ea typeface="Times New Roman" panose="02020603050405020304" pitchFamily="18" charset="0"/>
              </a:rPr>
              <a:t> </a:t>
            </a:r>
          </a:p>
        </p:txBody>
      </p:sp>
    </p:spTree>
    <p:extLst>
      <p:ext uri="{BB962C8B-B14F-4D97-AF65-F5344CB8AC3E}">
        <p14:creationId xmlns:p14="http://schemas.microsoft.com/office/powerpoint/2010/main" val="2074183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Ορθογώνιο 3"/>
          <p:cNvSpPr/>
          <p:nvPr/>
        </p:nvSpPr>
        <p:spPr>
          <a:xfrm>
            <a:off x="148857" y="-21265"/>
            <a:ext cx="12043144" cy="6586418"/>
          </a:xfrm>
          <a:prstGeom prst="rect">
            <a:avLst/>
          </a:prstGeom>
          <a:gradFill>
            <a:gsLst>
              <a:gs pos="0">
                <a:schemeClr val="bg2">
                  <a:tint val="96000"/>
                  <a:shade val="100000"/>
                  <a:hueMod val="92000"/>
                  <a:satMod val="200000"/>
                  <a:lumMod val="128000"/>
                </a:schemeClr>
              </a:gs>
              <a:gs pos="98000">
                <a:schemeClr val="bg2">
                  <a:shade val="100000"/>
                  <a:hueMod val="100000"/>
                  <a:satMod val="110000"/>
                  <a:lumMod val="130000"/>
                </a:schemeClr>
              </a:gs>
              <a:gs pos="100000">
                <a:schemeClr val="bg2">
                  <a:shade val="78000"/>
                  <a:hueMod val="118000"/>
                  <a:satMod val="120000"/>
                  <a:lumMod val="69000"/>
                </a:schemeClr>
              </a:gs>
            </a:gsLst>
            <a:lin ang="600000" scaled="0"/>
          </a:gradFill>
        </p:spPr>
        <p:txBody>
          <a:bodyPr wrap="square">
            <a:spAutoFit/>
          </a:bodyPr>
          <a:lstStyle/>
          <a:p>
            <a:pPr algn="ctr">
              <a:spcAft>
                <a:spcPts val="0"/>
              </a:spcAft>
            </a:pPr>
            <a:r>
              <a:rPr lang="el-GR" sz="3000" b="1" u="sng" dirty="0">
                <a:solidFill>
                  <a:schemeClr val="bg1"/>
                </a:solidFill>
                <a:ea typeface="Times New Roman" panose="02020603050405020304" pitchFamily="18" charset="0"/>
              </a:rPr>
              <a:t>Πόσο </a:t>
            </a:r>
            <a:r>
              <a:rPr lang="el-GR" sz="3000" b="1" u="sng" dirty="0" smtClean="0">
                <a:solidFill>
                  <a:schemeClr val="bg1"/>
                </a:solidFill>
                <a:ea typeface="Times New Roman" panose="02020603050405020304" pitchFamily="18" charset="0"/>
              </a:rPr>
              <a:t>σας </a:t>
            </a:r>
            <a:r>
              <a:rPr lang="el-GR" sz="3000" b="1" u="sng" dirty="0">
                <a:solidFill>
                  <a:schemeClr val="bg1"/>
                </a:solidFill>
                <a:ea typeface="Times New Roman" panose="02020603050405020304" pitchFamily="18" charset="0"/>
              </a:rPr>
              <a:t>επηρεάζουν οι γονείς </a:t>
            </a:r>
            <a:r>
              <a:rPr lang="el-GR" sz="3000" b="1" u="sng" dirty="0" smtClean="0">
                <a:solidFill>
                  <a:schemeClr val="bg1"/>
                </a:solidFill>
                <a:ea typeface="Times New Roman" panose="02020603050405020304" pitchFamily="18" charset="0"/>
              </a:rPr>
              <a:t>στην </a:t>
            </a:r>
            <a:r>
              <a:rPr lang="el-GR" sz="3000" b="1" u="sng" dirty="0">
                <a:solidFill>
                  <a:schemeClr val="bg1"/>
                </a:solidFill>
                <a:ea typeface="Times New Roman" panose="02020603050405020304" pitchFamily="18" charset="0"/>
              </a:rPr>
              <a:t>αξιοποίηση του ελεύθερου χρόνου </a:t>
            </a:r>
            <a:r>
              <a:rPr lang="el-GR" sz="3000" b="1" u="sng" dirty="0" smtClean="0">
                <a:solidFill>
                  <a:schemeClr val="bg1"/>
                </a:solidFill>
                <a:ea typeface="Times New Roman" panose="02020603050405020304" pitchFamily="18" charset="0"/>
              </a:rPr>
              <a:t>σας;</a:t>
            </a:r>
            <a:endParaRPr lang="el-GR" sz="3000" b="1" u="sng" dirty="0">
              <a:solidFill>
                <a:schemeClr val="bg1"/>
              </a:solidFill>
              <a:ea typeface="Times New Roman" panose="02020603050405020304" pitchFamily="18" charset="0"/>
            </a:endParaRPr>
          </a:p>
          <a:p>
            <a:pPr algn="just">
              <a:spcAft>
                <a:spcPts val="0"/>
              </a:spcAft>
            </a:pPr>
            <a:r>
              <a:rPr lang="el-GR" sz="3000" b="1" dirty="0">
                <a:solidFill>
                  <a:schemeClr val="bg1"/>
                </a:solidFill>
                <a:ea typeface="Times New Roman" panose="02020603050405020304" pitchFamily="18" charset="0"/>
              </a:rPr>
              <a:t> </a:t>
            </a:r>
            <a:r>
              <a:rPr lang="el-GR" sz="3000" b="1" dirty="0" smtClean="0">
                <a:solidFill>
                  <a:schemeClr val="bg1"/>
                </a:solidFill>
                <a:ea typeface="Times New Roman" panose="02020603050405020304" pitchFamily="18" charset="0"/>
              </a:rPr>
              <a:t>21</a:t>
            </a:r>
            <a:r>
              <a:rPr lang="el-GR" sz="3000" b="1" dirty="0">
                <a:solidFill>
                  <a:schemeClr val="bg1"/>
                </a:solidFill>
                <a:ea typeface="Times New Roman" panose="02020603050405020304" pitchFamily="18" charset="0"/>
              </a:rPr>
              <a:t>% </a:t>
            </a:r>
            <a:r>
              <a:rPr lang="el-GR" sz="3000" b="1" dirty="0" smtClean="0">
                <a:solidFill>
                  <a:schemeClr val="bg1"/>
                </a:solidFill>
                <a:ea typeface="Times New Roman" panose="02020603050405020304" pitchFamily="18" charset="0"/>
              </a:rPr>
              <a:t>Καθόλου                                                  50</a:t>
            </a:r>
            <a:r>
              <a:rPr lang="el-GR" sz="3000" b="1" dirty="0">
                <a:solidFill>
                  <a:schemeClr val="bg1"/>
                </a:solidFill>
                <a:ea typeface="Times New Roman" panose="02020603050405020304" pitchFamily="18" charset="0"/>
              </a:rPr>
              <a:t>% </a:t>
            </a:r>
            <a:r>
              <a:rPr lang="el-GR" sz="3000" b="1" dirty="0" smtClean="0">
                <a:solidFill>
                  <a:schemeClr val="bg1"/>
                </a:solidFill>
                <a:ea typeface="Times New Roman" panose="02020603050405020304" pitchFamily="18" charset="0"/>
              </a:rPr>
              <a:t>Λίγο</a:t>
            </a:r>
          </a:p>
          <a:p>
            <a:pPr algn="ctr">
              <a:spcAft>
                <a:spcPts val="0"/>
              </a:spcAft>
            </a:pPr>
            <a:r>
              <a:rPr lang="el-GR" sz="3000" b="1" dirty="0" smtClean="0">
                <a:solidFill>
                  <a:srgbClr val="002060"/>
                </a:solidFill>
                <a:ea typeface="Times New Roman" panose="02020603050405020304" pitchFamily="18" charset="0"/>
              </a:rPr>
              <a:t>ΑΛΛΕΣ ΕΡΕΥΝΕΣ</a:t>
            </a:r>
            <a:endParaRPr lang="el-GR" sz="3000" b="1" dirty="0">
              <a:solidFill>
                <a:srgbClr val="002060"/>
              </a:solidFill>
              <a:ea typeface="Times New Roman" panose="02020603050405020304" pitchFamily="18" charset="0"/>
            </a:endParaRPr>
          </a:p>
          <a:p>
            <a:pPr algn="just">
              <a:spcAft>
                <a:spcPts val="1200"/>
              </a:spcAft>
              <a:buFont typeface="Wingdings" panose="05000000000000000000" pitchFamily="2" charset="2"/>
              <a:buChar char="Ø"/>
            </a:pPr>
            <a:r>
              <a:rPr lang="el-GR" sz="3000" b="1" dirty="0" smtClean="0">
                <a:solidFill>
                  <a:schemeClr val="bg1"/>
                </a:solidFill>
                <a:ea typeface="Times New Roman" panose="02020603050405020304" pitchFamily="18" charset="0"/>
              </a:rPr>
              <a:t> </a:t>
            </a:r>
            <a:r>
              <a:rPr lang="el-GR" sz="2800" b="1" dirty="0" smtClean="0">
                <a:solidFill>
                  <a:schemeClr val="bg1"/>
                </a:solidFill>
                <a:ea typeface="Times New Roman" panose="02020603050405020304" pitchFamily="18" charset="0"/>
              </a:rPr>
              <a:t>Οι </a:t>
            </a:r>
            <a:r>
              <a:rPr lang="el-GR" sz="2800" b="1" dirty="0">
                <a:solidFill>
                  <a:schemeClr val="bg1"/>
                </a:solidFill>
                <a:ea typeface="Times New Roman" panose="02020603050405020304" pitchFamily="18" charset="0"/>
              </a:rPr>
              <a:t>έφηβοι/</a:t>
            </a:r>
            <a:r>
              <a:rPr lang="el-GR" sz="2800" b="1" dirty="0" err="1">
                <a:solidFill>
                  <a:schemeClr val="bg1"/>
                </a:solidFill>
                <a:ea typeface="Times New Roman" panose="02020603050405020304" pitchFamily="18" charset="0"/>
              </a:rPr>
              <a:t>ες</a:t>
            </a:r>
            <a:r>
              <a:rPr lang="el-GR" sz="2800" b="1" dirty="0">
                <a:solidFill>
                  <a:schemeClr val="bg1"/>
                </a:solidFill>
                <a:ea typeface="Times New Roman" panose="02020603050405020304" pitchFamily="18" charset="0"/>
              </a:rPr>
              <a:t>  θεωρούν πως ο ελεύθερος χρόνος τους είναι προσωπική τους επιλογή ενώ στην πραγματικότητα δεν είναι (</a:t>
            </a:r>
            <a:r>
              <a:rPr lang="el-GR" sz="2800" b="1" dirty="0" err="1">
                <a:solidFill>
                  <a:schemeClr val="bg1"/>
                </a:solidFill>
                <a:ea typeface="Times New Roman" panose="02020603050405020304" pitchFamily="18" charset="0"/>
              </a:rPr>
              <a:t>Μαλλιακά</a:t>
            </a:r>
            <a:r>
              <a:rPr lang="el-GR" sz="2800" b="1" dirty="0">
                <a:solidFill>
                  <a:schemeClr val="bg1"/>
                </a:solidFill>
                <a:ea typeface="Times New Roman" panose="02020603050405020304" pitchFamily="18" charset="0"/>
              </a:rPr>
              <a:t>, </a:t>
            </a:r>
            <a:r>
              <a:rPr lang="el-GR" sz="2800" b="1" dirty="0" smtClean="0">
                <a:solidFill>
                  <a:schemeClr val="bg1"/>
                </a:solidFill>
                <a:ea typeface="Times New Roman" panose="02020603050405020304" pitchFamily="18" charset="0"/>
              </a:rPr>
              <a:t>2011)</a:t>
            </a:r>
            <a:r>
              <a:rPr lang="el-GR" sz="2800" b="1" dirty="0">
                <a:solidFill>
                  <a:schemeClr val="bg1"/>
                </a:solidFill>
              </a:rPr>
              <a:t> </a:t>
            </a:r>
            <a:endParaRPr lang="el-GR" sz="2800" b="1" dirty="0" smtClean="0">
              <a:solidFill>
                <a:schemeClr val="bg1"/>
              </a:solidFill>
            </a:endParaRPr>
          </a:p>
          <a:p>
            <a:pPr algn="just">
              <a:spcAft>
                <a:spcPts val="1200"/>
              </a:spcAft>
              <a:buFont typeface="Wingdings" panose="05000000000000000000" pitchFamily="2" charset="2"/>
              <a:buChar char="Ø"/>
            </a:pPr>
            <a:r>
              <a:rPr lang="el-GR" sz="2800" b="1" dirty="0" smtClean="0">
                <a:solidFill>
                  <a:schemeClr val="bg1"/>
                </a:solidFill>
              </a:rPr>
              <a:t> Κατά </a:t>
            </a:r>
            <a:r>
              <a:rPr lang="el-GR" sz="2800" b="1" dirty="0">
                <a:solidFill>
                  <a:schemeClr val="bg1"/>
                </a:solidFill>
              </a:rPr>
              <a:t>τον Γεωργούλα (2003), υπάρχουν δομές καταπίεσης και μηχανισμοί ελέγχου στις κυρίαρχες μορφές σχόλης των νέων και των εφήβων καθώς υπάρχει κοινωνικός καθορισμός και όχι αυτονομία στους τρόπους διάθεσης της σχόλης </a:t>
            </a:r>
            <a:r>
              <a:rPr lang="el-GR" sz="2800" b="1" dirty="0" smtClean="0">
                <a:solidFill>
                  <a:schemeClr val="bg1"/>
                </a:solidFill>
              </a:rPr>
              <a:t>τους</a:t>
            </a:r>
            <a:endParaRPr lang="el-GR" sz="2800" b="1" dirty="0">
              <a:solidFill>
                <a:schemeClr val="bg1"/>
              </a:solidFill>
              <a:ea typeface="Times New Roman" panose="02020603050405020304" pitchFamily="18" charset="0"/>
            </a:endParaRPr>
          </a:p>
          <a:p>
            <a:pPr lvl="0" algn="just">
              <a:spcAft>
                <a:spcPts val="1200"/>
              </a:spcAft>
              <a:buFont typeface="Wingdings" panose="05000000000000000000" pitchFamily="2" charset="2"/>
              <a:buChar char="Ø"/>
            </a:pPr>
            <a:r>
              <a:rPr lang="el-GR" sz="2800" b="1" dirty="0" smtClean="0">
                <a:solidFill>
                  <a:schemeClr val="bg1"/>
                </a:solidFill>
                <a:ea typeface="Times New Roman" panose="02020603050405020304" pitchFamily="18" charset="0"/>
              </a:rPr>
              <a:t> Οι </a:t>
            </a:r>
            <a:r>
              <a:rPr lang="el-GR" sz="2800" b="1" dirty="0">
                <a:solidFill>
                  <a:schemeClr val="bg1"/>
                </a:solidFill>
                <a:ea typeface="Times New Roman" panose="02020603050405020304" pitchFamily="18" charset="0"/>
              </a:rPr>
              <a:t>γονείς του εφήβου γίνονται απόλυτοι οργανωτές του προγράμματος του ελεύθερου χρόνου (Τμήμα Κοινωνικής Παιδιατρικής Νοσοκομείου </a:t>
            </a:r>
            <a:r>
              <a:rPr lang="el-GR" sz="2800" b="1" dirty="0" err="1">
                <a:solidFill>
                  <a:schemeClr val="bg1"/>
                </a:solidFill>
                <a:ea typeface="Times New Roman" panose="02020603050405020304" pitchFamily="18" charset="0"/>
              </a:rPr>
              <a:t>Παίδων</a:t>
            </a:r>
            <a:r>
              <a:rPr lang="el-GR" sz="2800" b="1" dirty="0">
                <a:solidFill>
                  <a:schemeClr val="bg1"/>
                </a:solidFill>
                <a:ea typeface="Times New Roman" panose="02020603050405020304" pitchFamily="18" charset="0"/>
              </a:rPr>
              <a:t>, 1996)</a:t>
            </a:r>
            <a:endParaRPr lang="el-GR" sz="28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4575496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92000"/>
                <a:satMod val="200000"/>
                <a:lumMod val="128000"/>
              </a:schemeClr>
            </a:gs>
            <a:gs pos="91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 name="Picture 2" descr="http://www.ioda.com/uploads/news/21-header-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8095" y="623944"/>
            <a:ext cx="2563906" cy="136063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0" y="810000"/>
            <a:ext cx="11693563" cy="5324535"/>
          </a:xfrm>
          <a:prstGeom prst="rect">
            <a:avLst/>
          </a:prstGeom>
        </p:spPr>
        <p:txBody>
          <a:bodyPr wrap="square">
            <a:spAutoFit/>
          </a:bodyPr>
          <a:lstStyle/>
          <a:p>
            <a:pPr algn="ctr">
              <a:spcAft>
                <a:spcPts val="0"/>
              </a:spcAft>
            </a:pPr>
            <a:r>
              <a:rPr lang="el-GR" sz="3200" dirty="0">
                <a:solidFill>
                  <a:schemeClr val="bg1"/>
                </a:solidFill>
                <a:ea typeface="Times New Roman" panose="02020603050405020304" pitchFamily="18" charset="0"/>
                <a:cs typeface="Calibri" panose="020F0502020204030204" pitchFamily="34" charset="0"/>
              </a:rPr>
              <a:t> </a:t>
            </a:r>
            <a:r>
              <a:rPr lang="el-GR" sz="3200" b="1" dirty="0" smtClean="0">
                <a:solidFill>
                  <a:schemeClr val="bg1"/>
                </a:solidFill>
                <a:ea typeface="Times New Roman" panose="02020603050405020304" pitchFamily="18" charset="0"/>
              </a:rPr>
              <a:t>Σας λείπει ύπνος;</a:t>
            </a:r>
            <a:endParaRPr lang="el-GR" sz="3200" dirty="0">
              <a:solidFill>
                <a:schemeClr val="bg1"/>
              </a:solidFill>
              <a:ea typeface="Times New Roman" panose="02020603050405020304" pitchFamily="18" charset="0"/>
            </a:endParaRPr>
          </a:p>
          <a:p>
            <a:pPr algn="just">
              <a:spcAft>
                <a:spcPts val="0"/>
              </a:spcAft>
            </a:pPr>
            <a:r>
              <a:rPr lang="el-GR" sz="2000" dirty="0">
                <a:solidFill>
                  <a:schemeClr val="bg1"/>
                </a:solidFill>
                <a:ea typeface="Times New Roman" panose="02020603050405020304" pitchFamily="18" charset="0"/>
              </a:rPr>
              <a:t> </a:t>
            </a:r>
            <a:endParaRPr lang="el-GR" sz="2000" b="1" dirty="0">
              <a:solidFill>
                <a:schemeClr val="bg1"/>
              </a:solidFill>
              <a:ea typeface="Times New Roman" panose="02020603050405020304" pitchFamily="18" charset="0"/>
            </a:endParaRPr>
          </a:p>
          <a:p>
            <a:pPr algn="just">
              <a:spcAft>
                <a:spcPts val="0"/>
              </a:spcAft>
            </a:pPr>
            <a:r>
              <a:rPr lang="el-GR" sz="3200" b="1" dirty="0" smtClean="0">
                <a:solidFill>
                  <a:schemeClr val="bg1"/>
                </a:solidFill>
                <a:ea typeface="Times New Roman" panose="02020603050405020304" pitchFamily="18" charset="0"/>
              </a:rPr>
              <a:t>                             Το </a:t>
            </a:r>
            <a:r>
              <a:rPr lang="el-GR" sz="3200" b="1" dirty="0">
                <a:solidFill>
                  <a:schemeClr val="bg1"/>
                </a:solidFill>
                <a:ea typeface="Times New Roman" panose="02020603050405020304" pitchFamily="18" charset="0"/>
              </a:rPr>
              <a:t>79% απαντά </a:t>
            </a:r>
            <a:r>
              <a:rPr lang="el-GR" sz="3200" b="1" dirty="0" smtClean="0">
                <a:solidFill>
                  <a:schemeClr val="bg1"/>
                </a:solidFill>
                <a:ea typeface="Times New Roman" panose="02020603050405020304" pitchFamily="18" charset="0"/>
              </a:rPr>
              <a:t>καταφατικά</a:t>
            </a:r>
          </a:p>
          <a:p>
            <a:pPr algn="just">
              <a:spcAft>
                <a:spcPts val="0"/>
              </a:spcAft>
            </a:pPr>
            <a:endParaRPr lang="el-GR" sz="3200" b="1" dirty="0">
              <a:solidFill>
                <a:schemeClr val="bg1"/>
              </a:solidFill>
              <a:ea typeface="Times New Roman" panose="02020603050405020304" pitchFamily="18" charset="0"/>
            </a:endParaRPr>
          </a:p>
          <a:p>
            <a:pPr algn="just">
              <a:spcAft>
                <a:spcPts val="0"/>
              </a:spcAft>
            </a:pPr>
            <a:r>
              <a:rPr lang="el-GR" sz="3200" b="1" dirty="0" smtClean="0">
                <a:solidFill>
                  <a:srgbClr val="002060"/>
                </a:solidFill>
                <a:ea typeface="Times New Roman" panose="02020603050405020304" pitchFamily="18" charset="0"/>
              </a:rPr>
              <a:t>                                     ΑΛΛΕΣ ΕΡΕΥΝΕΣ</a:t>
            </a:r>
          </a:p>
          <a:p>
            <a:pPr algn="just">
              <a:spcAft>
                <a:spcPts val="0"/>
              </a:spcAft>
            </a:pPr>
            <a:endParaRPr lang="el-GR" sz="3200" b="1" dirty="0">
              <a:solidFill>
                <a:srgbClr val="002060"/>
              </a:solidFill>
              <a:ea typeface="Times New Roman" panose="02020603050405020304" pitchFamily="18" charset="0"/>
            </a:endParaRPr>
          </a:p>
          <a:p>
            <a:pPr algn="just">
              <a:spcAft>
                <a:spcPts val="0"/>
              </a:spcAft>
            </a:pPr>
            <a:r>
              <a:rPr lang="el-GR" sz="3200" b="1" dirty="0">
                <a:solidFill>
                  <a:schemeClr val="bg1"/>
                </a:solidFill>
                <a:ea typeface="Times New Roman" panose="02020603050405020304" pitchFamily="18" charset="0"/>
              </a:rPr>
              <a:t>Οι έφηβοι/</a:t>
            </a:r>
            <a:r>
              <a:rPr lang="el-GR" sz="3200" b="1" dirty="0" err="1">
                <a:solidFill>
                  <a:schemeClr val="bg1"/>
                </a:solidFill>
                <a:ea typeface="Times New Roman" panose="02020603050405020304" pitchFamily="18" charset="0"/>
              </a:rPr>
              <a:t>ες</a:t>
            </a:r>
            <a:r>
              <a:rPr lang="el-GR" sz="3200" b="1" dirty="0">
                <a:solidFill>
                  <a:schemeClr val="bg1"/>
                </a:solidFill>
                <a:ea typeface="Times New Roman" panose="02020603050405020304" pitchFamily="18" charset="0"/>
              </a:rPr>
              <a:t> έχουν ανάγκη στο μέσο της εβδομάδας για περισσότερη ξεκούραση και ύπνο. Τα κορίτσια κοιμούνται περισσότερες ώρες από τα αγόρια. Οι έφηβοι επιθυμούν να κοιμούνται περισσότερο και να έχουν λιγότερες ώρες σχολείο (</a:t>
            </a:r>
            <a:r>
              <a:rPr lang="el-GR" sz="3200" b="1" dirty="0" err="1">
                <a:solidFill>
                  <a:schemeClr val="bg1"/>
                </a:solidFill>
                <a:ea typeface="Times New Roman" panose="02020603050405020304" pitchFamily="18" charset="0"/>
              </a:rPr>
              <a:t>Μαλλιακά</a:t>
            </a:r>
            <a:r>
              <a:rPr lang="el-GR" sz="3200" b="1" dirty="0">
                <a:solidFill>
                  <a:schemeClr val="bg1"/>
                </a:solidFill>
                <a:ea typeface="Times New Roman" panose="02020603050405020304" pitchFamily="18" charset="0"/>
              </a:rPr>
              <a:t>, 2011). </a:t>
            </a:r>
            <a:endParaRPr lang="el-GR" sz="3200" b="1" dirty="0">
              <a:solidFill>
                <a:schemeClr val="bg1"/>
              </a:solidFill>
              <a:effectLst/>
              <a:ea typeface="Times New Roman" panose="02020603050405020304" pitchFamily="18" charset="0"/>
            </a:endParaRPr>
          </a:p>
        </p:txBody>
      </p:sp>
    </p:spTree>
    <p:extLst>
      <p:ext uri="{BB962C8B-B14F-4D97-AF65-F5344CB8AC3E}">
        <p14:creationId xmlns:p14="http://schemas.microsoft.com/office/powerpoint/2010/main" val="3493089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1840" y="0"/>
            <a:ext cx="10154333" cy="1080938"/>
          </a:xfrm>
        </p:spPr>
        <p:txBody>
          <a:bodyPr/>
          <a:lstStyle/>
          <a:p>
            <a:pPr algn="ctr"/>
            <a:r>
              <a:rPr lang="el-GR" dirty="0" smtClean="0"/>
              <a:t>Επίλογος-Προτάσεις</a:t>
            </a:r>
            <a:endParaRPr lang="el-GR" dirty="0"/>
          </a:p>
        </p:txBody>
      </p:sp>
      <p:sp>
        <p:nvSpPr>
          <p:cNvPr id="6" name="Ορθογώνιο 5"/>
          <p:cNvSpPr/>
          <p:nvPr/>
        </p:nvSpPr>
        <p:spPr>
          <a:xfrm>
            <a:off x="-70884" y="1135898"/>
            <a:ext cx="11779624" cy="1384995"/>
          </a:xfrm>
          <a:prstGeom prst="rect">
            <a:avLst/>
          </a:prstGeom>
        </p:spPr>
        <p:txBody>
          <a:bodyPr wrap="square">
            <a:spAutoFit/>
          </a:bodyPr>
          <a:lstStyle/>
          <a:p>
            <a:pPr algn="ctr"/>
            <a:r>
              <a:rPr lang="el-GR" sz="2800" dirty="0" smtClean="0">
                <a:solidFill>
                  <a:schemeClr val="bg1"/>
                </a:solidFill>
              </a:rPr>
              <a:t>ΓΟΝΕΙΣ</a:t>
            </a:r>
          </a:p>
          <a:p>
            <a:pPr algn="just"/>
            <a:r>
              <a:rPr lang="el-GR" sz="2800" dirty="0" smtClean="0">
                <a:solidFill>
                  <a:schemeClr val="bg1"/>
                </a:solidFill>
              </a:rPr>
              <a:t>Να ακούγονται  </a:t>
            </a:r>
            <a:r>
              <a:rPr lang="el-GR" sz="2800" dirty="0">
                <a:solidFill>
                  <a:schemeClr val="bg1"/>
                </a:solidFill>
              </a:rPr>
              <a:t>τα αιτήματα του </a:t>
            </a:r>
            <a:r>
              <a:rPr lang="el-GR" sz="2800" dirty="0" smtClean="0">
                <a:solidFill>
                  <a:schemeClr val="bg1"/>
                </a:solidFill>
              </a:rPr>
              <a:t>παιδιών και </a:t>
            </a:r>
            <a:r>
              <a:rPr lang="el-GR" sz="2800" dirty="0">
                <a:solidFill>
                  <a:schemeClr val="bg1"/>
                </a:solidFill>
              </a:rPr>
              <a:t>να μην </a:t>
            </a:r>
            <a:r>
              <a:rPr lang="el-GR" sz="2800" dirty="0" smtClean="0">
                <a:solidFill>
                  <a:schemeClr val="bg1"/>
                </a:solidFill>
              </a:rPr>
              <a:t>προβάλλονται </a:t>
            </a:r>
            <a:r>
              <a:rPr lang="el-GR" sz="2800" dirty="0">
                <a:solidFill>
                  <a:schemeClr val="bg1"/>
                </a:solidFill>
              </a:rPr>
              <a:t>σε αυτά </a:t>
            </a:r>
            <a:r>
              <a:rPr lang="el-GR" sz="2800" dirty="0" smtClean="0">
                <a:solidFill>
                  <a:schemeClr val="bg1"/>
                </a:solidFill>
              </a:rPr>
              <a:t>οι γονικές προσδοκίες </a:t>
            </a:r>
            <a:r>
              <a:rPr lang="el-GR" sz="2800" dirty="0">
                <a:solidFill>
                  <a:schemeClr val="bg1"/>
                </a:solidFill>
              </a:rPr>
              <a:t>και ανεκπλήρωτες </a:t>
            </a:r>
            <a:r>
              <a:rPr lang="el-GR" sz="2800" dirty="0" smtClean="0">
                <a:solidFill>
                  <a:schemeClr val="bg1"/>
                </a:solidFill>
              </a:rPr>
              <a:t>επιθυμίες</a:t>
            </a:r>
            <a:r>
              <a:rPr lang="el-GR" sz="2800" dirty="0">
                <a:solidFill>
                  <a:schemeClr val="bg1"/>
                </a:solidFill>
              </a:rPr>
              <a:t>.</a:t>
            </a:r>
          </a:p>
        </p:txBody>
      </p:sp>
      <p:sp>
        <p:nvSpPr>
          <p:cNvPr id="8" name="Ορθογώνιο 7"/>
          <p:cNvSpPr/>
          <p:nvPr/>
        </p:nvSpPr>
        <p:spPr>
          <a:xfrm>
            <a:off x="-70884" y="3161336"/>
            <a:ext cx="12124953" cy="3108543"/>
          </a:xfrm>
          <a:prstGeom prst="rect">
            <a:avLst/>
          </a:prstGeom>
        </p:spPr>
        <p:txBody>
          <a:bodyPr wrap="square">
            <a:spAutoFit/>
          </a:bodyPr>
          <a:lstStyle/>
          <a:p>
            <a:pPr algn="ctr"/>
            <a:r>
              <a:rPr lang="el-GR" sz="2800" b="1" i="1" dirty="0" smtClean="0">
                <a:solidFill>
                  <a:schemeClr val="bg1"/>
                </a:solidFill>
              </a:rPr>
              <a:t>ΠΟΛΙΤΕΙΑ – ΣΧΟΛΕΙΟ </a:t>
            </a:r>
          </a:p>
          <a:p>
            <a:r>
              <a:rPr lang="el-GR" sz="2800" b="1" i="1" dirty="0" smtClean="0">
                <a:solidFill>
                  <a:schemeClr val="bg1"/>
                </a:solidFill>
              </a:rPr>
              <a:t>Η </a:t>
            </a:r>
            <a:r>
              <a:rPr lang="el-GR" sz="2800" b="1" i="1" dirty="0">
                <a:solidFill>
                  <a:schemeClr val="bg1"/>
                </a:solidFill>
              </a:rPr>
              <a:t>ανάπτυξη μιας πολιτικής </a:t>
            </a:r>
            <a:r>
              <a:rPr lang="el-GR" sz="2800" b="1" i="1" dirty="0" smtClean="0">
                <a:solidFill>
                  <a:schemeClr val="bg1"/>
                </a:solidFill>
              </a:rPr>
              <a:t>με τρόπο ώστε  </a:t>
            </a:r>
            <a:r>
              <a:rPr lang="el-GR" sz="2800" b="1" i="1" dirty="0">
                <a:solidFill>
                  <a:schemeClr val="bg1"/>
                </a:solidFill>
              </a:rPr>
              <a:t>η ακαδημαϊκή, η  κοινωνική και συναισθηματική μάθηση θα εναρμονίζονται μεταξύ τους στο σχολείο</a:t>
            </a:r>
            <a:endParaRPr lang="el-GR" sz="2800" b="1" dirty="0">
              <a:solidFill>
                <a:schemeClr val="bg1"/>
              </a:solidFill>
            </a:endParaRPr>
          </a:p>
          <a:p>
            <a:r>
              <a:rPr lang="el-GR" sz="2800" b="1" i="1" dirty="0" smtClean="0">
                <a:solidFill>
                  <a:schemeClr val="bg1"/>
                </a:solidFill>
              </a:rPr>
              <a:t>ΣΤΟΧΟΣ: Η </a:t>
            </a:r>
            <a:r>
              <a:rPr lang="el-GR" sz="2800" b="1" i="1" dirty="0">
                <a:solidFill>
                  <a:schemeClr val="bg1"/>
                </a:solidFill>
              </a:rPr>
              <a:t>ικανότητα της επίλυσης προβλημάτων, η ανάληψη της ευθύνης για την προσωπική </a:t>
            </a:r>
            <a:r>
              <a:rPr lang="el-GR" sz="2800" b="1" i="1" dirty="0" smtClean="0">
                <a:solidFill>
                  <a:schemeClr val="bg1"/>
                </a:solidFill>
              </a:rPr>
              <a:t> </a:t>
            </a:r>
            <a:r>
              <a:rPr lang="el-GR" sz="2800" b="1" i="1" dirty="0">
                <a:solidFill>
                  <a:schemeClr val="bg1"/>
                </a:solidFill>
              </a:rPr>
              <a:t>υγεία και ευημερία, η ανάπτυξη ωφέλιμων κοινωνικών </a:t>
            </a:r>
            <a:r>
              <a:rPr lang="el-GR" sz="2800" b="1" i="1" dirty="0" smtClean="0">
                <a:solidFill>
                  <a:schemeClr val="bg1"/>
                </a:solidFill>
              </a:rPr>
              <a:t>δεξιοτήτων</a:t>
            </a:r>
            <a:endParaRPr lang="el-GR" sz="28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978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Ορθογώνιο 2"/>
          <p:cNvSpPr/>
          <p:nvPr/>
        </p:nvSpPr>
        <p:spPr>
          <a:xfrm>
            <a:off x="297712" y="276470"/>
            <a:ext cx="11504427" cy="5909310"/>
          </a:xfrm>
          <a:prstGeom prst="rect">
            <a:avLst/>
          </a:prstGeom>
        </p:spPr>
        <p:txBody>
          <a:bodyPr wrap="square">
            <a:spAutoFit/>
          </a:bodyPr>
          <a:lstStyle/>
          <a:p>
            <a:pPr algn="ctr">
              <a:lnSpc>
                <a:spcPct val="150000"/>
              </a:lnSpc>
              <a:spcAft>
                <a:spcPts val="0"/>
              </a:spcAft>
            </a:pP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Μείωση του σχολικού  χρόνου.</a:t>
            </a:r>
            <a:endParaRPr lang="el-GR"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l-G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Το σχολείο να παρέχει </a:t>
            </a: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αποτελεσματικά τα </a:t>
            </a:r>
            <a:r>
              <a:rPr lang="el-G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απαραίτητα </a:t>
            </a: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(ξένες γλώσσες, νέες τεχνολογίες, αθλητικά, τέχνες , ενισχυτική διδασκαλία, τμήματα ένταξης  </a:t>
            </a:r>
            <a:r>
              <a:rPr lang="el-GR" sz="28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κ.λ.π</a:t>
            </a: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l-G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χωρίς να χρειάζεται να καταφύγει το παιδί σε απογευματινά φροντιστήρια</a:t>
            </a: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50000"/>
              </a:lnSpc>
              <a:spcAft>
                <a:spcPts val="0"/>
              </a:spcAft>
            </a:pP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Τελικά……………………. </a:t>
            </a:r>
            <a:r>
              <a:rPr lang="el-G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κ</a:t>
            </a:r>
            <a:r>
              <a:rPr lang="el-GR"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ατά τον </a:t>
            </a:r>
            <a:r>
              <a:rPr lang="en-US" sz="28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Coleman</a:t>
            </a:r>
            <a:endParaRPr lang="el-GR"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800" b="1" i="1" dirty="0" smtClean="0">
                <a:solidFill>
                  <a:schemeClr val="bg1"/>
                </a:solidFill>
              </a:rPr>
              <a:t>……</a:t>
            </a:r>
            <a:r>
              <a:rPr lang="en-US" sz="2800" i="1" dirty="0" smtClean="0">
                <a:solidFill>
                  <a:schemeClr val="bg1"/>
                </a:solidFill>
              </a:rPr>
              <a:t>.</a:t>
            </a:r>
            <a:r>
              <a:rPr lang="el-GR" sz="2800" i="1" dirty="0" smtClean="0"/>
              <a:t> </a:t>
            </a:r>
            <a:r>
              <a:rPr lang="el-GR" sz="2800" i="1" dirty="0">
                <a:solidFill>
                  <a:schemeClr val="bg1"/>
                </a:solidFill>
              </a:rPr>
              <a:t>Η μόνη και σημαντικότατη συμβολή που μπορεί να προσφέρει η εκπαίδευση στην ανάπτυξη ενός παιδιού είναι να το καθοδηγήσει προς ένα πεδίο όπου τα ταλέντα του θα βρουν χώρο να </a:t>
            </a:r>
            <a:r>
              <a:rPr lang="el-GR" sz="2800" i="1" dirty="0" smtClean="0">
                <a:solidFill>
                  <a:schemeClr val="bg1"/>
                </a:solidFill>
              </a:rPr>
              <a:t>αναπτυχθούν…</a:t>
            </a:r>
            <a:r>
              <a:rPr lang="en-US" sz="2800" i="1" dirty="0" smtClean="0">
                <a:solidFill>
                  <a:schemeClr val="bg1"/>
                </a:solidFill>
              </a:rPr>
              <a:t>…..</a:t>
            </a:r>
            <a:endParaRPr lang="el-G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54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8000">
              <a:schemeClr val="accent2">
                <a:lumMod val="60000"/>
                <a:lumOff val="40000"/>
              </a:schemeClr>
            </a:gs>
            <a:gs pos="32000">
              <a:schemeClr val="accent2">
                <a:lumMod val="75000"/>
              </a:schemeClr>
            </a:gs>
            <a:gs pos="95000">
              <a:srgbClr val="92D050">
                <a:lumMod val="89000"/>
              </a:srgbClr>
            </a:gs>
          </a:gsLst>
          <a:lin ang="2700000" scaled="1"/>
          <a:tileRect/>
        </a:gra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976782" y="459788"/>
            <a:ext cx="9613861" cy="901179"/>
          </a:xfrm>
        </p:spPr>
        <p:txBody>
          <a:bodyPr>
            <a:normAutofit/>
          </a:bodyPr>
          <a:lstStyle/>
          <a:p>
            <a:pPr marL="0" indent="0" algn="ctr">
              <a:buNone/>
            </a:pPr>
            <a:r>
              <a:rPr lang="el-GR" sz="4000" kern="3700" dirty="0"/>
              <a:t>Είπαν….</a:t>
            </a:r>
          </a:p>
        </p:txBody>
      </p:sp>
      <p:sp>
        <p:nvSpPr>
          <p:cNvPr id="4" name="Θέση περιεχομένου 2"/>
          <p:cNvSpPr txBox="1">
            <a:spLocks/>
          </p:cNvSpPr>
          <p:nvPr/>
        </p:nvSpPr>
        <p:spPr>
          <a:xfrm>
            <a:off x="518903" y="1218770"/>
            <a:ext cx="11232878" cy="751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l-GR" sz="3200" i="1" dirty="0" smtClean="0">
                <a:solidFill>
                  <a:schemeClr val="bg1"/>
                </a:solidFill>
              </a:rPr>
              <a:t>Οι </a:t>
            </a:r>
            <a:r>
              <a:rPr lang="el-GR" sz="3200" i="1" dirty="0">
                <a:solidFill>
                  <a:schemeClr val="bg1"/>
                </a:solidFill>
              </a:rPr>
              <a:t>κοινωνίες μπορούν να οριστούν ως μηχανές που επεξεργάζονται το χρόνο των </a:t>
            </a:r>
            <a:r>
              <a:rPr lang="el-GR" sz="3200" i="1" dirty="0" smtClean="0">
                <a:solidFill>
                  <a:schemeClr val="bg1"/>
                </a:solidFill>
              </a:rPr>
              <a:t>ανθρώπων</a:t>
            </a:r>
            <a:r>
              <a:rPr lang="el-GR" sz="2000" i="1" dirty="0" smtClean="0">
                <a:solidFill>
                  <a:schemeClr val="bg1"/>
                </a:solidFill>
              </a:rPr>
              <a:t>.              </a:t>
            </a:r>
            <a:r>
              <a:rPr lang="en-US" sz="2800" b="1" i="1" dirty="0" smtClean="0">
                <a:solidFill>
                  <a:schemeClr val="bg1"/>
                </a:solidFill>
              </a:rPr>
              <a:t>G</a:t>
            </a:r>
            <a:r>
              <a:rPr lang="el-GR" sz="2800" b="1" i="1" dirty="0">
                <a:solidFill>
                  <a:schemeClr val="bg1"/>
                </a:solidFill>
              </a:rPr>
              <a:t>. </a:t>
            </a:r>
            <a:r>
              <a:rPr lang="en-US" sz="2800" b="1" i="1" dirty="0" err="1">
                <a:solidFill>
                  <a:schemeClr val="bg1"/>
                </a:solidFill>
              </a:rPr>
              <a:t>Balandier</a:t>
            </a:r>
            <a:r>
              <a:rPr lang="el-GR" sz="2800" i="1" dirty="0" smtClean="0">
                <a:solidFill>
                  <a:schemeClr val="bg1"/>
                </a:solidFill>
              </a:rPr>
              <a:t>             </a:t>
            </a:r>
            <a:r>
              <a:rPr lang="el-GR" sz="2000" i="1" dirty="0" smtClean="0">
                <a:solidFill>
                  <a:schemeClr val="bg1"/>
                </a:solidFill>
              </a:rPr>
              <a:t>                                                                                                                    </a:t>
            </a:r>
          </a:p>
          <a:p>
            <a:pPr marL="0" indent="0">
              <a:buNone/>
            </a:pPr>
            <a:r>
              <a:rPr lang="el-GR" sz="2000" b="1" i="1" dirty="0" smtClean="0">
                <a:solidFill>
                  <a:schemeClr val="bg1"/>
                </a:solidFill>
              </a:rPr>
              <a:t>                                                                                                                             </a:t>
            </a:r>
            <a:endParaRPr lang="el-GR" sz="2000" b="1" i="1" dirty="0">
              <a:solidFill>
                <a:schemeClr val="bg1"/>
              </a:solidFill>
            </a:endParaRPr>
          </a:p>
        </p:txBody>
      </p:sp>
      <p:sp>
        <p:nvSpPr>
          <p:cNvPr id="5" name="Θέση περιεχομένου 2"/>
          <p:cNvSpPr txBox="1">
            <a:spLocks/>
          </p:cNvSpPr>
          <p:nvPr/>
        </p:nvSpPr>
        <p:spPr>
          <a:xfrm>
            <a:off x="423979" y="2637716"/>
            <a:ext cx="11327802" cy="1384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buFont typeface="Wingdings" panose="05000000000000000000" pitchFamily="2" charset="2"/>
              <a:buChar char="Ø"/>
            </a:pPr>
            <a:r>
              <a:rPr lang="el-GR" sz="3200" i="1" dirty="0">
                <a:solidFill>
                  <a:schemeClr val="bg1"/>
                </a:solidFill>
              </a:rPr>
              <a:t>Η δουλειά παρασύρει μαζί της όλο το χρόνο και δεν αφήνει καθόλου για τα κοινά και για τις φιλικές συναναστροφές.                                                                                                                                     </a:t>
            </a:r>
          </a:p>
          <a:p>
            <a:pPr marL="0" indent="0" algn="just">
              <a:buNone/>
            </a:pPr>
            <a:r>
              <a:rPr lang="el-GR" sz="3200" b="1" i="1" dirty="0">
                <a:solidFill>
                  <a:schemeClr val="bg1"/>
                </a:solidFill>
              </a:rPr>
              <a:t>             </a:t>
            </a:r>
            <a:r>
              <a:rPr lang="el-GR" sz="3200" b="1" i="1" dirty="0" smtClean="0">
                <a:solidFill>
                  <a:schemeClr val="bg1"/>
                </a:solidFill>
              </a:rPr>
              <a:t>                                 Ξενοφώντας,  </a:t>
            </a:r>
            <a:r>
              <a:rPr lang="el-GR" sz="3200" b="1" i="1" dirty="0">
                <a:solidFill>
                  <a:schemeClr val="bg1"/>
                </a:solidFill>
              </a:rPr>
              <a:t>«Οικονομικά»</a:t>
            </a:r>
          </a:p>
          <a:p>
            <a:pPr marL="0" indent="0" algn="just">
              <a:buNone/>
            </a:pPr>
            <a:r>
              <a:rPr lang="el-GR" sz="3200" b="1" i="1" dirty="0" smtClean="0">
                <a:solidFill>
                  <a:schemeClr val="bg1"/>
                </a:solidFill>
              </a:rPr>
              <a:t>                                                                  </a:t>
            </a:r>
            <a:endParaRPr lang="el-GR" sz="2000" i="1" dirty="0" smtClean="0">
              <a:solidFill>
                <a:schemeClr val="bg1"/>
              </a:solidFill>
            </a:endParaRPr>
          </a:p>
          <a:p>
            <a:pPr algn="just">
              <a:lnSpc>
                <a:spcPct val="100000"/>
              </a:lnSpc>
              <a:spcBef>
                <a:spcPts val="0"/>
              </a:spcBef>
              <a:buFont typeface="Wingdings" panose="05000000000000000000" pitchFamily="2" charset="2"/>
              <a:buChar char="Ø"/>
            </a:pPr>
            <a:endParaRPr lang="el-GR" sz="2000" i="1" dirty="0">
              <a:solidFill>
                <a:schemeClr val="bg1"/>
              </a:solidFill>
            </a:endParaRPr>
          </a:p>
          <a:p>
            <a:pPr marL="0" indent="0" algn="just">
              <a:lnSpc>
                <a:spcPct val="100000"/>
              </a:lnSpc>
              <a:spcBef>
                <a:spcPts val="0"/>
              </a:spcBef>
              <a:buNone/>
            </a:pPr>
            <a:r>
              <a:rPr lang="el-GR" sz="2000" i="1" dirty="0" smtClean="0">
                <a:solidFill>
                  <a:schemeClr val="bg1"/>
                </a:solidFill>
              </a:rPr>
              <a:t>                                                                                                                                   </a:t>
            </a:r>
            <a:endParaRPr lang="el-GR" sz="2000" b="1" i="1" dirty="0">
              <a:solidFill>
                <a:schemeClr val="bg1"/>
              </a:solidFill>
            </a:endParaRPr>
          </a:p>
        </p:txBody>
      </p:sp>
      <p:sp>
        <p:nvSpPr>
          <p:cNvPr id="6" name="Ορθογώνιο 5"/>
          <p:cNvSpPr/>
          <p:nvPr/>
        </p:nvSpPr>
        <p:spPr>
          <a:xfrm>
            <a:off x="423979" y="4275331"/>
            <a:ext cx="11574433" cy="2431435"/>
          </a:xfrm>
          <a:prstGeom prst="rect">
            <a:avLst/>
          </a:prstGeom>
        </p:spPr>
        <p:txBody>
          <a:bodyPr wrap="square">
            <a:spAutoFit/>
          </a:bodyPr>
          <a:lstStyle/>
          <a:p>
            <a:pPr marL="342900" indent="-342900" algn="just">
              <a:buFont typeface="Wingdings" panose="05000000000000000000" pitchFamily="2" charset="2"/>
              <a:buChar char="Ø"/>
            </a:pPr>
            <a:r>
              <a:rPr lang="el-GR" sz="3200" i="1" dirty="0" smtClean="0">
                <a:solidFill>
                  <a:schemeClr val="bg1"/>
                </a:solidFill>
              </a:rPr>
              <a:t>Το </a:t>
            </a:r>
            <a:r>
              <a:rPr lang="el-GR" sz="3200" i="1" dirty="0">
                <a:solidFill>
                  <a:schemeClr val="bg1"/>
                </a:solidFill>
              </a:rPr>
              <a:t>να είσαι ικανός  να γεμίσεις τον χρόνο σου ευφυώς είναι το τελευταίο προϊόν του πολιτισμού, και προς το παρόν ελάχιστοι άνθρωποι έχουν φτάσει σε αυτό το </a:t>
            </a:r>
            <a:r>
              <a:rPr lang="el-GR" sz="3200" i="1" dirty="0" smtClean="0">
                <a:solidFill>
                  <a:schemeClr val="bg1"/>
                </a:solidFill>
              </a:rPr>
              <a:t>επίπεδο</a:t>
            </a:r>
            <a:r>
              <a:rPr lang="el-GR" sz="2000" i="1" dirty="0" smtClean="0">
                <a:solidFill>
                  <a:schemeClr val="bg1"/>
                </a:solidFill>
              </a:rPr>
              <a:t>.                                                                                                                                                                   </a:t>
            </a:r>
          </a:p>
          <a:p>
            <a:r>
              <a:rPr lang="el-GR" sz="2800" b="1" i="1" dirty="0" smtClean="0">
                <a:solidFill>
                  <a:schemeClr val="bg1"/>
                </a:solidFill>
              </a:rPr>
              <a:t>                                                                               </a:t>
            </a:r>
            <a:r>
              <a:rPr lang="en-US" sz="2800" b="1" i="1" dirty="0" smtClean="0">
                <a:solidFill>
                  <a:schemeClr val="bg1"/>
                </a:solidFill>
              </a:rPr>
              <a:t>Bertrand </a:t>
            </a:r>
            <a:r>
              <a:rPr lang="en-US" sz="2800" b="1" i="1" dirty="0">
                <a:solidFill>
                  <a:schemeClr val="bg1"/>
                </a:solidFill>
              </a:rPr>
              <a:t>Russell</a:t>
            </a:r>
            <a:endParaRPr lang="el-GR" sz="2800" b="1" i="1" dirty="0">
              <a:solidFill>
                <a:schemeClr val="bg1"/>
              </a:solidFill>
            </a:endParaRPr>
          </a:p>
          <a:p>
            <a:r>
              <a:rPr lang="el-GR" sz="2800" b="1" i="1" dirty="0" smtClean="0">
                <a:solidFill>
                  <a:schemeClr val="bg1"/>
                </a:solidFill>
              </a:rPr>
              <a:t>                                                                                                                    </a:t>
            </a:r>
            <a:endParaRPr lang="el-GR" sz="2800" b="1" i="1" dirty="0">
              <a:solidFill>
                <a:schemeClr val="bg1"/>
              </a:solidFill>
            </a:endParaRPr>
          </a:p>
        </p:txBody>
      </p:sp>
    </p:spTree>
    <p:extLst>
      <p:ext uri="{BB962C8B-B14F-4D97-AF65-F5344CB8AC3E}">
        <p14:creationId xmlns:p14="http://schemas.microsoft.com/office/powerpoint/2010/main" val="256355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93638" y="2143252"/>
            <a:ext cx="11274013" cy="4801314"/>
          </a:xfrm>
          <a:prstGeom prst="rect">
            <a:avLst/>
          </a:prstGeom>
        </p:spPr>
        <p:txBody>
          <a:bodyPr wrap="square">
            <a:spAutoFit/>
          </a:bodyPr>
          <a:lstStyle/>
          <a:p>
            <a:pPr marL="285750" indent="-285750" algn="just">
              <a:lnSpc>
                <a:spcPct val="150000"/>
              </a:lnSpc>
              <a:spcBef>
                <a:spcPts val="290"/>
              </a:spcBef>
              <a:spcAft>
                <a:spcPts val="0"/>
              </a:spcAft>
              <a:buFont typeface="Wingdings" panose="05000000000000000000" pitchFamily="2" charset="2"/>
              <a:buChar char="Ø"/>
            </a:pPr>
            <a:r>
              <a:rPr lang="en-US" b="1" dirty="0" err="1">
                <a:solidFill>
                  <a:schemeClr val="bg1"/>
                </a:solidFill>
                <a:ea typeface="Times New Roman" panose="02020603050405020304" pitchFamily="18" charset="0"/>
              </a:rPr>
              <a:t>Bartko</a:t>
            </a:r>
            <a:r>
              <a:rPr lang="en-US" b="1" dirty="0">
                <a:solidFill>
                  <a:schemeClr val="bg1"/>
                </a:solidFill>
                <a:ea typeface="Times New Roman" panose="02020603050405020304" pitchFamily="18" charset="0"/>
              </a:rPr>
              <a:t> W.T., Eccles J.S.</a:t>
            </a:r>
            <a:r>
              <a:rPr lang="en-US" dirty="0">
                <a:solidFill>
                  <a:schemeClr val="bg1"/>
                </a:solidFill>
                <a:ea typeface="Times New Roman" panose="02020603050405020304" pitchFamily="18" charset="0"/>
              </a:rPr>
              <a:t> (2003). </a:t>
            </a:r>
            <a:r>
              <a:rPr lang="en-US" i="1" dirty="0">
                <a:solidFill>
                  <a:schemeClr val="bg1"/>
                </a:solidFill>
                <a:ea typeface="Times New Roman" panose="02020603050405020304" pitchFamily="18" charset="0"/>
              </a:rPr>
              <a:t>Adolescent Participation in Structured and Unstructured Activities: A Person-Oriented Analysis. J Youth</a:t>
            </a:r>
            <a:r>
              <a:rPr lang="el-GR" i="1" dirty="0">
                <a:solidFill>
                  <a:schemeClr val="bg1"/>
                </a:solidFill>
                <a:ea typeface="Times New Roman" panose="02020603050405020304" pitchFamily="18" charset="0"/>
              </a:rPr>
              <a:t> &amp; </a:t>
            </a:r>
            <a:r>
              <a:rPr lang="en-US" i="1" dirty="0" err="1">
                <a:solidFill>
                  <a:schemeClr val="bg1"/>
                </a:solidFill>
                <a:ea typeface="Times New Roman" panose="02020603050405020304" pitchFamily="18" charset="0"/>
              </a:rPr>
              <a:t>Adolesc</a:t>
            </a:r>
            <a:r>
              <a:rPr lang="el-GR" dirty="0">
                <a:solidFill>
                  <a:schemeClr val="bg1"/>
                </a:solidFill>
                <a:ea typeface="Times New Roman" panose="02020603050405020304" pitchFamily="18" charset="0"/>
              </a:rPr>
              <a:t>, 32(4): </a:t>
            </a:r>
            <a:r>
              <a:rPr lang="el-GR" dirty="0" smtClean="0">
                <a:solidFill>
                  <a:schemeClr val="bg1"/>
                </a:solidFill>
                <a:ea typeface="Times New Roman" panose="02020603050405020304" pitchFamily="18" charset="0"/>
              </a:rPr>
              <a:t>233-241.2.</a:t>
            </a:r>
          </a:p>
          <a:p>
            <a:pPr marL="285750" indent="-285750" algn="just">
              <a:lnSpc>
                <a:spcPct val="150000"/>
              </a:lnSpc>
              <a:spcBef>
                <a:spcPts val="290"/>
              </a:spcBef>
              <a:spcAft>
                <a:spcPts val="0"/>
              </a:spcAft>
              <a:buFont typeface="Wingdings" panose="05000000000000000000" pitchFamily="2" charset="2"/>
              <a:buChar char="Ø"/>
            </a:pPr>
            <a:r>
              <a:rPr lang="el-GR" b="1" dirty="0" err="1" smtClean="0">
                <a:solidFill>
                  <a:schemeClr val="bg1"/>
                </a:solidFill>
                <a:ea typeface="TimesNewRoman"/>
              </a:rPr>
              <a:t>Βέμπλεν</a:t>
            </a:r>
            <a:r>
              <a:rPr lang="el-GR" b="1" dirty="0" smtClean="0">
                <a:solidFill>
                  <a:schemeClr val="bg1"/>
                </a:solidFill>
                <a:ea typeface="TimesNewRoman"/>
              </a:rPr>
              <a:t> </a:t>
            </a:r>
            <a:r>
              <a:rPr lang="el-GR" b="1" dirty="0">
                <a:solidFill>
                  <a:schemeClr val="bg1"/>
                </a:solidFill>
                <a:ea typeface="TimesNewRoman"/>
              </a:rPr>
              <a:t>Θ. </a:t>
            </a:r>
            <a:r>
              <a:rPr lang="el-GR" dirty="0">
                <a:solidFill>
                  <a:schemeClr val="bg1"/>
                </a:solidFill>
                <a:ea typeface="TimesNewRoman"/>
              </a:rPr>
              <a:t>(1982). </a:t>
            </a:r>
            <a:r>
              <a:rPr lang="el-GR" i="1" dirty="0">
                <a:solidFill>
                  <a:schemeClr val="bg1"/>
                </a:solidFill>
                <a:ea typeface="TimesNewRoman"/>
              </a:rPr>
              <a:t>Η θεωρία της αργόσχολης τάξης, </a:t>
            </a:r>
            <a:r>
              <a:rPr lang="el-GR" dirty="0">
                <a:solidFill>
                  <a:schemeClr val="bg1"/>
                </a:solidFill>
                <a:ea typeface="TimesNewRoman"/>
              </a:rPr>
              <a:t>Αθήνα, </a:t>
            </a:r>
            <a:r>
              <a:rPr lang="el-GR" dirty="0" smtClean="0">
                <a:solidFill>
                  <a:schemeClr val="bg1"/>
                </a:solidFill>
                <a:ea typeface="TimesNewRoman"/>
              </a:rPr>
              <a:t>1982</a:t>
            </a:r>
          </a:p>
          <a:p>
            <a:pPr marL="285750" indent="-285750" algn="just">
              <a:lnSpc>
                <a:spcPct val="150000"/>
              </a:lnSpc>
              <a:spcBef>
                <a:spcPts val="290"/>
              </a:spcBef>
              <a:spcAft>
                <a:spcPts val="0"/>
              </a:spcAft>
              <a:buFont typeface="Wingdings" panose="05000000000000000000" pitchFamily="2" charset="2"/>
              <a:buChar char="Ø"/>
            </a:pPr>
            <a:r>
              <a:rPr lang="en-US" b="1" dirty="0" err="1" smtClean="0">
                <a:solidFill>
                  <a:schemeClr val="bg1"/>
                </a:solidFill>
                <a:ea typeface="Times New Roman" panose="02020603050405020304" pitchFamily="18" charset="0"/>
              </a:rPr>
              <a:t>Brodersen</a:t>
            </a:r>
            <a:r>
              <a:rPr lang="en-US" b="1" dirty="0" smtClean="0">
                <a:solidFill>
                  <a:schemeClr val="bg1"/>
                </a:solidFill>
                <a:ea typeface="Times New Roman" panose="02020603050405020304" pitchFamily="18" charset="0"/>
              </a:rPr>
              <a:t> </a:t>
            </a:r>
            <a:r>
              <a:rPr lang="en-US" b="1" dirty="0">
                <a:solidFill>
                  <a:schemeClr val="bg1"/>
                </a:solidFill>
                <a:ea typeface="Times New Roman" panose="02020603050405020304" pitchFamily="18" charset="0"/>
              </a:rPr>
              <a:t>N.H., Steptoe A., Boniface D.R., Wardle J</a:t>
            </a:r>
            <a:r>
              <a:rPr lang="en-US" dirty="0">
                <a:solidFill>
                  <a:schemeClr val="bg1"/>
                </a:solidFill>
                <a:ea typeface="Times New Roman" panose="02020603050405020304" pitchFamily="18" charset="0"/>
              </a:rPr>
              <a:t>. (2007). </a:t>
            </a:r>
            <a:r>
              <a:rPr lang="en-US" i="1" dirty="0">
                <a:solidFill>
                  <a:schemeClr val="bg1"/>
                </a:solidFill>
                <a:ea typeface="Times New Roman" panose="02020603050405020304" pitchFamily="18" charset="0"/>
              </a:rPr>
              <a:t>Trends in physical activity and sedentary </a:t>
            </a:r>
            <a:r>
              <a:rPr lang="en-US" i="1" dirty="0" err="1">
                <a:solidFill>
                  <a:schemeClr val="bg1"/>
                </a:solidFill>
                <a:ea typeface="Times New Roman" panose="02020603050405020304" pitchFamily="18" charset="0"/>
              </a:rPr>
              <a:t>behaviour</a:t>
            </a:r>
            <a:r>
              <a:rPr lang="en-US" i="1" dirty="0">
                <a:solidFill>
                  <a:schemeClr val="bg1"/>
                </a:solidFill>
                <a:ea typeface="Times New Roman" panose="02020603050405020304" pitchFamily="18" charset="0"/>
              </a:rPr>
              <a:t> in adolescence: ethnic and socioeconomic differences.</a:t>
            </a:r>
            <a:r>
              <a:rPr lang="en-US" dirty="0">
                <a:solidFill>
                  <a:schemeClr val="bg1"/>
                </a:solidFill>
                <a:ea typeface="Times New Roman" panose="02020603050405020304" pitchFamily="18" charset="0"/>
              </a:rPr>
              <a:t> Br J Sports Med, 41: </a:t>
            </a:r>
            <a:r>
              <a:rPr lang="en-US" dirty="0" smtClean="0">
                <a:solidFill>
                  <a:schemeClr val="bg1"/>
                </a:solidFill>
                <a:ea typeface="Times New Roman" panose="02020603050405020304" pitchFamily="18" charset="0"/>
              </a:rPr>
              <a:t>140-144.</a:t>
            </a:r>
            <a:endParaRPr lang="el-GR" dirty="0" smtClean="0">
              <a:solidFill>
                <a:schemeClr val="bg1"/>
              </a:solidFill>
              <a:ea typeface="Times New Roman" panose="02020603050405020304" pitchFamily="18" charset="0"/>
            </a:endParaRPr>
          </a:p>
          <a:p>
            <a:pPr marL="285750" indent="-285750" algn="just">
              <a:lnSpc>
                <a:spcPct val="150000"/>
              </a:lnSpc>
              <a:spcBef>
                <a:spcPts val="290"/>
              </a:spcBef>
              <a:spcAft>
                <a:spcPts val="0"/>
              </a:spcAft>
              <a:buFont typeface="Wingdings" panose="05000000000000000000" pitchFamily="2" charset="2"/>
              <a:buChar char="Ø"/>
            </a:pPr>
            <a:r>
              <a:rPr lang="en-GB" b="1" dirty="0" smtClean="0">
                <a:solidFill>
                  <a:schemeClr val="bg1"/>
                </a:solidFill>
                <a:ea typeface="Times New Roman" panose="02020603050405020304" pitchFamily="18" charset="0"/>
              </a:rPr>
              <a:t>Brooks- </a:t>
            </a:r>
            <a:r>
              <a:rPr lang="en-GB" b="1" dirty="0">
                <a:solidFill>
                  <a:schemeClr val="bg1"/>
                </a:solidFill>
                <a:ea typeface="Times New Roman" panose="02020603050405020304" pitchFamily="18" charset="0"/>
              </a:rPr>
              <a:t>Gunn, J. &amp; Petersen, A.C.,</a:t>
            </a:r>
            <a:r>
              <a:rPr lang="en-GB" dirty="0">
                <a:solidFill>
                  <a:schemeClr val="bg1"/>
                </a:solidFill>
                <a:ea typeface="Times New Roman" panose="02020603050405020304" pitchFamily="18" charset="0"/>
              </a:rPr>
              <a:t> (1984). « </a:t>
            </a:r>
            <a:r>
              <a:rPr lang="en-US" i="1" dirty="0">
                <a:solidFill>
                  <a:schemeClr val="bg1"/>
                </a:solidFill>
                <a:ea typeface="Times New Roman" panose="02020603050405020304" pitchFamily="18" charset="0"/>
              </a:rPr>
              <a:t>Problems in studying and</a:t>
            </a:r>
            <a:r>
              <a:rPr lang="en-US" dirty="0">
                <a:solidFill>
                  <a:schemeClr val="bg1"/>
                </a:solidFill>
                <a:ea typeface="Times New Roman" panose="02020603050405020304" pitchFamily="18" charset="0"/>
              </a:rPr>
              <a:t> </a:t>
            </a:r>
            <a:r>
              <a:rPr lang="en-US" i="1" dirty="0">
                <a:solidFill>
                  <a:schemeClr val="bg1"/>
                </a:solidFill>
                <a:ea typeface="Times New Roman" panose="02020603050405020304" pitchFamily="18" charset="0"/>
              </a:rPr>
              <a:t>defining pubertal events</a:t>
            </a:r>
            <a:r>
              <a:rPr lang="en-GB" dirty="0">
                <a:solidFill>
                  <a:schemeClr val="bg1"/>
                </a:solidFill>
                <a:ea typeface="Times New Roman" panose="02020603050405020304" pitchFamily="18" charset="0"/>
              </a:rPr>
              <a:t>»</a:t>
            </a:r>
            <a:r>
              <a:rPr lang="en-US" dirty="0">
                <a:solidFill>
                  <a:schemeClr val="bg1"/>
                </a:solidFill>
                <a:ea typeface="Times New Roman" panose="02020603050405020304" pitchFamily="18" charset="0"/>
              </a:rPr>
              <a:t>. Journal of Youth and Adolescence</a:t>
            </a:r>
            <a:r>
              <a:rPr lang="el-GR" dirty="0" smtClean="0">
                <a:solidFill>
                  <a:schemeClr val="bg1"/>
                </a:solidFill>
                <a:ea typeface="Times New Roman" panose="02020603050405020304" pitchFamily="18" charset="0"/>
              </a:rPr>
              <a:t>.</a:t>
            </a:r>
          </a:p>
          <a:p>
            <a:pPr marL="285750" indent="-285750" algn="just">
              <a:lnSpc>
                <a:spcPct val="150000"/>
              </a:lnSpc>
              <a:spcBef>
                <a:spcPts val="290"/>
              </a:spcBef>
              <a:spcAft>
                <a:spcPts val="0"/>
              </a:spcAft>
              <a:buFont typeface="Wingdings" panose="05000000000000000000" pitchFamily="2" charset="2"/>
              <a:buChar char="Ø"/>
            </a:pPr>
            <a:r>
              <a:rPr lang="en-GB" b="1" dirty="0" smtClean="0">
                <a:solidFill>
                  <a:schemeClr val="bg1"/>
                </a:solidFill>
                <a:ea typeface="Times New Roman" panose="02020603050405020304" pitchFamily="18" charset="0"/>
                <a:cs typeface="Times New Roman" panose="02020603050405020304" pitchFamily="18" charset="0"/>
              </a:rPr>
              <a:t>Goleman</a:t>
            </a:r>
            <a:r>
              <a:rPr lang="en-GB" b="1" dirty="0">
                <a:solidFill>
                  <a:schemeClr val="bg1"/>
                </a:solidFill>
                <a:ea typeface="Times New Roman" panose="02020603050405020304" pitchFamily="18" charset="0"/>
                <a:cs typeface="Times New Roman" panose="02020603050405020304" pitchFamily="18" charset="0"/>
              </a:rPr>
              <a:t>, D</a:t>
            </a:r>
            <a:r>
              <a:rPr lang="en-GB" dirty="0">
                <a:solidFill>
                  <a:schemeClr val="bg1"/>
                </a:solidFill>
                <a:ea typeface="Times New Roman" panose="02020603050405020304" pitchFamily="18" charset="0"/>
                <a:cs typeface="Times New Roman" panose="02020603050405020304" pitchFamily="18" charset="0"/>
              </a:rPr>
              <a:t>. (1998). </a:t>
            </a:r>
            <a:r>
              <a:rPr lang="en-GB" dirty="0" err="1">
                <a:solidFill>
                  <a:schemeClr val="bg1"/>
                </a:solidFill>
                <a:ea typeface="Times New Roman" panose="02020603050405020304" pitchFamily="18" charset="0"/>
                <a:cs typeface="Times New Roman" panose="02020603050405020304" pitchFamily="18" charset="0"/>
              </a:rPr>
              <a:t>Συν</a:t>
            </a:r>
            <a:r>
              <a:rPr lang="en-GB" dirty="0">
                <a:solidFill>
                  <a:schemeClr val="bg1"/>
                </a:solidFill>
                <a:ea typeface="Times New Roman" panose="02020603050405020304" pitchFamily="18" charset="0"/>
                <a:cs typeface="Times New Roman" panose="02020603050405020304" pitchFamily="18" charset="0"/>
              </a:rPr>
              <a:t>αισθηματική Νοημοσύνη, Γιατί το «EQ» είναι πιο   σημαντικό από το «IQ»; Αθήνα: Ελληνικά </a:t>
            </a:r>
            <a:r>
              <a:rPr lang="en-GB" dirty="0" smtClean="0">
                <a:solidFill>
                  <a:schemeClr val="bg1"/>
                </a:solidFill>
                <a:ea typeface="Times New Roman" panose="02020603050405020304" pitchFamily="18" charset="0"/>
                <a:cs typeface="Times New Roman" panose="02020603050405020304" pitchFamily="18" charset="0"/>
              </a:rPr>
              <a:t>Γράμματα.</a:t>
            </a:r>
            <a:endParaRPr lang="el-GR" dirty="0">
              <a:solidFill>
                <a:schemeClr val="bg1"/>
              </a:solidFill>
              <a:ea typeface="Times New Roman" panose="02020603050405020304" pitchFamily="18" charset="0"/>
              <a:cs typeface="Times New Roman" panose="02020603050405020304" pitchFamily="18" charset="0"/>
            </a:endParaRPr>
          </a:p>
          <a:p>
            <a:pPr marL="285750" indent="-285750" algn="just">
              <a:lnSpc>
                <a:spcPct val="150000"/>
              </a:lnSpc>
              <a:spcBef>
                <a:spcPts val="290"/>
              </a:spcBef>
              <a:spcAft>
                <a:spcPts val="0"/>
              </a:spcAft>
              <a:buFont typeface="Wingdings" panose="05000000000000000000" pitchFamily="2" charset="2"/>
              <a:buChar char="Ø"/>
            </a:pPr>
            <a:r>
              <a:rPr lang="el-GR" sz="1600" b="1" dirty="0" smtClean="0">
                <a:solidFill>
                  <a:schemeClr val="bg1"/>
                </a:solidFill>
                <a:ea typeface="Times New Roman" panose="02020603050405020304" pitchFamily="18" charset="0"/>
              </a:rPr>
              <a:t>Γεωργούλας</a:t>
            </a:r>
            <a:r>
              <a:rPr lang="el-GR" sz="1600" b="1" dirty="0">
                <a:solidFill>
                  <a:schemeClr val="bg1"/>
                </a:solidFill>
                <a:ea typeface="Times New Roman" panose="02020603050405020304" pitchFamily="18" charset="0"/>
              </a:rPr>
              <a:t>, Σ.</a:t>
            </a:r>
            <a:r>
              <a:rPr lang="el-GR" sz="1600" dirty="0">
                <a:solidFill>
                  <a:schemeClr val="bg1"/>
                </a:solidFill>
                <a:ea typeface="Times New Roman" panose="02020603050405020304" pitchFamily="18" charset="0"/>
              </a:rPr>
              <a:t> (2003). </a:t>
            </a:r>
            <a:r>
              <a:rPr lang="el-GR" sz="1600" i="1" dirty="0">
                <a:solidFill>
                  <a:schemeClr val="bg1"/>
                </a:solidFill>
                <a:ea typeface="Times New Roman" panose="02020603050405020304" pitchFamily="18" charset="0"/>
              </a:rPr>
              <a:t>Ελεύθερος χρόνος - Ο τελευταίος μύθος. </a:t>
            </a:r>
            <a:r>
              <a:rPr lang="el-GR" sz="1600" dirty="0">
                <a:solidFill>
                  <a:schemeClr val="bg1"/>
                </a:solidFill>
                <a:ea typeface="Times New Roman" panose="02020603050405020304" pitchFamily="18" charset="0"/>
              </a:rPr>
              <a:t>Αθήνα: Εκκρεμές</a:t>
            </a:r>
          </a:p>
          <a:p>
            <a:pPr marL="285750" indent="-285750" algn="just">
              <a:lnSpc>
                <a:spcPct val="150000"/>
              </a:lnSpc>
              <a:spcBef>
                <a:spcPts val="290"/>
              </a:spcBef>
              <a:spcAft>
                <a:spcPts val="0"/>
              </a:spcAft>
              <a:buFont typeface="Wingdings" panose="05000000000000000000" pitchFamily="2" charset="2"/>
              <a:buChar char="Ø"/>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9151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58183" y="2143252"/>
            <a:ext cx="11015831" cy="4662815"/>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l-GR" b="1" dirty="0">
                <a:solidFill>
                  <a:schemeClr val="bg1"/>
                </a:solidFill>
                <a:ea typeface="TimesNewRoman"/>
                <a:cs typeface="Times New Roman" panose="02020603050405020304" pitchFamily="18" charset="0"/>
              </a:rPr>
              <a:t>Γεωργούλης Ε., Γιαννοπούλου Α., Καψάλη Μ. </a:t>
            </a:r>
            <a:r>
              <a:rPr lang="el-GR" b="1" dirty="0" err="1">
                <a:solidFill>
                  <a:schemeClr val="bg1"/>
                </a:solidFill>
                <a:ea typeface="TimesNewRoman"/>
                <a:cs typeface="Times New Roman" panose="02020603050405020304" pitchFamily="18" charset="0"/>
              </a:rPr>
              <a:t>Νοταράκης</a:t>
            </a:r>
            <a:r>
              <a:rPr lang="el-GR" b="1" dirty="0">
                <a:solidFill>
                  <a:schemeClr val="bg1"/>
                </a:solidFill>
                <a:ea typeface="TimesNewRoman"/>
                <a:cs typeface="Times New Roman" panose="02020603050405020304" pitchFamily="18" charset="0"/>
              </a:rPr>
              <a:t> Δ</a:t>
            </a:r>
            <a:r>
              <a:rPr lang="el-GR" dirty="0">
                <a:solidFill>
                  <a:schemeClr val="bg1"/>
                </a:solidFill>
                <a:ea typeface="TimesNewRoman"/>
                <a:cs typeface="Times New Roman" panose="02020603050405020304" pitchFamily="18" charset="0"/>
              </a:rPr>
              <a:t>. (2009). « Η Αξιοποίηση του Ελεύθερου Χρόνου των Φοιτητών του Τμήματος Κοινωνικής Εργασίας του ΤΕΙ Κρήτης», </a:t>
            </a:r>
            <a:r>
              <a:rPr lang="el-GR" dirty="0" smtClean="0">
                <a:solidFill>
                  <a:schemeClr val="bg1"/>
                </a:solidFill>
                <a:ea typeface="TimesNewRoman"/>
                <a:cs typeface="Times New Roman" panose="02020603050405020304" pitchFamily="18" charset="0"/>
              </a:rPr>
              <a:t>Ηράκλειο</a:t>
            </a:r>
            <a:endParaRPr lang="el-GR" sz="1600" dirty="0" smtClean="0">
              <a:solidFill>
                <a:schemeClr val="bg1"/>
              </a:solidFill>
              <a:ea typeface="TimesNewRoman"/>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l-GR" b="1" dirty="0" err="1" smtClean="0">
                <a:solidFill>
                  <a:schemeClr val="bg1"/>
                </a:solidFill>
                <a:ea typeface="Times New Roman" panose="02020603050405020304" pitchFamily="18" charset="0"/>
              </a:rPr>
              <a:t>Γιοβαζολιάς</a:t>
            </a:r>
            <a:r>
              <a:rPr lang="el-GR" b="1" dirty="0">
                <a:solidFill>
                  <a:schemeClr val="bg1"/>
                </a:solidFill>
                <a:ea typeface="Times New Roman" panose="02020603050405020304" pitchFamily="18" charset="0"/>
              </a:rPr>
              <a:t>, Θ</a:t>
            </a:r>
            <a:r>
              <a:rPr lang="el-GR" dirty="0">
                <a:solidFill>
                  <a:schemeClr val="bg1"/>
                </a:solidFill>
                <a:ea typeface="Times New Roman" panose="02020603050405020304" pitchFamily="18" charset="0"/>
              </a:rPr>
              <a:t>. (2011). </a:t>
            </a:r>
            <a:r>
              <a:rPr lang="el-GR" i="1" dirty="0">
                <a:solidFill>
                  <a:schemeClr val="bg1"/>
                </a:solidFill>
                <a:ea typeface="Times New Roman" panose="02020603050405020304" pitchFamily="18" charset="0"/>
              </a:rPr>
              <a:t>Συνεργασία εκπαιδευτικών – οικογένειας.  </a:t>
            </a:r>
            <a:r>
              <a:rPr lang="el-GR" dirty="0">
                <a:solidFill>
                  <a:schemeClr val="bg1"/>
                </a:solidFill>
                <a:ea typeface="Times New Roman" panose="02020603050405020304" pitchFamily="18" charset="0"/>
              </a:rPr>
              <a:t>Σχολές Γονέων -Γενική γραμματεία Δια βίου μάθησης, Ινστιτούτο Διαρκούς Εκπαίδευσης Ενηλίκων. Αθήνα: Υπουργείο παιδείας Δια βίου μάθησης και </a:t>
            </a:r>
            <a:r>
              <a:rPr lang="el-GR" dirty="0" smtClean="0">
                <a:solidFill>
                  <a:schemeClr val="bg1"/>
                </a:solidFill>
                <a:ea typeface="Times New Roman" panose="02020603050405020304" pitchFamily="18" charset="0"/>
              </a:rPr>
              <a:t>Θρησκευμάτων</a:t>
            </a:r>
            <a:r>
              <a:rPr lang="el-GR" dirty="0">
                <a:solidFill>
                  <a:schemeClr val="bg1"/>
                </a:solidFill>
                <a:ea typeface="Times New Roman" panose="02020603050405020304" pitchFamily="18" charset="0"/>
              </a:rPr>
              <a:t>. </a:t>
            </a:r>
            <a:endParaRPr lang="el-GR" dirty="0" smtClean="0">
              <a:solidFill>
                <a:schemeClr val="bg1"/>
              </a:solidFill>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l-GR" b="1" dirty="0" err="1" smtClean="0">
                <a:solidFill>
                  <a:schemeClr val="bg1"/>
                </a:solidFill>
                <a:ea typeface="Times New Roman" panose="02020603050405020304" pitchFamily="18" charset="0"/>
              </a:rPr>
              <a:t>Γκριν,Τζέιμς</a:t>
            </a:r>
            <a:r>
              <a:rPr lang="el-GR" dirty="0">
                <a:solidFill>
                  <a:schemeClr val="bg1"/>
                </a:solidFill>
                <a:ea typeface="Times New Roman" panose="02020603050405020304" pitchFamily="18" charset="0"/>
              </a:rPr>
              <a:t>., (2008) , « </a:t>
            </a:r>
            <a:r>
              <a:rPr lang="el-GR" i="1" dirty="0">
                <a:solidFill>
                  <a:schemeClr val="bg1"/>
                </a:solidFill>
                <a:ea typeface="Times New Roman" panose="02020603050405020304" pitchFamily="18" charset="0"/>
              </a:rPr>
              <a:t>Θάνατος στο </a:t>
            </a:r>
            <a:r>
              <a:rPr lang="el-GR" i="1" dirty="0" err="1">
                <a:solidFill>
                  <a:schemeClr val="bg1"/>
                </a:solidFill>
                <a:ea typeface="Times New Roman" panose="02020603050405020304" pitchFamily="18" charset="0"/>
              </a:rPr>
              <a:t>Χέιμαρκετ</a:t>
            </a:r>
            <a:r>
              <a:rPr lang="el-GR" i="1" dirty="0">
                <a:solidFill>
                  <a:schemeClr val="bg1"/>
                </a:solidFill>
                <a:ea typeface="Times New Roman" panose="02020603050405020304" pitchFamily="18" charset="0"/>
              </a:rPr>
              <a:t>,  Η έκρηξη του εργατικού κινήματος στο Σικάγο, που κλόνισε τη «χρυσή εποχή» της Αμερικής</a:t>
            </a:r>
            <a:r>
              <a:rPr lang="el-GR" dirty="0">
                <a:solidFill>
                  <a:schemeClr val="bg1"/>
                </a:solidFill>
                <a:ea typeface="Times New Roman" panose="02020603050405020304" pitchFamily="18" charset="0"/>
              </a:rPr>
              <a:t>», Αθήνα:  2008,  Σελ. 35. </a:t>
            </a:r>
          </a:p>
          <a:p>
            <a:pPr marL="285750" indent="-285750" algn="just">
              <a:lnSpc>
                <a:spcPct val="150000"/>
              </a:lnSpc>
              <a:spcAft>
                <a:spcPts val="0"/>
              </a:spcAft>
              <a:buFont typeface="Wingdings" panose="05000000000000000000" pitchFamily="2" charset="2"/>
              <a:buChar char="Ø"/>
            </a:pPr>
            <a:r>
              <a:rPr lang="en-US" b="1" dirty="0" err="1" smtClean="0">
                <a:solidFill>
                  <a:schemeClr val="bg1"/>
                </a:solidFill>
                <a:ea typeface="Times New Roman" panose="02020603050405020304" pitchFamily="18" charset="0"/>
              </a:rPr>
              <a:t>Dumazdier</a:t>
            </a:r>
            <a:r>
              <a:rPr lang="en-US" b="1" dirty="0" smtClean="0">
                <a:solidFill>
                  <a:schemeClr val="bg1"/>
                </a:solidFill>
                <a:ea typeface="Times New Roman" panose="02020603050405020304" pitchFamily="18" charset="0"/>
              </a:rPr>
              <a:t>, J.</a:t>
            </a:r>
            <a:r>
              <a:rPr lang="en-US" dirty="0" smtClean="0">
                <a:solidFill>
                  <a:schemeClr val="bg1"/>
                </a:solidFill>
                <a:ea typeface="Times New Roman" panose="02020603050405020304" pitchFamily="18" charset="0"/>
              </a:rPr>
              <a:t> (1986). </a:t>
            </a:r>
            <a:r>
              <a:rPr lang="en-US" i="1" dirty="0" smtClean="0">
                <a:solidFill>
                  <a:schemeClr val="bg1"/>
                </a:solidFill>
                <a:ea typeface="Times New Roman" panose="02020603050405020304" pitchFamily="18" charset="0"/>
              </a:rPr>
              <a:t>Un </a:t>
            </a:r>
            <a:r>
              <a:rPr lang="en-US" i="1" dirty="0" err="1" smtClean="0">
                <a:solidFill>
                  <a:schemeClr val="bg1"/>
                </a:solidFill>
                <a:ea typeface="Times New Roman" panose="02020603050405020304" pitchFamily="18" charset="0"/>
              </a:rPr>
              <a:t>echec</a:t>
            </a:r>
            <a:r>
              <a:rPr lang="en-US" i="1" dirty="0" smtClean="0">
                <a:solidFill>
                  <a:schemeClr val="bg1"/>
                </a:solidFill>
                <a:ea typeface="Times New Roman" panose="02020603050405020304" pitchFamily="18" charset="0"/>
              </a:rPr>
              <a:t> </a:t>
            </a:r>
            <a:r>
              <a:rPr lang="en-US" i="1" dirty="0" err="1" smtClean="0">
                <a:solidFill>
                  <a:schemeClr val="bg1"/>
                </a:solidFill>
                <a:ea typeface="Times New Roman" panose="02020603050405020304" pitchFamily="18" charset="0"/>
              </a:rPr>
              <a:t>scolaire</a:t>
            </a:r>
            <a:r>
              <a:rPr lang="en-US" i="1" dirty="0" smtClean="0">
                <a:solidFill>
                  <a:schemeClr val="bg1"/>
                </a:solidFill>
                <a:ea typeface="Times New Roman" panose="02020603050405020304" pitchFamily="18" charset="0"/>
              </a:rPr>
              <a:t> cache: les </a:t>
            </a:r>
            <a:r>
              <a:rPr lang="en-US" i="1" dirty="0" err="1" smtClean="0">
                <a:solidFill>
                  <a:schemeClr val="bg1"/>
                </a:solidFill>
                <a:ea typeface="Times New Roman" panose="02020603050405020304" pitchFamily="18" charset="0"/>
              </a:rPr>
              <a:t>pratiques</a:t>
            </a:r>
            <a:r>
              <a:rPr lang="en-US" i="1" dirty="0" smtClean="0">
                <a:solidFill>
                  <a:schemeClr val="bg1"/>
                </a:solidFill>
                <a:ea typeface="Times New Roman" panose="02020603050405020304" pitchFamily="18" charset="0"/>
              </a:rPr>
              <a:t> </a:t>
            </a:r>
            <a:r>
              <a:rPr lang="en-US" i="1" dirty="0" err="1" smtClean="0">
                <a:solidFill>
                  <a:schemeClr val="bg1"/>
                </a:solidFill>
                <a:ea typeface="Times New Roman" panose="02020603050405020304" pitchFamily="18" charset="0"/>
              </a:rPr>
              <a:t>culturelles</a:t>
            </a:r>
            <a:r>
              <a:rPr lang="en-US" i="1" dirty="0" smtClean="0">
                <a:solidFill>
                  <a:schemeClr val="bg1"/>
                </a:solidFill>
                <a:ea typeface="Times New Roman" panose="02020603050405020304" pitchFamily="18" charset="0"/>
              </a:rPr>
              <a:t> du temps </a:t>
            </a:r>
            <a:r>
              <a:rPr lang="en-US" i="1" dirty="0" err="1" smtClean="0">
                <a:solidFill>
                  <a:schemeClr val="bg1"/>
                </a:solidFill>
                <a:ea typeface="Times New Roman" panose="02020603050405020304" pitchFamily="18" charset="0"/>
              </a:rPr>
              <a:t>libre</a:t>
            </a:r>
            <a:r>
              <a:rPr lang="en-US" i="1" dirty="0" smtClean="0">
                <a:solidFill>
                  <a:schemeClr val="bg1"/>
                </a:solidFill>
                <a:ea typeface="Times New Roman" panose="02020603050405020304" pitchFamily="18" charset="0"/>
              </a:rPr>
              <a:t> de la </a:t>
            </a:r>
            <a:r>
              <a:rPr lang="en-US" i="1" dirty="0" err="1" smtClean="0">
                <a:solidFill>
                  <a:schemeClr val="bg1"/>
                </a:solidFill>
                <a:ea typeface="Times New Roman" panose="02020603050405020304" pitchFamily="18" charset="0"/>
              </a:rPr>
              <a:t>majorite</a:t>
            </a:r>
            <a:r>
              <a:rPr lang="en-US" i="1" dirty="0" smtClean="0">
                <a:solidFill>
                  <a:schemeClr val="bg1"/>
                </a:solidFill>
                <a:ea typeface="Times New Roman" panose="02020603050405020304" pitchFamily="18" charset="0"/>
              </a:rPr>
              <a:t> des </a:t>
            </a:r>
            <a:r>
              <a:rPr lang="en-US" i="1" dirty="0" err="1" smtClean="0">
                <a:solidFill>
                  <a:schemeClr val="bg1"/>
                </a:solidFill>
                <a:ea typeface="Times New Roman" panose="02020603050405020304" pitchFamily="18" charset="0"/>
              </a:rPr>
              <a:t>anciens</a:t>
            </a:r>
            <a:r>
              <a:rPr lang="en-US" i="1" dirty="0" smtClean="0">
                <a:solidFill>
                  <a:schemeClr val="bg1"/>
                </a:solidFill>
                <a:ea typeface="Times New Roman" panose="02020603050405020304" pitchFamily="18" charset="0"/>
              </a:rPr>
              <a:t> </a:t>
            </a:r>
            <a:r>
              <a:rPr lang="en-US" i="1" dirty="0" err="1" smtClean="0">
                <a:solidFill>
                  <a:schemeClr val="bg1"/>
                </a:solidFill>
                <a:ea typeface="Times New Roman" panose="02020603050405020304" pitchFamily="18" charset="0"/>
              </a:rPr>
              <a:t>eleves</a:t>
            </a:r>
            <a:r>
              <a:rPr lang="en-US" i="1" dirty="0" smtClean="0">
                <a:solidFill>
                  <a:schemeClr val="bg1"/>
                </a:solidFill>
                <a:ea typeface="Times New Roman" panose="02020603050405020304" pitchFamily="18" charset="0"/>
              </a:rPr>
              <a:t> et </a:t>
            </a:r>
            <a:r>
              <a:rPr lang="en-US" i="1" dirty="0" err="1" smtClean="0">
                <a:solidFill>
                  <a:schemeClr val="bg1"/>
                </a:solidFill>
                <a:ea typeface="Times New Roman" panose="02020603050405020304" pitchFamily="18" charset="0"/>
              </a:rPr>
              <a:t>etudiants</a:t>
            </a:r>
            <a:r>
              <a:rPr lang="en-US" i="1" dirty="0" smtClean="0">
                <a:solidFill>
                  <a:schemeClr val="bg1"/>
                </a:solidFill>
                <a:ea typeface="Times New Roman" panose="02020603050405020304" pitchFamily="18" charset="0"/>
              </a:rPr>
              <a:t>. </a:t>
            </a:r>
            <a:r>
              <a:rPr lang="en-US" dirty="0" smtClean="0">
                <a:solidFill>
                  <a:schemeClr val="bg1"/>
                </a:solidFill>
                <a:ea typeface="Times New Roman" panose="02020603050405020304" pitchFamily="18" charset="0"/>
              </a:rPr>
              <a:t>Revue </a:t>
            </a:r>
            <a:r>
              <a:rPr lang="en-US" dirty="0" err="1" smtClean="0">
                <a:solidFill>
                  <a:schemeClr val="bg1"/>
                </a:solidFill>
                <a:ea typeface="Times New Roman" panose="02020603050405020304" pitchFamily="18" charset="0"/>
              </a:rPr>
              <a:t>francaise</a:t>
            </a:r>
            <a:r>
              <a:rPr lang="en-US" dirty="0" smtClean="0">
                <a:solidFill>
                  <a:schemeClr val="bg1"/>
                </a:solidFill>
                <a:ea typeface="Times New Roman" panose="02020603050405020304" pitchFamily="18" charset="0"/>
              </a:rPr>
              <a:t> de </a:t>
            </a:r>
            <a:r>
              <a:rPr lang="en-US" dirty="0" err="1" smtClean="0">
                <a:solidFill>
                  <a:schemeClr val="bg1"/>
                </a:solidFill>
                <a:ea typeface="Times New Roman" panose="02020603050405020304" pitchFamily="18" charset="0"/>
              </a:rPr>
              <a:t>pedagogie</a:t>
            </a:r>
            <a:r>
              <a:rPr lang="en-US" dirty="0" smtClean="0">
                <a:solidFill>
                  <a:schemeClr val="bg1"/>
                </a:solidFill>
                <a:ea typeface="Times New Roman" panose="02020603050405020304" pitchFamily="18" charset="0"/>
              </a:rPr>
              <a:t>, No 3, Paris</a:t>
            </a:r>
            <a:endParaRPr lang="el-GR" dirty="0" smtClean="0">
              <a:solidFill>
                <a:schemeClr val="bg1"/>
              </a:solidFill>
              <a:ea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l-GR" b="1" dirty="0" smtClean="0">
                <a:solidFill>
                  <a:schemeClr val="bg1"/>
                </a:solidFill>
                <a:ea typeface="Times New Roman" panose="02020603050405020304" pitchFamily="18" charset="0"/>
              </a:rPr>
              <a:t>Ε</a:t>
            </a:r>
            <a:r>
              <a:rPr lang="en-US" b="1" dirty="0">
                <a:solidFill>
                  <a:schemeClr val="bg1"/>
                </a:solidFill>
                <a:ea typeface="Times New Roman" panose="02020603050405020304" pitchFamily="18" charset="0"/>
              </a:rPr>
              <a:t>.</a:t>
            </a:r>
            <a:r>
              <a:rPr lang="el-GR" b="1" dirty="0">
                <a:solidFill>
                  <a:schemeClr val="bg1"/>
                </a:solidFill>
                <a:ea typeface="Times New Roman" panose="02020603050405020304" pitchFamily="18" charset="0"/>
              </a:rPr>
              <a:t>Κ</a:t>
            </a:r>
            <a:r>
              <a:rPr lang="en-US" b="1" dirty="0">
                <a:solidFill>
                  <a:schemeClr val="bg1"/>
                </a:solidFill>
                <a:ea typeface="Times New Roman" panose="02020603050405020304" pitchFamily="18" charset="0"/>
              </a:rPr>
              <a:t>.</a:t>
            </a:r>
            <a:r>
              <a:rPr lang="el-GR" b="1" dirty="0">
                <a:solidFill>
                  <a:schemeClr val="bg1"/>
                </a:solidFill>
                <a:ea typeface="Times New Roman" panose="02020603050405020304" pitchFamily="18" charset="0"/>
              </a:rPr>
              <a:t>Κ</a:t>
            </a:r>
            <a:r>
              <a:rPr lang="en-US" b="1" dirty="0">
                <a:solidFill>
                  <a:schemeClr val="bg1"/>
                </a:solidFill>
                <a:ea typeface="Times New Roman" panose="02020603050405020304" pitchFamily="18" charset="0"/>
              </a:rPr>
              <a:t>.</a:t>
            </a:r>
            <a:r>
              <a:rPr lang="el-GR" b="1" dirty="0">
                <a:solidFill>
                  <a:schemeClr val="bg1"/>
                </a:solidFill>
                <a:ea typeface="Times New Roman" panose="02020603050405020304" pitchFamily="18" charset="0"/>
              </a:rPr>
              <a:t>Ε</a:t>
            </a:r>
            <a:r>
              <a:rPr lang="en-US" dirty="0">
                <a:solidFill>
                  <a:schemeClr val="bg1"/>
                </a:solidFill>
                <a:ea typeface="Times New Roman" panose="02020603050405020304" pitchFamily="18" charset="0"/>
              </a:rPr>
              <a:t>. (1988).  </a:t>
            </a:r>
            <a:r>
              <a:rPr lang="el-GR" i="1" dirty="0">
                <a:solidFill>
                  <a:schemeClr val="bg1"/>
                </a:solidFill>
                <a:ea typeface="Times New Roman" panose="02020603050405020304" pitchFamily="18" charset="0"/>
              </a:rPr>
              <a:t>Νέοι: Διάθεση χρόνου-Διαπροσωπικές σχέσεις. </a:t>
            </a:r>
            <a:r>
              <a:rPr lang="el-GR" dirty="0">
                <a:solidFill>
                  <a:schemeClr val="bg1"/>
                </a:solidFill>
                <a:ea typeface="Times New Roman" panose="02020603050405020304" pitchFamily="18" charset="0"/>
              </a:rPr>
              <a:t>Πανελλήνια έρευνα Εθνικό Κέντρο Κοινωνικών Ερευνών. Α’ έκδοση</a:t>
            </a:r>
            <a:r>
              <a:rPr lang="el-GR" dirty="0" smtClean="0">
                <a:solidFill>
                  <a:schemeClr val="bg1"/>
                </a:solidFill>
                <a:ea typeface="Times New Roman" panose="02020603050405020304" pitchFamily="18" charset="0"/>
              </a:rPr>
              <a:t>.</a:t>
            </a:r>
            <a:endParaRPr lang="el-GR" dirty="0" smtClean="0">
              <a:ea typeface="Times New Roman" panose="02020603050405020304" pitchFamily="18" charset="0"/>
            </a:endParaRPr>
          </a:p>
        </p:txBody>
      </p:sp>
    </p:spTree>
    <p:extLst>
      <p:ext uri="{BB962C8B-B14F-4D97-AF65-F5344CB8AC3E}">
        <p14:creationId xmlns:p14="http://schemas.microsoft.com/office/powerpoint/2010/main" val="25932490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43435" y="2143252"/>
            <a:ext cx="11844169" cy="4401205"/>
          </a:xfrm>
          <a:prstGeom prst="rect">
            <a:avLst/>
          </a:prstGeom>
        </p:spPr>
        <p:txBody>
          <a:bodyPr wrap="square">
            <a:spAutoFit/>
          </a:bodyPr>
          <a:lstStyle/>
          <a:p>
            <a:pPr marL="345440" indent="-345440" algn="just">
              <a:lnSpc>
                <a:spcPct val="150000"/>
              </a:lnSpc>
              <a:spcBef>
                <a:spcPts val="265"/>
              </a:spcBef>
              <a:spcAft>
                <a:spcPts val="0"/>
              </a:spcAft>
              <a:buFont typeface="Wingdings" panose="05000000000000000000" pitchFamily="2" charset="2"/>
              <a:buChar char="Ø"/>
            </a:pPr>
            <a:r>
              <a:rPr lang="el-GR" b="1" dirty="0">
                <a:solidFill>
                  <a:schemeClr val="bg1"/>
                </a:solidFill>
                <a:ea typeface="Times New Roman" panose="02020603050405020304" pitchFamily="18" charset="0"/>
              </a:rPr>
              <a:t>Ε.Κ.Κ.Ε</a:t>
            </a:r>
            <a:r>
              <a:rPr lang="el-GR" b="1" dirty="0" smtClean="0">
                <a:solidFill>
                  <a:schemeClr val="bg1"/>
                </a:solidFill>
                <a:ea typeface="Times New Roman" panose="02020603050405020304" pitchFamily="18" charset="0"/>
              </a:rPr>
              <a:t>.,</a:t>
            </a:r>
            <a:r>
              <a:rPr lang="el-GR" dirty="0" smtClean="0">
                <a:solidFill>
                  <a:schemeClr val="bg1"/>
                </a:solidFill>
                <a:ea typeface="Times New Roman" panose="02020603050405020304" pitchFamily="18" charset="0"/>
              </a:rPr>
              <a:t> </a:t>
            </a:r>
            <a:r>
              <a:rPr lang="el-GR" dirty="0">
                <a:solidFill>
                  <a:schemeClr val="bg1"/>
                </a:solidFill>
                <a:ea typeface="Times New Roman" panose="02020603050405020304" pitchFamily="18" charset="0"/>
              </a:rPr>
              <a:t>(1999).  </a:t>
            </a:r>
            <a:r>
              <a:rPr lang="el-GR" i="1" dirty="0">
                <a:solidFill>
                  <a:schemeClr val="bg1"/>
                </a:solidFill>
                <a:ea typeface="Times New Roman" panose="02020603050405020304" pitchFamily="18" charset="0"/>
              </a:rPr>
              <a:t>Νέοι: Διάθεση χρόνου-Διαπροσωπικές σχέσεις. </a:t>
            </a:r>
            <a:r>
              <a:rPr lang="el-GR" dirty="0">
                <a:solidFill>
                  <a:schemeClr val="bg1"/>
                </a:solidFill>
                <a:ea typeface="Times New Roman" panose="02020603050405020304" pitchFamily="18" charset="0"/>
              </a:rPr>
              <a:t>Πανελλήνια έρευνα Εθνικό Κέντρο Κοινωνικών Ερευνών, Β’ </a:t>
            </a:r>
            <a:r>
              <a:rPr lang="el-GR" dirty="0" smtClean="0">
                <a:solidFill>
                  <a:schemeClr val="bg1"/>
                </a:solidFill>
                <a:ea typeface="Times New Roman" panose="02020603050405020304" pitchFamily="18" charset="0"/>
              </a:rPr>
              <a:t>έκδοση.</a:t>
            </a:r>
          </a:p>
          <a:p>
            <a:pPr marL="345440" indent="-345440" algn="just">
              <a:lnSpc>
                <a:spcPct val="150000"/>
              </a:lnSpc>
              <a:spcBef>
                <a:spcPts val="265"/>
              </a:spcBef>
              <a:spcAft>
                <a:spcPts val="0"/>
              </a:spcAft>
              <a:buFont typeface="Wingdings" panose="05000000000000000000" pitchFamily="2" charset="2"/>
              <a:buChar char="Ø"/>
            </a:pPr>
            <a:r>
              <a:rPr lang="en-US" b="1" dirty="0" smtClean="0">
                <a:solidFill>
                  <a:schemeClr val="bg1"/>
                </a:solidFill>
                <a:ea typeface="Times New Roman" panose="02020603050405020304" pitchFamily="18" charset="0"/>
              </a:rPr>
              <a:t>Elias </a:t>
            </a:r>
            <a:r>
              <a:rPr lang="en-US" b="1" dirty="0">
                <a:solidFill>
                  <a:schemeClr val="bg1"/>
                </a:solidFill>
                <a:ea typeface="Times New Roman" panose="02020603050405020304" pitchFamily="18" charset="0"/>
              </a:rPr>
              <a:t>M. J., </a:t>
            </a:r>
            <a:r>
              <a:rPr lang="en-US" dirty="0">
                <a:solidFill>
                  <a:schemeClr val="bg1"/>
                </a:solidFill>
                <a:ea typeface="Times New Roman" panose="02020603050405020304" pitchFamily="18" charset="0"/>
              </a:rPr>
              <a:t>(2003), “Academic and Social- Emotional learning”, The International Academy of Education – IAE, The International Academy of Education, France: SADAG</a:t>
            </a:r>
            <a:endParaRPr lang="el-GR" dirty="0">
              <a:solidFill>
                <a:schemeClr val="bg1"/>
              </a:solidFill>
              <a:ea typeface="Times New Roman" panose="02020603050405020304" pitchFamily="18" charset="0"/>
            </a:endParaRPr>
          </a:p>
          <a:p>
            <a:pPr marL="345440" indent="-345440" algn="just">
              <a:lnSpc>
                <a:spcPct val="150000"/>
              </a:lnSpc>
              <a:spcBef>
                <a:spcPts val="290"/>
              </a:spcBef>
              <a:spcAft>
                <a:spcPts val="0"/>
              </a:spcAft>
              <a:buFont typeface="Wingdings" panose="05000000000000000000" pitchFamily="2" charset="2"/>
              <a:buChar char="Ø"/>
            </a:pPr>
            <a:r>
              <a:rPr lang="en-US" b="1" dirty="0">
                <a:solidFill>
                  <a:schemeClr val="bg1"/>
                </a:solidFill>
                <a:ea typeface="Times New Roman" panose="02020603050405020304" pitchFamily="18" charset="0"/>
              </a:rPr>
              <a:t>Erikson, E.</a:t>
            </a:r>
            <a:r>
              <a:rPr lang="en-US" dirty="0">
                <a:solidFill>
                  <a:schemeClr val="bg1"/>
                </a:solidFill>
                <a:ea typeface="Times New Roman" panose="02020603050405020304" pitchFamily="18" charset="0"/>
              </a:rPr>
              <a:t> (1981). </a:t>
            </a:r>
            <a:r>
              <a:rPr lang="en-US" i="1" dirty="0">
                <a:solidFill>
                  <a:schemeClr val="bg1"/>
                </a:solidFill>
                <a:ea typeface="Times New Roman" panose="02020603050405020304" pitchFamily="18" charset="0"/>
              </a:rPr>
              <a:t>Youth: Change and Challenge</a:t>
            </a:r>
            <a:r>
              <a:rPr lang="en-US" dirty="0">
                <a:solidFill>
                  <a:schemeClr val="bg1"/>
                </a:solidFill>
                <a:ea typeface="Times New Roman" panose="02020603050405020304" pitchFamily="18" charset="0"/>
              </a:rPr>
              <a:t>. New York</a:t>
            </a:r>
            <a:r>
              <a:rPr lang="el-GR" dirty="0">
                <a:solidFill>
                  <a:schemeClr val="bg1"/>
                </a:solidFill>
                <a:ea typeface="Times New Roman" panose="02020603050405020304" pitchFamily="18" charset="0"/>
              </a:rPr>
              <a:t>: </a:t>
            </a:r>
            <a:r>
              <a:rPr lang="en-US" dirty="0">
                <a:solidFill>
                  <a:schemeClr val="bg1"/>
                </a:solidFill>
                <a:ea typeface="Times New Roman" panose="02020603050405020304" pitchFamily="18" charset="0"/>
              </a:rPr>
              <a:t>Basic</a:t>
            </a:r>
            <a:r>
              <a:rPr lang="el-GR" dirty="0">
                <a:solidFill>
                  <a:schemeClr val="bg1"/>
                </a:solidFill>
                <a:ea typeface="Times New Roman" panose="02020603050405020304" pitchFamily="18" charset="0"/>
              </a:rPr>
              <a:t>.</a:t>
            </a:r>
          </a:p>
          <a:p>
            <a:pPr marL="285750" marR="116840" indent="-285750" algn="just">
              <a:lnSpc>
                <a:spcPct val="150000"/>
              </a:lnSpc>
              <a:spcAft>
                <a:spcPts val="0"/>
              </a:spcAft>
              <a:buFont typeface="Wingdings" panose="05000000000000000000" pitchFamily="2" charset="2"/>
              <a:buChar char="Ø"/>
              <a:tabLst>
                <a:tab pos="5581015" algn="l"/>
              </a:tabLst>
            </a:pPr>
            <a:r>
              <a:rPr lang="el-GR" b="1" dirty="0" err="1">
                <a:solidFill>
                  <a:schemeClr val="bg1"/>
                </a:solidFill>
                <a:ea typeface="Calibri" panose="020F0502020204030204" pitchFamily="34" charset="0"/>
                <a:cs typeface="Times New Roman" panose="02020603050405020304" pitchFamily="18" charset="0"/>
              </a:rPr>
              <a:t>Ζαϊμάκης</a:t>
            </a:r>
            <a:r>
              <a:rPr lang="el-GR" b="1" dirty="0">
                <a:solidFill>
                  <a:schemeClr val="bg1"/>
                </a:solidFill>
                <a:ea typeface="Calibri" panose="020F0502020204030204" pitchFamily="34" charset="0"/>
                <a:cs typeface="Times New Roman" panose="02020603050405020304" pitchFamily="18" charset="0"/>
              </a:rPr>
              <a:t> Γ. </a:t>
            </a:r>
            <a:r>
              <a:rPr lang="el-GR" dirty="0">
                <a:solidFill>
                  <a:schemeClr val="bg1"/>
                </a:solidFill>
                <a:ea typeface="Calibri" panose="020F0502020204030204" pitchFamily="34" charset="0"/>
                <a:cs typeface="Times New Roman" panose="02020603050405020304" pitchFamily="18" charset="0"/>
              </a:rPr>
              <a:t>(2008</a:t>
            </a:r>
            <a:r>
              <a:rPr lang="el-GR" dirty="0" smtClean="0">
                <a:solidFill>
                  <a:schemeClr val="bg1"/>
                </a:solidFill>
                <a:ea typeface="Calibri" panose="020F0502020204030204" pitchFamily="34" charset="0"/>
                <a:cs typeface="Times New Roman" panose="02020603050405020304" pitchFamily="18" charset="0"/>
              </a:rPr>
              <a:t>), </a:t>
            </a:r>
            <a:r>
              <a:rPr lang="el-GR" dirty="0">
                <a:solidFill>
                  <a:schemeClr val="bg1"/>
                </a:solidFill>
                <a:ea typeface="Calibri" panose="020F0502020204030204" pitchFamily="34" charset="0"/>
                <a:cs typeface="Times New Roman" panose="02020603050405020304" pitchFamily="18" charset="0"/>
              </a:rPr>
              <a:t>Σημειώσεις: «</a:t>
            </a:r>
            <a:r>
              <a:rPr lang="el-GR" dirty="0" err="1">
                <a:solidFill>
                  <a:schemeClr val="bg1"/>
                </a:solidFill>
                <a:ea typeface="Calibri" panose="020F0502020204030204" pitchFamily="34" charset="0"/>
                <a:cs typeface="Times New Roman" panose="02020603050405020304" pitchFamily="18" charset="0"/>
              </a:rPr>
              <a:t>Koινωνιολογία</a:t>
            </a:r>
            <a:r>
              <a:rPr lang="el-GR" dirty="0">
                <a:solidFill>
                  <a:schemeClr val="bg1"/>
                </a:solidFill>
                <a:ea typeface="Calibri" panose="020F0502020204030204" pitchFamily="34" charset="0"/>
                <a:cs typeface="Times New Roman" panose="02020603050405020304" pitchFamily="18" charset="0"/>
              </a:rPr>
              <a:t> του Ελεύθερου Χρόνου», Ρέθυμνο, 2008</a:t>
            </a:r>
            <a:endParaRPr lang="el-GR" sz="1600" dirty="0">
              <a:solidFill>
                <a:schemeClr val="bg1"/>
              </a:solidFill>
              <a:ea typeface="Calibri" panose="020F0502020204030204" pitchFamily="34" charset="0"/>
              <a:cs typeface="Times New Roman" panose="02020603050405020304" pitchFamily="18" charset="0"/>
            </a:endParaRPr>
          </a:p>
          <a:p>
            <a:pPr marL="345440" indent="-345440" algn="just">
              <a:lnSpc>
                <a:spcPct val="150000"/>
              </a:lnSpc>
              <a:spcBef>
                <a:spcPts val="265"/>
              </a:spcBef>
              <a:spcAft>
                <a:spcPts val="0"/>
              </a:spcAft>
              <a:buFont typeface="Wingdings" panose="05000000000000000000" pitchFamily="2" charset="2"/>
              <a:buChar char="Ø"/>
            </a:pPr>
            <a:r>
              <a:rPr lang="el-GR" b="1" dirty="0" err="1">
                <a:solidFill>
                  <a:schemeClr val="bg1"/>
                </a:solidFill>
                <a:ea typeface="Times New Roman" panose="02020603050405020304" pitchFamily="18" charset="0"/>
              </a:rPr>
              <a:t>Ζαρώτης</a:t>
            </a:r>
            <a:r>
              <a:rPr lang="el-GR" b="1" dirty="0">
                <a:solidFill>
                  <a:schemeClr val="bg1"/>
                </a:solidFill>
                <a:ea typeface="Times New Roman" panose="02020603050405020304" pitchFamily="18" charset="0"/>
              </a:rPr>
              <a:t>,  Γ.Φ., </a:t>
            </a:r>
            <a:r>
              <a:rPr lang="en-US" b="1" dirty="0" err="1">
                <a:solidFill>
                  <a:schemeClr val="bg1"/>
                </a:solidFill>
                <a:ea typeface="Times New Roman" panose="02020603050405020304" pitchFamily="18" charset="0"/>
              </a:rPr>
              <a:t>Tokarski</a:t>
            </a:r>
            <a:r>
              <a:rPr lang="en-US" b="1" dirty="0">
                <a:solidFill>
                  <a:schemeClr val="bg1"/>
                </a:solidFill>
                <a:ea typeface="Times New Roman" panose="02020603050405020304" pitchFamily="18" charset="0"/>
              </a:rPr>
              <a:t> W</a:t>
            </a:r>
            <a:r>
              <a:rPr lang="el-GR" b="1" dirty="0">
                <a:solidFill>
                  <a:schemeClr val="bg1"/>
                </a:solidFill>
                <a:ea typeface="Times New Roman" panose="02020603050405020304" pitchFamily="18" charset="0"/>
              </a:rPr>
              <a:t>., </a:t>
            </a:r>
            <a:r>
              <a:rPr lang="el-GR" b="1" dirty="0" err="1">
                <a:solidFill>
                  <a:schemeClr val="bg1"/>
                </a:solidFill>
                <a:ea typeface="Times New Roman" panose="02020603050405020304" pitchFamily="18" charset="0"/>
              </a:rPr>
              <a:t>Κοντάκος</a:t>
            </a:r>
            <a:r>
              <a:rPr lang="el-GR" b="1" dirty="0">
                <a:solidFill>
                  <a:schemeClr val="bg1"/>
                </a:solidFill>
                <a:ea typeface="Times New Roman" panose="02020603050405020304" pitchFamily="18" charset="0"/>
              </a:rPr>
              <a:t> Α., </a:t>
            </a:r>
            <a:r>
              <a:rPr lang="el-GR" b="1" dirty="0" err="1">
                <a:solidFill>
                  <a:schemeClr val="bg1"/>
                </a:solidFill>
                <a:ea typeface="Times New Roman" panose="02020603050405020304" pitchFamily="18" charset="0"/>
              </a:rPr>
              <a:t>Κατσαγκόλης</a:t>
            </a:r>
            <a:r>
              <a:rPr lang="el-GR" b="1" dirty="0">
                <a:solidFill>
                  <a:schemeClr val="bg1"/>
                </a:solidFill>
                <a:ea typeface="Times New Roman" panose="02020603050405020304" pitchFamily="18" charset="0"/>
              </a:rPr>
              <a:t> Α.</a:t>
            </a:r>
            <a:r>
              <a:rPr lang="el-GR" dirty="0">
                <a:solidFill>
                  <a:schemeClr val="bg1"/>
                </a:solidFill>
                <a:ea typeface="Times New Roman" panose="02020603050405020304" pitchFamily="18" charset="0"/>
              </a:rPr>
              <a:t> (2008). </a:t>
            </a:r>
            <a:r>
              <a:rPr lang="el-GR" i="1" dirty="0">
                <a:solidFill>
                  <a:schemeClr val="bg1"/>
                </a:solidFill>
                <a:ea typeface="Times New Roman" panose="02020603050405020304" pitchFamily="18" charset="0"/>
              </a:rPr>
              <a:t>Ελεύθερος χρόνος- Φυσική δραστηριότητα- Υγεία και ποιότητα ζωής.</a:t>
            </a:r>
            <a:r>
              <a:rPr lang="el-GR" dirty="0">
                <a:solidFill>
                  <a:schemeClr val="bg1"/>
                </a:solidFill>
                <a:ea typeface="Times New Roman" panose="02020603050405020304" pitchFamily="18" charset="0"/>
              </a:rPr>
              <a:t> </a:t>
            </a:r>
            <a:r>
              <a:rPr lang="el-GR" i="1" dirty="0">
                <a:solidFill>
                  <a:schemeClr val="bg1"/>
                </a:solidFill>
                <a:ea typeface="Times New Roman" panose="02020603050405020304" pitchFamily="18" charset="0"/>
              </a:rPr>
              <a:t>Μια ψυχολογική, παιδαγωγική και κοινωνιολογική προσέγγιση.</a:t>
            </a:r>
            <a:r>
              <a:rPr lang="el-GR" dirty="0">
                <a:solidFill>
                  <a:schemeClr val="bg1"/>
                </a:solidFill>
                <a:ea typeface="Times New Roman" panose="02020603050405020304" pitchFamily="18" charset="0"/>
              </a:rPr>
              <a:t> Αθήνα: Ατραπός.</a:t>
            </a:r>
          </a:p>
          <a:p>
            <a:pPr marL="345440" indent="-345440" algn="just">
              <a:lnSpc>
                <a:spcPct val="150000"/>
              </a:lnSpc>
              <a:spcBef>
                <a:spcPts val="265"/>
              </a:spcBef>
              <a:spcAft>
                <a:spcPts val="0"/>
              </a:spcAft>
              <a:buFont typeface="Wingdings" panose="05000000000000000000" pitchFamily="2" charset="2"/>
              <a:buChar char="Ø"/>
            </a:pPr>
            <a:r>
              <a:rPr lang="el-GR" b="1" dirty="0">
                <a:solidFill>
                  <a:schemeClr val="bg1"/>
                </a:solidFill>
                <a:ea typeface="Times New Roman" panose="02020603050405020304" pitchFamily="18" charset="0"/>
              </a:rPr>
              <a:t>Κασιμάτης Βασίλης,  (2003).</a:t>
            </a:r>
            <a:r>
              <a:rPr lang="el-GR" dirty="0">
                <a:solidFill>
                  <a:schemeClr val="bg1"/>
                </a:solidFill>
                <a:ea typeface="Times New Roman" panose="02020603050405020304" pitchFamily="18" charset="0"/>
              </a:rPr>
              <a:t>  </a:t>
            </a:r>
            <a:r>
              <a:rPr lang="el-GR" i="1" dirty="0">
                <a:solidFill>
                  <a:schemeClr val="bg1"/>
                </a:solidFill>
                <a:ea typeface="Times New Roman" panose="02020603050405020304" pitchFamily="18" charset="0"/>
              </a:rPr>
              <a:t>Νέοι με Νοητική Υστέρηση και Ελεύθερος </a:t>
            </a:r>
            <a:r>
              <a:rPr lang="el-GR" i="1" dirty="0" smtClean="0">
                <a:solidFill>
                  <a:schemeClr val="bg1"/>
                </a:solidFill>
                <a:ea typeface="Times New Roman" panose="02020603050405020304" pitchFamily="18" charset="0"/>
              </a:rPr>
              <a:t>χρόνος</a:t>
            </a:r>
            <a:endParaRPr lang="el-GR"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48133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86061" y="1988709"/>
            <a:ext cx="11779624" cy="4701287"/>
          </a:xfrm>
          <a:prstGeom prst="rect">
            <a:avLst/>
          </a:prstGeom>
        </p:spPr>
        <p:txBody>
          <a:bodyPr wrap="square">
            <a:spAutoFit/>
          </a:bodyPr>
          <a:lstStyle/>
          <a:p>
            <a:pPr marL="345440" indent="-345440" algn="just">
              <a:lnSpc>
                <a:spcPct val="150000"/>
              </a:lnSpc>
              <a:spcBef>
                <a:spcPts val="265"/>
              </a:spcBef>
              <a:spcAft>
                <a:spcPts val="0"/>
              </a:spcAft>
              <a:buFont typeface="Wingdings" panose="05000000000000000000" pitchFamily="2" charset="2"/>
              <a:buChar char="Ø"/>
            </a:pPr>
            <a:r>
              <a:rPr lang="el-GR" b="1" dirty="0" err="1">
                <a:solidFill>
                  <a:schemeClr val="bg1"/>
                </a:solidFill>
                <a:ea typeface="Times New Roman" panose="02020603050405020304" pitchFamily="18" charset="0"/>
              </a:rPr>
              <a:t>Κοκκέβη</a:t>
            </a:r>
            <a:r>
              <a:rPr lang="el-GR" b="1" dirty="0">
                <a:solidFill>
                  <a:schemeClr val="bg1"/>
                </a:solidFill>
                <a:ea typeface="Times New Roman" panose="02020603050405020304" pitchFamily="18" charset="0"/>
              </a:rPr>
              <a:t> Α., Ξανθάκη Μ., Φωτίου Α., </a:t>
            </a:r>
            <a:r>
              <a:rPr lang="el-GR" b="1" dirty="0" err="1">
                <a:solidFill>
                  <a:schemeClr val="bg1"/>
                </a:solidFill>
                <a:ea typeface="Times New Roman" panose="02020603050405020304" pitchFamily="18" charset="0"/>
              </a:rPr>
              <a:t>Καναβού</a:t>
            </a:r>
            <a:r>
              <a:rPr lang="el-GR" b="1" dirty="0">
                <a:solidFill>
                  <a:schemeClr val="bg1"/>
                </a:solidFill>
                <a:ea typeface="Times New Roman" panose="02020603050405020304" pitchFamily="18" charset="0"/>
              </a:rPr>
              <a:t> Ε</a:t>
            </a:r>
            <a:r>
              <a:rPr lang="el-GR" dirty="0">
                <a:solidFill>
                  <a:schemeClr val="bg1"/>
                </a:solidFill>
                <a:ea typeface="Times New Roman" panose="02020603050405020304" pitchFamily="18" charset="0"/>
              </a:rPr>
              <a:t>. (2010).  </a:t>
            </a:r>
            <a:r>
              <a:rPr lang="el-GR" i="1" dirty="0">
                <a:solidFill>
                  <a:schemeClr val="bg1"/>
                </a:solidFill>
                <a:ea typeface="Times New Roman" panose="02020603050405020304" pitchFamily="18" charset="0"/>
              </a:rPr>
              <a:t>Χρήση Η/Υ  και Ίντερνετ από τους εφήβους. </a:t>
            </a:r>
            <a:r>
              <a:rPr lang="el-GR" dirty="0">
                <a:solidFill>
                  <a:schemeClr val="bg1"/>
                </a:solidFill>
                <a:ea typeface="Times New Roman" panose="02020603050405020304" pitchFamily="18" charset="0"/>
              </a:rPr>
              <a:t>ΕΠΙΨΥ  Πανελλήνια έρευνα στους μαθητές.  Έφηβοι, συμπεριφορές και υγεία. </a:t>
            </a:r>
          </a:p>
          <a:p>
            <a:pPr marL="347345" indent="-347345" algn="just">
              <a:lnSpc>
                <a:spcPct val="150000"/>
              </a:lnSpc>
              <a:spcBef>
                <a:spcPts val="265"/>
              </a:spcBef>
              <a:spcAft>
                <a:spcPts val="0"/>
              </a:spcAft>
              <a:buFont typeface="Wingdings" panose="05000000000000000000" pitchFamily="2" charset="2"/>
              <a:buChar char="Ø"/>
            </a:pPr>
            <a:r>
              <a:rPr lang="el-GR" b="1" dirty="0" err="1">
                <a:solidFill>
                  <a:schemeClr val="bg1"/>
                </a:solidFill>
                <a:ea typeface="Times New Roman" panose="02020603050405020304" pitchFamily="18" charset="0"/>
              </a:rPr>
              <a:t>Κοκκέβη</a:t>
            </a:r>
            <a:r>
              <a:rPr lang="el-GR" b="1" dirty="0">
                <a:solidFill>
                  <a:schemeClr val="bg1"/>
                </a:solidFill>
                <a:ea typeface="Times New Roman" panose="02020603050405020304" pitchFamily="18" charset="0"/>
              </a:rPr>
              <a:t> Ά., Ξανθάκη Μ., Φωτίου Α., </a:t>
            </a:r>
            <a:r>
              <a:rPr lang="el-GR" b="1" dirty="0" err="1">
                <a:solidFill>
                  <a:schemeClr val="bg1"/>
                </a:solidFill>
                <a:ea typeface="Times New Roman" panose="02020603050405020304" pitchFamily="18" charset="0"/>
              </a:rPr>
              <a:t>Καναβού</a:t>
            </a:r>
            <a:r>
              <a:rPr lang="el-GR" b="1" dirty="0">
                <a:solidFill>
                  <a:schemeClr val="bg1"/>
                </a:solidFill>
                <a:ea typeface="Times New Roman" panose="02020603050405020304" pitchFamily="18" charset="0"/>
              </a:rPr>
              <a:t> Ε</a:t>
            </a:r>
            <a:r>
              <a:rPr lang="el-GR" dirty="0">
                <a:solidFill>
                  <a:schemeClr val="bg1"/>
                </a:solidFill>
                <a:ea typeface="Times New Roman" panose="02020603050405020304" pitchFamily="18" charset="0"/>
              </a:rPr>
              <a:t>. (2010).  </a:t>
            </a:r>
            <a:r>
              <a:rPr lang="el-GR" i="1" dirty="0">
                <a:solidFill>
                  <a:schemeClr val="bg1"/>
                </a:solidFill>
                <a:ea typeface="Times New Roman" panose="02020603050405020304" pitchFamily="18" charset="0"/>
              </a:rPr>
              <a:t>Ο ελεύθερος χρόνος των εφήβων.</a:t>
            </a:r>
            <a:r>
              <a:rPr lang="el-GR" dirty="0">
                <a:solidFill>
                  <a:schemeClr val="bg1"/>
                </a:solidFill>
                <a:ea typeface="Times New Roman" panose="02020603050405020304" pitchFamily="18" charset="0"/>
              </a:rPr>
              <a:t> ΕΠΙΨΥ  Πανελλήνια έρευνα στους μαθητές.  Έφηβοι, συμπεριφορές και υγεία. </a:t>
            </a:r>
          </a:p>
          <a:p>
            <a:pPr marL="285750" indent="-285750" algn="just">
              <a:lnSpc>
                <a:spcPct val="150000"/>
              </a:lnSpc>
              <a:spcAft>
                <a:spcPts val="0"/>
              </a:spcAft>
              <a:buFont typeface="Wingdings" panose="05000000000000000000" pitchFamily="2" charset="2"/>
              <a:buChar char="Ø"/>
            </a:pPr>
            <a:r>
              <a:rPr lang="el-GR" b="1" dirty="0">
                <a:solidFill>
                  <a:schemeClr val="bg1"/>
                </a:solidFill>
                <a:ea typeface="Calibri" panose="020F0502020204030204" pitchFamily="34" charset="0"/>
                <a:cs typeface="Times New Roman" panose="02020603050405020304" pitchFamily="18" charset="0"/>
              </a:rPr>
              <a:t>Κορωναίου, Α</a:t>
            </a:r>
            <a:r>
              <a:rPr lang="el-GR" dirty="0">
                <a:solidFill>
                  <a:schemeClr val="bg1"/>
                </a:solidFill>
                <a:ea typeface="Calibri" panose="020F0502020204030204" pitchFamily="34" charset="0"/>
                <a:cs typeface="Times New Roman" panose="02020603050405020304" pitchFamily="18" charset="0"/>
              </a:rPr>
              <a:t>., (2001),</a:t>
            </a:r>
            <a:r>
              <a:rPr lang="el-GR" b="1" dirty="0">
                <a:solidFill>
                  <a:schemeClr val="bg1"/>
                </a:solidFill>
                <a:ea typeface="Calibri" panose="020F0502020204030204" pitchFamily="34" charset="0"/>
                <a:cs typeface="Times New Roman" panose="02020603050405020304" pitchFamily="18" charset="0"/>
              </a:rPr>
              <a:t>  </a:t>
            </a:r>
            <a:r>
              <a:rPr lang="el-GR" dirty="0">
                <a:solidFill>
                  <a:schemeClr val="bg1"/>
                </a:solidFill>
                <a:ea typeface="Calibri" panose="020F0502020204030204" pitchFamily="34" charset="0"/>
                <a:cs typeface="Times New Roman" panose="02020603050405020304" pitchFamily="18" charset="0"/>
              </a:rPr>
              <a:t>«Εκπαιδεύοντας εκτός σχολείου», Μεταίχμιο, Αθήνα </a:t>
            </a:r>
            <a:endParaRPr lang="el-GR" dirty="0" smtClean="0">
              <a:solidFill>
                <a:schemeClr val="bg1"/>
              </a:solidFill>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Ø"/>
            </a:pPr>
            <a:r>
              <a:rPr lang="el-GR" b="1" dirty="0" smtClean="0">
                <a:solidFill>
                  <a:schemeClr val="bg1"/>
                </a:solidFill>
                <a:ea typeface="Calibri" panose="020F0502020204030204" pitchFamily="34" charset="0"/>
                <a:cs typeface="Times New Roman" panose="02020603050405020304" pitchFamily="18" charset="0"/>
              </a:rPr>
              <a:t>Κορωναίου</a:t>
            </a:r>
            <a:r>
              <a:rPr lang="el-GR" b="1" dirty="0">
                <a:solidFill>
                  <a:schemeClr val="bg1"/>
                </a:solidFill>
                <a:ea typeface="Calibri" panose="020F0502020204030204" pitchFamily="34" charset="0"/>
                <a:cs typeface="Times New Roman" panose="02020603050405020304" pitchFamily="18" charset="0"/>
              </a:rPr>
              <a:t>, Α.,</a:t>
            </a:r>
            <a:r>
              <a:rPr lang="el-GR" dirty="0">
                <a:solidFill>
                  <a:schemeClr val="bg1"/>
                </a:solidFill>
                <a:ea typeface="Calibri" panose="020F0502020204030204" pitchFamily="34" charset="0"/>
                <a:cs typeface="Times New Roman" panose="02020603050405020304" pitchFamily="18" charset="0"/>
              </a:rPr>
              <a:t> (1995</a:t>
            </a:r>
            <a:r>
              <a:rPr lang="el-GR" b="1" dirty="0">
                <a:solidFill>
                  <a:schemeClr val="bg1"/>
                </a:solidFill>
                <a:ea typeface="Calibri" panose="020F0502020204030204" pitchFamily="34" charset="0"/>
                <a:cs typeface="Times New Roman" panose="02020603050405020304" pitchFamily="18" charset="0"/>
              </a:rPr>
              <a:t>), </a:t>
            </a:r>
            <a:r>
              <a:rPr lang="el-GR" dirty="0">
                <a:solidFill>
                  <a:schemeClr val="bg1"/>
                </a:solidFill>
                <a:ea typeface="Calibri" panose="020F0502020204030204" pitchFamily="34" charset="0"/>
                <a:cs typeface="Times New Roman" panose="02020603050405020304" pitchFamily="18" charset="0"/>
              </a:rPr>
              <a:t>«Νέοι και Μέσα Μαζικής Επικοινωνίας», Β΄ Έκδοση, Εκδόσεις Οδυσσέας, </a:t>
            </a:r>
            <a:r>
              <a:rPr lang="el-GR" dirty="0" smtClean="0">
                <a:solidFill>
                  <a:schemeClr val="bg1"/>
                </a:solidFill>
                <a:ea typeface="Calibri" panose="020F0502020204030204" pitchFamily="34" charset="0"/>
                <a:cs typeface="Times New Roman" panose="02020603050405020304" pitchFamily="18" charset="0"/>
              </a:rPr>
              <a:t>Αθήνα</a:t>
            </a:r>
          </a:p>
          <a:p>
            <a:pPr marL="285750" indent="-285750" algn="just">
              <a:lnSpc>
                <a:spcPct val="150000"/>
              </a:lnSpc>
              <a:spcAft>
                <a:spcPts val="0"/>
              </a:spcAft>
              <a:buFont typeface="Wingdings" panose="05000000000000000000" pitchFamily="2" charset="2"/>
              <a:buChar char="Ø"/>
            </a:pPr>
            <a:r>
              <a:rPr lang="el-GR" b="1" dirty="0" smtClean="0">
                <a:solidFill>
                  <a:schemeClr val="bg1"/>
                </a:solidFill>
              </a:rPr>
              <a:t>Κουράκης</a:t>
            </a:r>
            <a:r>
              <a:rPr lang="el-GR" b="1" dirty="0">
                <a:solidFill>
                  <a:schemeClr val="bg1"/>
                </a:solidFill>
              </a:rPr>
              <a:t>, Ν</a:t>
            </a:r>
            <a:r>
              <a:rPr lang="el-GR" dirty="0">
                <a:solidFill>
                  <a:schemeClr val="bg1"/>
                </a:solidFill>
              </a:rPr>
              <a:t>.(199),  «Έφηβοι Παραβάτες και Κοινωνία. Θεμελιώδεις αξίες, θεσμοί και νεανική παραβατικότητα στην Ελλάδα». Αθήνα-Κομοτηνή: </a:t>
            </a:r>
            <a:r>
              <a:rPr lang="el-GR" dirty="0" err="1">
                <a:solidFill>
                  <a:schemeClr val="bg1"/>
                </a:solidFill>
              </a:rPr>
              <a:t>Σάκκουλα</a:t>
            </a:r>
            <a:r>
              <a:rPr lang="el-GR" dirty="0">
                <a:solidFill>
                  <a:schemeClr val="bg1"/>
                </a:solidFill>
              </a:rPr>
              <a:t>, </a:t>
            </a:r>
            <a:endParaRPr lang="el-GR" dirty="0" smtClean="0">
              <a:solidFill>
                <a:schemeClr val="bg1"/>
              </a:solidFill>
            </a:endParaRPr>
          </a:p>
          <a:p>
            <a:pPr marL="285750" indent="-285750" algn="just">
              <a:lnSpc>
                <a:spcPct val="150000"/>
              </a:lnSpc>
              <a:spcAft>
                <a:spcPts val="0"/>
              </a:spcAft>
              <a:buFont typeface="Wingdings" panose="05000000000000000000" pitchFamily="2" charset="2"/>
              <a:buChar char="Ø"/>
            </a:pPr>
            <a:r>
              <a:rPr lang="el-GR" b="1" dirty="0" smtClean="0">
                <a:solidFill>
                  <a:schemeClr val="bg1"/>
                </a:solidFill>
              </a:rPr>
              <a:t>Κωνσταντοπούλου </a:t>
            </a:r>
            <a:r>
              <a:rPr lang="el-GR" b="1" dirty="0">
                <a:solidFill>
                  <a:schemeClr val="bg1"/>
                </a:solidFill>
              </a:rPr>
              <a:t>Μαρία</a:t>
            </a:r>
            <a:r>
              <a:rPr lang="el-GR" dirty="0">
                <a:solidFill>
                  <a:schemeClr val="bg1"/>
                </a:solidFill>
              </a:rPr>
              <a:t>, (2013)   «Ο τρόπος ζωής (</a:t>
            </a:r>
            <a:r>
              <a:rPr lang="el-GR" dirty="0" err="1">
                <a:solidFill>
                  <a:schemeClr val="bg1"/>
                </a:solidFill>
              </a:rPr>
              <a:t>lifestyle</a:t>
            </a:r>
            <a:r>
              <a:rPr lang="el-GR" dirty="0">
                <a:solidFill>
                  <a:schemeClr val="bg1"/>
                </a:solidFill>
              </a:rPr>
              <a:t>) και η σχέση του με την καταναλωτική συμπεριφορά των νέων» , Πανεπιστήμιο Πατρών, Συλλογή </a:t>
            </a:r>
            <a:r>
              <a:rPr lang="el-GR" dirty="0" err="1">
                <a:solidFill>
                  <a:schemeClr val="bg1"/>
                </a:solidFill>
              </a:rPr>
              <a:t>Νημερτής</a:t>
            </a:r>
            <a:r>
              <a:rPr lang="el-GR" dirty="0">
                <a:solidFill>
                  <a:schemeClr val="bg1"/>
                </a:solidFill>
              </a:rPr>
              <a:t>, </a:t>
            </a:r>
            <a:endParaRPr lang="el-GR" dirty="0" smtClean="0">
              <a:solidFill>
                <a:schemeClr val="bg1"/>
              </a:solidFill>
            </a:endParaRPr>
          </a:p>
          <a:p>
            <a:pPr marL="285750" indent="-285750" algn="just">
              <a:lnSpc>
                <a:spcPct val="150000"/>
              </a:lnSpc>
              <a:spcAft>
                <a:spcPts val="0"/>
              </a:spcAft>
              <a:buFont typeface="Wingdings" panose="05000000000000000000" pitchFamily="2" charset="2"/>
              <a:buChar char="Ø"/>
            </a:pPr>
            <a:r>
              <a:rPr lang="el-GR" b="1" dirty="0" smtClean="0">
                <a:solidFill>
                  <a:schemeClr val="bg1"/>
                </a:solidFill>
              </a:rPr>
              <a:t>Κωνσταντοπούλου </a:t>
            </a:r>
            <a:r>
              <a:rPr lang="el-GR" b="1" dirty="0">
                <a:solidFill>
                  <a:schemeClr val="bg1"/>
                </a:solidFill>
              </a:rPr>
              <a:t>Χριστίνα</a:t>
            </a:r>
            <a:r>
              <a:rPr lang="el-GR" dirty="0">
                <a:solidFill>
                  <a:schemeClr val="bg1"/>
                </a:solidFill>
              </a:rPr>
              <a:t>, (2010), «Ελεύθερος Χρόνος: Μύθοι και πραγματικότητες, </a:t>
            </a:r>
            <a:r>
              <a:rPr lang="el-GR" dirty="0" err="1">
                <a:solidFill>
                  <a:schemeClr val="bg1"/>
                </a:solidFill>
              </a:rPr>
              <a:t>Παπαζήσης</a:t>
            </a:r>
            <a:r>
              <a:rPr lang="el-GR" dirty="0">
                <a:solidFill>
                  <a:schemeClr val="bg1"/>
                </a:solidFill>
              </a:rPr>
              <a:t>, </a:t>
            </a:r>
            <a:r>
              <a:rPr lang="el-GR" dirty="0" smtClean="0">
                <a:solidFill>
                  <a:schemeClr val="bg1"/>
                </a:solidFill>
              </a:rPr>
              <a:t>Αθήνα</a:t>
            </a:r>
            <a:endParaRPr lang="el-GR" dirty="0">
              <a:solidFill>
                <a:schemeClr val="bg1"/>
              </a:solidFill>
            </a:endParaRPr>
          </a:p>
        </p:txBody>
      </p:sp>
    </p:spTree>
    <p:extLst>
      <p:ext uri="{BB962C8B-B14F-4D97-AF65-F5344CB8AC3E}">
        <p14:creationId xmlns:p14="http://schemas.microsoft.com/office/powerpoint/2010/main" val="1771190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72123" y="2143252"/>
            <a:ext cx="11499925" cy="4562788"/>
          </a:xfrm>
          <a:prstGeom prst="rect">
            <a:avLst/>
          </a:prstGeom>
        </p:spPr>
        <p:txBody>
          <a:bodyPr wrap="square">
            <a:spAutoFit/>
          </a:bodyPr>
          <a:lstStyle/>
          <a:p>
            <a:pPr marL="342900" indent="-342900" algn="just">
              <a:lnSpc>
                <a:spcPct val="150000"/>
              </a:lnSpc>
              <a:spcAft>
                <a:spcPts val="0"/>
              </a:spcAft>
              <a:buFont typeface="Wingdings" panose="05000000000000000000" pitchFamily="2" charset="2"/>
              <a:buChar char="Ø"/>
            </a:pPr>
            <a:r>
              <a:rPr lang="en-US" b="1" dirty="0" err="1">
                <a:solidFill>
                  <a:schemeClr val="bg1"/>
                </a:solidFill>
                <a:ea typeface="Calibri" panose="020F0502020204030204" pitchFamily="34" charset="0"/>
                <a:cs typeface="Times New Roman" panose="02020603050405020304" pitchFamily="18" charset="0"/>
              </a:rPr>
              <a:t>Lafargue</a:t>
            </a:r>
            <a:r>
              <a:rPr lang="en-US" b="1" dirty="0">
                <a:solidFill>
                  <a:schemeClr val="bg1"/>
                </a:solidFill>
                <a:ea typeface="Calibri" panose="020F0502020204030204" pitchFamily="34" charset="0"/>
                <a:cs typeface="Times New Roman" panose="02020603050405020304" pitchFamily="18" charset="0"/>
              </a:rPr>
              <a:t>, P.</a:t>
            </a:r>
            <a:r>
              <a:rPr lang="en-US" dirty="0">
                <a:solidFill>
                  <a:schemeClr val="bg1"/>
                </a:solidFill>
                <a:ea typeface="Calibri" panose="020F0502020204030204" pitchFamily="34" charset="0"/>
                <a:cs typeface="Times New Roman" panose="02020603050405020304" pitchFamily="18" charset="0"/>
              </a:rPr>
              <a:t> (1969). Le droit </a:t>
            </a:r>
            <a:r>
              <a:rPr lang="el-GR" dirty="0">
                <a:solidFill>
                  <a:schemeClr val="bg1"/>
                </a:solidFill>
                <a:ea typeface="Calibri" panose="020F0502020204030204" pitchFamily="34" charset="0"/>
                <a:cs typeface="Times New Roman" panose="02020603050405020304" pitchFamily="18" charset="0"/>
              </a:rPr>
              <a:t>ά</a:t>
            </a:r>
            <a:r>
              <a:rPr lang="en-US" dirty="0">
                <a:solidFill>
                  <a:schemeClr val="bg1"/>
                </a:solidFill>
                <a:ea typeface="Calibri" panose="020F0502020204030204" pitchFamily="34" charset="0"/>
                <a:cs typeface="Times New Roman" panose="02020603050405020304" pitchFamily="18" charset="0"/>
              </a:rPr>
              <a:t> la </a:t>
            </a:r>
            <a:r>
              <a:rPr lang="en-US" dirty="0" err="1">
                <a:solidFill>
                  <a:schemeClr val="bg1"/>
                </a:solidFill>
                <a:ea typeface="Calibri" panose="020F0502020204030204" pitchFamily="34" charset="0"/>
                <a:cs typeface="Times New Roman" panose="02020603050405020304" pitchFamily="18" charset="0"/>
              </a:rPr>
              <a:t>pareses</a:t>
            </a:r>
            <a:r>
              <a:rPr lang="en-US" dirty="0">
                <a:solidFill>
                  <a:schemeClr val="bg1"/>
                </a:solidFill>
                <a:ea typeface="Calibri" panose="020F0502020204030204" pitchFamily="34" charset="0"/>
                <a:cs typeface="Times New Roman" panose="02020603050405020304" pitchFamily="18" charset="0"/>
              </a:rPr>
              <a:t>. </a:t>
            </a:r>
            <a:r>
              <a:rPr lang="el-GR" dirty="0" err="1">
                <a:solidFill>
                  <a:schemeClr val="bg1"/>
                </a:solidFill>
                <a:ea typeface="Calibri" panose="020F0502020204030204" pitchFamily="34" charset="0"/>
                <a:cs typeface="Times New Roman" panose="02020603050405020304" pitchFamily="18" charset="0"/>
              </a:rPr>
              <a:t>Paris</a:t>
            </a:r>
            <a:r>
              <a:rPr lang="el-GR" dirty="0">
                <a:solidFill>
                  <a:schemeClr val="bg1"/>
                </a:solidFill>
                <a:ea typeface="Calibri" panose="020F0502020204030204" pitchFamily="34" charset="0"/>
                <a:cs typeface="Times New Roman" panose="02020603050405020304" pitchFamily="18" charset="0"/>
              </a:rPr>
              <a:t>: </a:t>
            </a:r>
            <a:r>
              <a:rPr lang="el-GR" dirty="0" err="1">
                <a:solidFill>
                  <a:schemeClr val="bg1"/>
                </a:solidFill>
                <a:ea typeface="Calibri" panose="020F0502020204030204" pitchFamily="34" charset="0"/>
                <a:cs typeface="Times New Roman" panose="02020603050405020304" pitchFamily="18" charset="0"/>
              </a:rPr>
              <a:t>Maspero</a:t>
            </a:r>
            <a:r>
              <a:rPr lang="el-GR" dirty="0">
                <a:solidFill>
                  <a:schemeClr val="bg1"/>
                </a:solidFill>
                <a:ea typeface="Calibri" panose="020F0502020204030204" pitchFamily="34" charset="0"/>
                <a:cs typeface="Times New Roman" panose="02020603050405020304" pitchFamily="18" charset="0"/>
              </a:rPr>
              <a:t>   (</a:t>
            </a:r>
            <a:r>
              <a:rPr lang="el-GR" dirty="0" err="1">
                <a:solidFill>
                  <a:schemeClr val="bg1"/>
                </a:solidFill>
                <a:ea typeface="Calibri" panose="020F0502020204030204" pitchFamily="34" charset="0"/>
                <a:cs typeface="Times New Roman" panose="02020603050405020304" pitchFamily="18" charset="0"/>
              </a:rPr>
              <a:t>ελλ.μτφρ</a:t>
            </a:r>
            <a:r>
              <a:rPr lang="el-GR" dirty="0">
                <a:solidFill>
                  <a:schemeClr val="bg1"/>
                </a:solidFill>
                <a:ea typeface="Calibri" panose="020F0502020204030204" pitchFamily="34" charset="0"/>
                <a:cs typeface="Times New Roman" panose="02020603050405020304" pitchFamily="18" charset="0"/>
              </a:rPr>
              <a:t>. 1981) Το δικαίωμα στην τεμπελιά. Αθήνα: Ελεύθερος Τύπος.</a:t>
            </a:r>
          </a:p>
          <a:p>
            <a:pPr marL="347345" indent="-347345">
              <a:spcBef>
                <a:spcPts val="265"/>
              </a:spcBef>
              <a:spcAft>
                <a:spcPts val="0"/>
              </a:spcAft>
              <a:buFont typeface="Wingdings" panose="05000000000000000000" pitchFamily="2" charset="2"/>
              <a:buChar char="Ø"/>
            </a:pPr>
            <a:r>
              <a:rPr lang="el-GR" b="1" dirty="0" err="1">
                <a:solidFill>
                  <a:schemeClr val="bg1"/>
                </a:solidFill>
                <a:ea typeface="Times New Roman" panose="02020603050405020304" pitchFamily="18" charset="0"/>
              </a:rPr>
              <a:t>Λασσιθιωτάκη</a:t>
            </a:r>
            <a:r>
              <a:rPr lang="el-GR" b="1" dirty="0">
                <a:solidFill>
                  <a:schemeClr val="bg1"/>
                </a:solidFill>
                <a:ea typeface="Times New Roman" panose="02020603050405020304" pitchFamily="18" charset="0"/>
              </a:rPr>
              <a:t> Μαρία, (2006)  «</a:t>
            </a:r>
            <a:r>
              <a:rPr lang="el-GR" i="1" dirty="0">
                <a:solidFill>
                  <a:schemeClr val="bg1"/>
                </a:solidFill>
                <a:ea typeface="Times New Roman" panose="02020603050405020304" pitchFamily="18" charset="0"/>
              </a:rPr>
              <a:t>Σχολική ζωή: παιδιά υπό πίεση»</a:t>
            </a:r>
            <a:r>
              <a:rPr lang="el-GR" dirty="0">
                <a:solidFill>
                  <a:schemeClr val="bg1"/>
                </a:solidFill>
                <a:ea typeface="Times New Roman" panose="02020603050405020304" pitchFamily="18" charset="0"/>
              </a:rPr>
              <a:t> περιοδικό Σύγχρονη </a:t>
            </a:r>
            <a:r>
              <a:rPr lang="el-GR" dirty="0" smtClean="0">
                <a:solidFill>
                  <a:schemeClr val="bg1"/>
                </a:solidFill>
                <a:ea typeface="Times New Roman" panose="02020603050405020304" pitchFamily="18" charset="0"/>
              </a:rPr>
              <a:t>Ψυχολογία</a:t>
            </a:r>
            <a:endParaRPr lang="el-GR" dirty="0">
              <a:solidFill>
                <a:schemeClr val="bg1"/>
              </a:solidFill>
              <a:ea typeface="Times New Roman" panose="02020603050405020304" pitchFamily="18" charset="0"/>
            </a:endParaRPr>
          </a:p>
          <a:p>
            <a:pPr marL="342900" indent="-342900" algn="just">
              <a:lnSpc>
                <a:spcPct val="150000"/>
              </a:lnSpc>
              <a:spcAft>
                <a:spcPts val="0"/>
              </a:spcAft>
              <a:buFont typeface="Wingdings" panose="05000000000000000000" pitchFamily="2" charset="2"/>
              <a:buChar char="Ø"/>
            </a:pPr>
            <a:r>
              <a:rPr lang="en-US" b="1" dirty="0">
                <a:solidFill>
                  <a:schemeClr val="bg1"/>
                </a:solidFill>
                <a:ea typeface="Calibri" panose="020F0502020204030204" pitchFamily="34" charset="0"/>
                <a:cs typeface="Times New Roman" panose="02020603050405020304" pitchFamily="18" charset="0"/>
              </a:rPr>
              <a:t>Moore L.L., Lombardi D.A., White M.J., Campbell J.L., </a:t>
            </a:r>
            <a:r>
              <a:rPr lang="en-US" b="1" dirty="0" err="1">
                <a:solidFill>
                  <a:schemeClr val="bg1"/>
                </a:solidFill>
                <a:ea typeface="Calibri" panose="020F0502020204030204" pitchFamily="34" charset="0"/>
                <a:cs typeface="Times New Roman" panose="02020603050405020304" pitchFamily="18" charset="0"/>
              </a:rPr>
              <a:t>Oliveria</a:t>
            </a:r>
            <a:r>
              <a:rPr lang="en-US" b="1" dirty="0">
                <a:solidFill>
                  <a:schemeClr val="bg1"/>
                </a:solidFill>
                <a:ea typeface="Calibri" panose="020F0502020204030204" pitchFamily="34" charset="0"/>
                <a:cs typeface="Times New Roman" panose="02020603050405020304" pitchFamily="18" charset="0"/>
              </a:rPr>
              <a:t> </a:t>
            </a:r>
            <a:r>
              <a:rPr lang="en-US" b="1" dirty="0" err="1">
                <a:solidFill>
                  <a:schemeClr val="bg1"/>
                </a:solidFill>
                <a:ea typeface="Calibri" panose="020F0502020204030204" pitchFamily="34" charset="0"/>
                <a:cs typeface="Times New Roman" panose="02020603050405020304" pitchFamily="18" charset="0"/>
              </a:rPr>
              <a:t>S.A.,Ellison</a:t>
            </a:r>
            <a:r>
              <a:rPr lang="en-US" b="1" dirty="0">
                <a:solidFill>
                  <a:schemeClr val="bg1"/>
                </a:solidFill>
                <a:ea typeface="Calibri" panose="020F0502020204030204" pitchFamily="34" charset="0"/>
                <a:cs typeface="Times New Roman" panose="02020603050405020304" pitchFamily="18" charset="0"/>
              </a:rPr>
              <a:t> R.C. </a:t>
            </a:r>
            <a:r>
              <a:rPr lang="en-US" dirty="0">
                <a:solidFill>
                  <a:schemeClr val="bg1"/>
                </a:solidFill>
                <a:ea typeface="Calibri" panose="020F0502020204030204" pitchFamily="34" charset="0"/>
                <a:cs typeface="Times New Roman" panose="02020603050405020304" pitchFamily="18" charset="0"/>
              </a:rPr>
              <a:t>(1991). Influence of parents' physical activity levels on activity levels of young children. </a:t>
            </a:r>
            <a:r>
              <a:rPr lang="el-GR" dirty="0" err="1">
                <a:solidFill>
                  <a:schemeClr val="bg1"/>
                </a:solidFill>
                <a:ea typeface="Calibri" panose="020F0502020204030204" pitchFamily="34" charset="0"/>
                <a:cs typeface="Times New Roman" panose="02020603050405020304" pitchFamily="18" charset="0"/>
              </a:rPr>
              <a:t>Pediatrics</a:t>
            </a:r>
            <a:r>
              <a:rPr lang="el-GR" dirty="0">
                <a:solidFill>
                  <a:schemeClr val="bg1"/>
                </a:solidFill>
                <a:ea typeface="Calibri" panose="020F0502020204030204" pitchFamily="34" charset="0"/>
                <a:cs typeface="Times New Roman" panose="02020603050405020304" pitchFamily="18" charset="0"/>
              </a:rPr>
              <a:t>, 118(2): 215-219.</a:t>
            </a:r>
          </a:p>
          <a:p>
            <a:pPr marL="342900" indent="-342900" algn="just">
              <a:lnSpc>
                <a:spcPct val="150000"/>
              </a:lnSpc>
              <a:spcAft>
                <a:spcPts val="0"/>
              </a:spcAft>
              <a:buFont typeface="Wingdings" panose="05000000000000000000" pitchFamily="2" charset="2"/>
              <a:buChar char="Ø"/>
            </a:pPr>
            <a:r>
              <a:rPr lang="el-GR" b="1" dirty="0" err="1">
                <a:solidFill>
                  <a:schemeClr val="bg1"/>
                </a:solidFill>
                <a:ea typeface="Calibri" panose="020F0502020204030204" pitchFamily="34" charset="0"/>
                <a:cs typeface="Times New Roman" panose="02020603050405020304" pitchFamily="18" charset="0"/>
              </a:rPr>
              <a:t>Μπαδογιαννάκης</a:t>
            </a:r>
            <a:r>
              <a:rPr lang="el-GR" b="1" dirty="0">
                <a:solidFill>
                  <a:schemeClr val="bg1"/>
                </a:solidFill>
                <a:ea typeface="Calibri" panose="020F0502020204030204" pitchFamily="34" charset="0"/>
                <a:cs typeface="Times New Roman" panose="02020603050405020304" pitchFamily="18" charset="0"/>
              </a:rPr>
              <a:t> Γιάννης</a:t>
            </a:r>
            <a:r>
              <a:rPr lang="el-GR" dirty="0">
                <a:solidFill>
                  <a:schemeClr val="bg1"/>
                </a:solidFill>
                <a:ea typeface="Calibri" panose="020F0502020204030204" pitchFamily="34" charset="0"/>
                <a:cs typeface="Times New Roman" panose="02020603050405020304" pitchFamily="18" charset="0"/>
              </a:rPr>
              <a:t> (1994) «Ελεύθερος Χρόνος: Η μεγάλη Πρόκληση», Singular</a:t>
            </a:r>
          </a:p>
          <a:p>
            <a:pPr marL="342900" indent="-342900" algn="just">
              <a:lnSpc>
                <a:spcPct val="150000"/>
              </a:lnSpc>
              <a:spcAft>
                <a:spcPts val="0"/>
              </a:spcAft>
              <a:buFont typeface="Wingdings" panose="05000000000000000000" pitchFamily="2" charset="2"/>
              <a:buChar char="Ø"/>
            </a:pPr>
            <a:r>
              <a:rPr lang="el-GR" b="1" dirty="0" err="1">
                <a:solidFill>
                  <a:schemeClr val="bg1"/>
                </a:solidFill>
                <a:ea typeface="Calibri" panose="020F0502020204030204" pitchFamily="34" charset="0"/>
                <a:cs typeface="Times New Roman" panose="02020603050405020304" pitchFamily="18" charset="0"/>
              </a:rPr>
              <a:t>Μυριζάκης</a:t>
            </a:r>
            <a:r>
              <a:rPr lang="el-GR" b="1" dirty="0">
                <a:solidFill>
                  <a:schemeClr val="bg1"/>
                </a:solidFill>
                <a:ea typeface="Calibri" panose="020F0502020204030204" pitchFamily="34" charset="0"/>
                <a:cs typeface="Times New Roman" panose="02020603050405020304" pitchFamily="18" charset="0"/>
              </a:rPr>
              <a:t> Γ</a:t>
            </a:r>
            <a:r>
              <a:rPr lang="el-GR" dirty="0">
                <a:solidFill>
                  <a:schemeClr val="bg1"/>
                </a:solidFill>
                <a:ea typeface="Calibri" panose="020F0502020204030204" pitchFamily="34" charset="0"/>
                <a:cs typeface="Times New Roman" panose="02020603050405020304" pitchFamily="18" charset="0"/>
              </a:rPr>
              <a:t>. (1997) Ελεύθερος χρόνος των νέων, Ψυχαγωγικές και αθλητικές δραστηριότητες, Αθήνα, Ε.Κ.Κ.Ε.</a:t>
            </a:r>
          </a:p>
          <a:p>
            <a:pPr marL="342900" indent="-342900" algn="just">
              <a:lnSpc>
                <a:spcPct val="150000"/>
              </a:lnSpc>
              <a:spcAft>
                <a:spcPts val="0"/>
              </a:spcAft>
              <a:buFont typeface="Wingdings" panose="05000000000000000000" pitchFamily="2" charset="2"/>
              <a:buChar char="Ø"/>
            </a:pPr>
            <a:r>
              <a:rPr lang="el-GR" b="1" dirty="0">
                <a:solidFill>
                  <a:schemeClr val="bg1"/>
                </a:solidFill>
                <a:ea typeface="Calibri" panose="020F0502020204030204" pitchFamily="34" charset="0"/>
                <a:cs typeface="Times New Roman" panose="02020603050405020304" pitchFamily="18" charset="0"/>
              </a:rPr>
              <a:t> </a:t>
            </a:r>
            <a:r>
              <a:rPr lang="el-GR" b="1" dirty="0" err="1">
                <a:solidFill>
                  <a:schemeClr val="bg1"/>
                </a:solidFill>
                <a:ea typeface="Calibri" panose="020F0502020204030204" pitchFamily="34" charset="0"/>
                <a:cs typeface="Times New Roman" panose="02020603050405020304" pitchFamily="18" charset="0"/>
              </a:rPr>
              <a:t>Hewstone</a:t>
            </a:r>
            <a:r>
              <a:rPr lang="el-GR" b="1" dirty="0">
                <a:solidFill>
                  <a:schemeClr val="bg1"/>
                </a:solidFill>
                <a:ea typeface="Calibri" panose="020F0502020204030204" pitchFamily="34" charset="0"/>
                <a:cs typeface="Times New Roman" panose="02020603050405020304" pitchFamily="18" charset="0"/>
              </a:rPr>
              <a:t>, M., </a:t>
            </a:r>
            <a:r>
              <a:rPr lang="el-GR" b="1" dirty="0" err="1">
                <a:solidFill>
                  <a:schemeClr val="bg1"/>
                </a:solidFill>
                <a:ea typeface="Calibri" panose="020F0502020204030204" pitchFamily="34" charset="0"/>
                <a:cs typeface="Times New Roman" panose="02020603050405020304" pitchFamily="18" charset="0"/>
              </a:rPr>
              <a:t>Wolfang</a:t>
            </a:r>
            <a:r>
              <a:rPr lang="el-GR" b="1" dirty="0">
                <a:solidFill>
                  <a:schemeClr val="bg1"/>
                </a:solidFill>
                <a:ea typeface="Calibri" panose="020F0502020204030204" pitchFamily="34" charset="0"/>
                <a:cs typeface="Times New Roman" panose="02020603050405020304" pitchFamily="18" charset="0"/>
              </a:rPr>
              <a:t>, S</a:t>
            </a:r>
            <a:r>
              <a:rPr lang="el-GR" dirty="0">
                <a:solidFill>
                  <a:schemeClr val="bg1"/>
                </a:solidFill>
                <a:ea typeface="Calibri" panose="020F0502020204030204" pitchFamily="34" charset="0"/>
                <a:cs typeface="Times New Roman" panose="02020603050405020304" pitchFamily="18" charset="0"/>
              </a:rPr>
              <a:t>., (2007), «Εισαγωγή στην Κοινωνική Ψυχολογία», Εκδόσεις </a:t>
            </a:r>
            <a:r>
              <a:rPr lang="el-GR" dirty="0" err="1">
                <a:solidFill>
                  <a:schemeClr val="bg1"/>
                </a:solidFill>
                <a:ea typeface="Calibri" panose="020F0502020204030204" pitchFamily="34" charset="0"/>
                <a:cs typeface="Times New Roman" panose="02020603050405020304" pitchFamily="18" charset="0"/>
              </a:rPr>
              <a:t>Παπαζήση</a:t>
            </a:r>
            <a:r>
              <a:rPr lang="el-GR" dirty="0">
                <a:solidFill>
                  <a:schemeClr val="bg1"/>
                </a:solidFill>
                <a:ea typeface="Calibri" panose="020F0502020204030204" pitchFamily="34" charset="0"/>
                <a:cs typeface="Times New Roman" panose="02020603050405020304" pitchFamily="18" charset="0"/>
              </a:rPr>
              <a:t>, Αθήνα </a:t>
            </a:r>
          </a:p>
          <a:p>
            <a:pPr marL="342900" indent="-342900" algn="just">
              <a:lnSpc>
                <a:spcPct val="150000"/>
              </a:lnSpc>
              <a:spcAft>
                <a:spcPts val="0"/>
              </a:spcAft>
              <a:buFont typeface="Wingdings" panose="05000000000000000000" pitchFamily="2" charset="2"/>
              <a:buChar char="Ø"/>
            </a:pPr>
            <a:r>
              <a:rPr lang="el-GR" b="1" dirty="0">
                <a:solidFill>
                  <a:schemeClr val="bg1"/>
                </a:solidFill>
                <a:ea typeface="Calibri" panose="020F0502020204030204" pitchFamily="34" charset="0"/>
                <a:cs typeface="Times New Roman" panose="02020603050405020304" pitchFamily="18" charset="0"/>
              </a:rPr>
              <a:t>Παππά, Β</a:t>
            </a:r>
            <a:r>
              <a:rPr lang="el-GR" dirty="0">
                <a:solidFill>
                  <a:schemeClr val="bg1"/>
                </a:solidFill>
                <a:ea typeface="Calibri" panose="020F0502020204030204" pitchFamily="34" charset="0"/>
                <a:cs typeface="Times New Roman" panose="02020603050405020304" pitchFamily="18" charset="0"/>
              </a:rPr>
              <a:t>. (2006) «Επάγγελμα Γονέας. Ψυχολογικοί Τύποι Γονέων και Συμπεριφορά παιδιών και Εφήβων», Καστανιώτης Αθήνα, </a:t>
            </a:r>
            <a:r>
              <a:rPr lang="el-GR" dirty="0" smtClean="0">
                <a:solidFill>
                  <a:schemeClr val="bg1"/>
                </a:solidFill>
                <a:ea typeface="Calibri" panose="020F0502020204030204" pitchFamily="34" charset="0"/>
                <a:cs typeface="Times New Roman" panose="02020603050405020304" pitchFamily="18" charset="0"/>
              </a:rPr>
              <a:t>2006</a:t>
            </a:r>
          </a:p>
        </p:txBody>
      </p:sp>
    </p:spTree>
    <p:extLst>
      <p:ext uri="{BB962C8B-B14F-4D97-AF65-F5344CB8AC3E}">
        <p14:creationId xmlns:p14="http://schemas.microsoft.com/office/powerpoint/2010/main" val="665920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43435" y="2143252"/>
            <a:ext cx="11844169" cy="4401205"/>
          </a:xfrm>
          <a:prstGeom prst="rect">
            <a:avLst/>
          </a:prstGeom>
        </p:spPr>
        <p:txBody>
          <a:bodyPr wrap="square">
            <a:spAutoFit/>
          </a:bodyPr>
          <a:lstStyle/>
          <a:p>
            <a:pPr marL="345440" indent="-345440" algn="just">
              <a:lnSpc>
                <a:spcPct val="150000"/>
              </a:lnSpc>
              <a:spcBef>
                <a:spcPts val="265"/>
              </a:spcBef>
              <a:spcAft>
                <a:spcPts val="0"/>
              </a:spcAft>
              <a:buFont typeface="Wingdings" panose="05000000000000000000" pitchFamily="2" charset="2"/>
              <a:buChar char="Ø"/>
            </a:pPr>
            <a:r>
              <a:rPr lang="el-GR" b="1" dirty="0">
                <a:solidFill>
                  <a:schemeClr val="bg1"/>
                </a:solidFill>
                <a:ea typeface="Times New Roman" panose="02020603050405020304" pitchFamily="18" charset="0"/>
              </a:rPr>
              <a:t>Ε.Κ.Κ.Ε</a:t>
            </a:r>
            <a:r>
              <a:rPr lang="el-GR" b="1" dirty="0" smtClean="0">
                <a:solidFill>
                  <a:schemeClr val="bg1"/>
                </a:solidFill>
                <a:ea typeface="Times New Roman" panose="02020603050405020304" pitchFamily="18" charset="0"/>
              </a:rPr>
              <a:t>.,</a:t>
            </a:r>
            <a:r>
              <a:rPr lang="el-GR" dirty="0" smtClean="0">
                <a:solidFill>
                  <a:schemeClr val="bg1"/>
                </a:solidFill>
                <a:ea typeface="Times New Roman" panose="02020603050405020304" pitchFamily="18" charset="0"/>
              </a:rPr>
              <a:t> </a:t>
            </a:r>
            <a:r>
              <a:rPr lang="el-GR" dirty="0">
                <a:solidFill>
                  <a:schemeClr val="bg1"/>
                </a:solidFill>
                <a:ea typeface="Times New Roman" panose="02020603050405020304" pitchFamily="18" charset="0"/>
              </a:rPr>
              <a:t>(1999).  </a:t>
            </a:r>
            <a:r>
              <a:rPr lang="el-GR" i="1" dirty="0">
                <a:solidFill>
                  <a:schemeClr val="bg1"/>
                </a:solidFill>
                <a:ea typeface="Times New Roman" panose="02020603050405020304" pitchFamily="18" charset="0"/>
              </a:rPr>
              <a:t>Νέοι: Διάθεση χρόνου-Διαπροσωπικές σχέσεις. </a:t>
            </a:r>
            <a:r>
              <a:rPr lang="el-GR" dirty="0">
                <a:solidFill>
                  <a:schemeClr val="bg1"/>
                </a:solidFill>
                <a:ea typeface="Times New Roman" panose="02020603050405020304" pitchFamily="18" charset="0"/>
              </a:rPr>
              <a:t>Πανελλήνια έρευνα Εθνικό Κέντρο Κοινωνικών Ερευνών, Β’ </a:t>
            </a:r>
            <a:r>
              <a:rPr lang="el-GR" dirty="0" smtClean="0">
                <a:solidFill>
                  <a:schemeClr val="bg1"/>
                </a:solidFill>
                <a:ea typeface="Times New Roman" panose="02020603050405020304" pitchFamily="18" charset="0"/>
              </a:rPr>
              <a:t>έκδοση.</a:t>
            </a:r>
          </a:p>
          <a:p>
            <a:pPr marL="345440" indent="-345440" algn="just">
              <a:lnSpc>
                <a:spcPct val="150000"/>
              </a:lnSpc>
              <a:spcBef>
                <a:spcPts val="265"/>
              </a:spcBef>
              <a:spcAft>
                <a:spcPts val="0"/>
              </a:spcAft>
              <a:buFont typeface="Wingdings" panose="05000000000000000000" pitchFamily="2" charset="2"/>
              <a:buChar char="Ø"/>
            </a:pPr>
            <a:r>
              <a:rPr lang="en-US" b="1" dirty="0" smtClean="0">
                <a:solidFill>
                  <a:schemeClr val="bg1"/>
                </a:solidFill>
                <a:ea typeface="Times New Roman" panose="02020603050405020304" pitchFamily="18" charset="0"/>
              </a:rPr>
              <a:t>Elias </a:t>
            </a:r>
            <a:r>
              <a:rPr lang="en-US" b="1" dirty="0">
                <a:solidFill>
                  <a:schemeClr val="bg1"/>
                </a:solidFill>
                <a:ea typeface="Times New Roman" panose="02020603050405020304" pitchFamily="18" charset="0"/>
              </a:rPr>
              <a:t>M. J., </a:t>
            </a:r>
            <a:r>
              <a:rPr lang="en-US" dirty="0">
                <a:solidFill>
                  <a:schemeClr val="bg1"/>
                </a:solidFill>
                <a:ea typeface="Times New Roman" panose="02020603050405020304" pitchFamily="18" charset="0"/>
              </a:rPr>
              <a:t>(2003), “Academic and Social- Emotional learning”, The International Academy of Education – IAE, The International Academy of Education, France: SADAG</a:t>
            </a:r>
            <a:endParaRPr lang="el-GR" dirty="0">
              <a:solidFill>
                <a:schemeClr val="bg1"/>
              </a:solidFill>
              <a:ea typeface="Times New Roman" panose="02020603050405020304" pitchFamily="18" charset="0"/>
            </a:endParaRPr>
          </a:p>
          <a:p>
            <a:pPr marL="345440" indent="-345440" algn="just">
              <a:lnSpc>
                <a:spcPct val="150000"/>
              </a:lnSpc>
              <a:spcBef>
                <a:spcPts val="290"/>
              </a:spcBef>
              <a:spcAft>
                <a:spcPts val="0"/>
              </a:spcAft>
              <a:buFont typeface="Wingdings" panose="05000000000000000000" pitchFamily="2" charset="2"/>
              <a:buChar char="Ø"/>
            </a:pPr>
            <a:r>
              <a:rPr lang="en-US" b="1" dirty="0">
                <a:solidFill>
                  <a:schemeClr val="bg1"/>
                </a:solidFill>
                <a:ea typeface="Times New Roman" panose="02020603050405020304" pitchFamily="18" charset="0"/>
              </a:rPr>
              <a:t>Erikson, E.</a:t>
            </a:r>
            <a:r>
              <a:rPr lang="en-US" dirty="0">
                <a:solidFill>
                  <a:schemeClr val="bg1"/>
                </a:solidFill>
                <a:ea typeface="Times New Roman" panose="02020603050405020304" pitchFamily="18" charset="0"/>
              </a:rPr>
              <a:t> (1981). </a:t>
            </a:r>
            <a:r>
              <a:rPr lang="en-US" i="1" dirty="0">
                <a:solidFill>
                  <a:schemeClr val="bg1"/>
                </a:solidFill>
                <a:ea typeface="Times New Roman" panose="02020603050405020304" pitchFamily="18" charset="0"/>
              </a:rPr>
              <a:t>Youth: Change and Challenge</a:t>
            </a:r>
            <a:r>
              <a:rPr lang="en-US" dirty="0">
                <a:solidFill>
                  <a:schemeClr val="bg1"/>
                </a:solidFill>
                <a:ea typeface="Times New Roman" panose="02020603050405020304" pitchFamily="18" charset="0"/>
              </a:rPr>
              <a:t>. New York</a:t>
            </a:r>
            <a:r>
              <a:rPr lang="el-GR" dirty="0">
                <a:solidFill>
                  <a:schemeClr val="bg1"/>
                </a:solidFill>
                <a:ea typeface="Times New Roman" panose="02020603050405020304" pitchFamily="18" charset="0"/>
              </a:rPr>
              <a:t>: </a:t>
            </a:r>
            <a:r>
              <a:rPr lang="en-US" dirty="0">
                <a:solidFill>
                  <a:schemeClr val="bg1"/>
                </a:solidFill>
                <a:ea typeface="Times New Roman" panose="02020603050405020304" pitchFamily="18" charset="0"/>
              </a:rPr>
              <a:t>Basic</a:t>
            </a:r>
            <a:r>
              <a:rPr lang="el-GR" dirty="0">
                <a:solidFill>
                  <a:schemeClr val="bg1"/>
                </a:solidFill>
                <a:ea typeface="Times New Roman" panose="02020603050405020304" pitchFamily="18" charset="0"/>
              </a:rPr>
              <a:t>.</a:t>
            </a:r>
          </a:p>
          <a:p>
            <a:pPr marL="285750" marR="116840" indent="-285750" algn="just">
              <a:lnSpc>
                <a:spcPct val="150000"/>
              </a:lnSpc>
              <a:spcAft>
                <a:spcPts val="0"/>
              </a:spcAft>
              <a:buFont typeface="Wingdings" panose="05000000000000000000" pitchFamily="2" charset="2"/>
              <a:buChar char="Ø"/>
              <a:tabLst>
                <a:tab pos="5581015" algn="l"/>
              </a:tabLst>
            </a:pPr>
            <a:r>
              <a:rPr lang="el-GR" b="1" dirty="0" err="1">
                <a:solidFill>
                  <a:schemeClr val="bg1"/>
                </a:solidFill>
                <a:ea typeface="Calibri" panose="020F0502020204030204" pitchFamily="34" charset="0"/>
                <a:cs typeface="Times New Roman" panose="02020603050405020304" pitchFamily="18" charset="0"/>
              </a:rPr>
              <a:t>Ζαϊμάκης</a:t>
            </a:r>
            <a:r>
              <a:rPr lang="el-GR" b="1" dirty="0">
                <a:solidFill>
                  <a:schemeClr val="bg1"/>
                </a:solidFill>
                <a:ea typeface="Calibri" panose="020F0502020204030204" pitchFamily="34" charset="0"/>
                <a:cs typeface="Times New Roman" panose="02020603050405020304" pitchFamily="18" charset="0"/>
              </a:rPr>
              <a:t> Γ. </a:t>
            </a:r>
            <a:r>
              <a:rPr lang="el-GR" dirty="0">
                <a:solidFill>
                  <a:schemeClr val="bg1"/>
                </a:solidFill>
                <a:ea typeface="Calibri" panose="020F0502020204030204" pitchFamily="34" charset="0"/>
                <a:cs typeface="Times New Roman" panose="02020603050405020304" pitchFamily="18" charset="0"/>
              </a:rPr>
              <a:t>(2008</a:t>
            </a:r>
            <a:r>
              <a:rPr lang="el-GR" dirty="0" smtClean="0">
                <a:solidFill>
                  <a:schemeClr val="bg1"/>
                </a:solidFill>
                <a:ea typeface="Calibri" panose="020F0502020204030204" pitchFamily="34" charset="0"/>
                <a:cs typeface="Times New Roman" panose="02020603050405020304" pitchFamily="18" charset="0"/>
              </a:rPr>
              <a:t>), </a:t>
            </a:r>
            <a:r>
              <a:rPr lang="el-GR" dirty="0">
                <a:solidFill>
                  <a:schemeClr val="bg1"/>
                </a:solidFill>
                <a:ea typeface="Calibri" panose="020F0502020204030204" pitchFamily="34" charset="0"/>
                <a:cs typeface="Times New Roman" panose="02020603050405020304" pitchFamily="18" charset="0"/>
              </a:rPr>
              <a:t>Σημειώσεις: «</a:t>
            </a:r>
            <a:r>
              <a:rPr lang="el-GR" dirty="0" err="1">
                <a:solidFill>
                  <a:schemeClr val="bg1"/>
                </a:solidFill>
                <a:ea typeface="Calibri" panose="020F0502020204030204" pitchFamily="34" charset="0"/>
                <a:cs typeface="Times New Roman" panose="02020603050405020304" pitchFamily="18" charset="0"/>
              </a:rPr>
              <a:t>Koινωνιολογία</a:t>
            </a:r>
            <a:r>
              <a:rPr lang="el-GR" dirty="0">
                <a:solidFill>
                  <a:schemeClr val="bg1"/>
                </a:solidFill>
                <a:ea typeface="Calibri" panose="020F0502020204030204" pitchFamily="34" charset="0"/>
                <a:cs typeface="Times New Roman" panose="02020603050405020304" pitchFamily="18" charset="0"/>
              </a:rPr>
              <a:t> του Ελεύθερου Χρόνου», Ρέθυμνο, 2008</a:t>
            </a:r>
            <a:endParaRPr lang="el-GR" sz="1600" dirty="0">
              <a:solidFill>
                <a:schemeClr val="bg1"/>
              </a:solidFill>
              <a:ea typeface="Calibri" panose="020F0502020204030204" pitchFamily="34" charset="0"/>
              <a:cs typeface="Times New Roman" panose="02020603050405020304" pitchFamily="18" charset="0"/>
            </a:endParaRPr>
          </a:p>
          <a:p>
            <a:pPr marL="345440" indent="-345440" algn="just">
              <a:lnSpc>
                <a:spcPct val="150000"/>
              </a:lnSpc>
              <a:spcBef>
                <a:spcPts val="265"/>
              </a:spcBef>
              <a:spcAft>
                <a:spcPts val="0"/>
              </a:spcAft>
              <a:buFont typeface="Wingdings" panose="05000000000000000000" pitchFamily="2" charset="2"/>
              <a:buChar char="Ø"/>
            </a:pPr>
            <a:r>
              <a:rPr lang="el-GR" b="1" dirty="0" err="1">
                <a:solidFill>
                  <a:schemeClr val="bg1"/>
                </a:solidFill>
                <a:ea typeface="Times New Roman" panose="02020603050405020304" pitchFamily="18" charset="0"/>
              </a:rPr>
              <a:t>Ζαρώτης</a:t>
            </a:r>
            <a:r>
              <a:rPr lang="el-GR" b="1" dirty="0">
                <a:solidFill>
                  <a:schemeClr val="bg1"/>
                </a:solidFill>
                <a:ea typeface="Times New Roman" panose="02020603050405020304" pitchFamily="18" charset="0"/>
              </a:rPr>
              <a:t>,  Γ.Φ., </a:t>
            </a:r>
            <a:r>
              <a:rPr lang="en-US" b="1" dirty="0" err="1">
                <a:solidFill>
                  <a:schemeClr val="bg1"/>
                </a:solidFill>
                <a:ea typeface="Times New Roman" panose="02020603050405020304" pitchFamily="18" charset="0"/>
              </a:rPr>
              <a:t>Tokarski</a:t>
            </a:r>
            <a:r>
              <a:rPr lang="en-US" b="1" dirty="0">
                <a:solidFill>
                  <a:schemeClr val="bg1"/>
                </a:solidFill>
                <a:ea typeface="Times New Roman" panose="02020603050405020304" pitchFamily="18" charset="0"/>
              </a:rPr>
              <a:t> W</a:t>
            </a:r>
            <a:r>
              <a:rPr lang="el-GR" b="1" dirty="0">
                <a:solidFill>
                  <a:schemeClr val="bg1"/>
                </a:solidFill>
                <a:ea typeface="Times New Roman" panose="02020603050405020304" pitchFamily="18" charset="0"/>
              </a:rPr>
              <a:t>., </a:t>
            </a:r>
            <a:r>
              <a:rPr lang="el-GR" b="1" dirty="0" err="1">
                <a:solidFill>
                  <a:schemeClr val="bg1"/>
                </a:solidFill>
                <a:ea typeface="Times New Roman" panose="02020603050405020304" pitchFamily="18" charset="0"/>
              </a:rPr>
              <a:t>Κοντάκος</a:t>
            </a:r>
            <a:r>
              <a:rPr lang="el-GR" b="1" dirty="0">
                <a:solidFill>
                  <a:schemeClr val="bg1"/>
                </a:solidFill>
                <a:ea typeface="Times New Roman" panose="02020603050405020304" pitchFamily="18" charset="0"/>
              </a:rPr>
              <a:t> Α., </a:t>
            </a:r>
            <a:r>
              <a:rPr lang="el-GR" b="1" dirty="0" err="1">
                <a:solidFill>
                  <a:schemeClr val="bg1"/>
                </a:solidFill>
                <a:ea typeface="Times New Roman" panose="02020603050405020304" pitchFamily="18" charset="0"/>
              </a:rPr>
              <a:t>Κατσαγκόλης</a:t>
            </a:r>
            <a:r>
              <a:rPr lang="el-GR" b="1" dirty="0">
                <a:solidFill>
                  <a:schemeClr val="bg1"/>
                </a:solidFill>
                <a:ea typeface="Times New Roman" panose="02020603050405020304" pitchFamily="18" charset="0"/>
              </a:rPr>
              <a:t> Α.</a:t>
            </a:r>
            <a:r>
              <a:rPr lang="el-GR" dirty="0">
                <a:solidFill>
                  <a:schemeClr val="bg1"/>
                </a:solidFill>
                <a:ea typeface="Times New Roman" panose="02020603050405020304" pitchFamily="18" charset="0"/>
              </a:rPr>
              <a:t> (2008). </a:t>
            </a:r>
            <a:r>
              <a:rPr lang="el-GR" i="1" dirty="0">
                <a:solidFill>
                  <a:schemeClr val="bg1"/>
                </a:solidFill>
                <a:ea typeface="Times New Roman" panose="02020603050405020304" pitchFamily="18" charset="0"/>
              </a:rPr>
              <a:t>Ελεύθερος χρόνος- Φυσική δραστηριότητα- Υγεία και ποιότητα ζωής.</a:t>
            </a:r>
            <a:r>
              <a:rPr lang="el-GR" dirty="0">
                <a:solidFill>
                  <a:schemeClr val="bg1"/>
                </a:solidFill>
                <a:ea typeface="Times New Roman" panose="02020603050405020304" pitchFamily="18" charset="0"/>
              </a:rPr>
              <a:t> </a:t>
            </a:r>
            <a:r>
              <a:rPr lang="el-GR" i="1" dirty="0">
                <a:solidFill>
                  <a:schemeClr val="bg1"/>
                </a:solidFill>
                <a:ea typeface="Times New Roman" panose="02020603050405020304" pitchFamily="18" charset="0"/>
              </a:rPr>
              <a:t>Μια ψυχολογική, παιδαγωγική και κοινωνιολογική προσέγγιση.</a:t>
            </a:r>
            <a:r>
              <a:rPr lang="el-GR" dirty="0">
                <a:solidFill>
                  <a:schemeClr val="bg1"/>
                </a:solidFill>
                <a:ea typeface="Times New Roman" panose="02020603050405020304" pitchFamily="18" charset="0"/>
              </a:rPr>
              <a:t> Αθήνα: Ατραπός.</a:t>
            </a:r>
          </a:p>
          <a:p>
            <a:pPr marL="345440" indent="-345440" algn="just">
              <a:lnSpc>
                <a:spcPct val="150000"/>
              </a:lnSpc>
              <a:spcBef>
                <a:spcPts val="265"/>
              </a:spcBef>
              <a:spcAft>
                <a:spcPts val="0"/>
              </a:spcAft>
              <a:buFont typeface="Wingdings" panose="05000000000000000000" pitchFamily="2" charset="2"/>
              <a:buChar char="Ø"/>
            </a:pPr>
            <a:r>
              <a:rPr lang="el-GR" b="1" dirty="0">
                <a:solidFill>
                  <a:schemeClr val="bg1"/>
                </a:solidFill>
                <a:ea typeface="Times New Roman" panose="02020603050405020304" pitchFamily="18" charset="0"/>
              </a:rPr>
              <a:t>Κασιμάτης Βασίλης,  (2003).</a:t>
            </a:r>
            <a:r>
              <a:rPr lang="el-GR" dirty="0">
                <a:solidFill>
                  <a:schemeClr val="bg1"/>
                </a:solidFill>
                <a:ea typeface="Times New Roman" panose="02020603050405020304" pitchFamily="18" charset="0"/>
              </a:rPr>
              <a:t>  </a:t>
            </a:r>
            <a:r>
              <a:rPr lang="el-GR" i="1" dirty="0">
                <a:solidFill>
                  <a:schemeClr val="bg1"/>
                </a:solidFill>
                <a:ea typeface="Times New Roman" panose="02020603050405020304" pitchFamily="18" charset="0"/>
              </a:rPr>
              <a:t>Νέοι με Νοητική Υστέρηση και Ελεύθερος </a:t>
            </a:r>
            <a:r>
              <a:rPr lang="el-GR" i="1" dirty="0" smtClean="0">
                <a:solidFill>
                  <a:schemeClr val="bg1"/>
                </a:solidFill>
                <a:ea typeface="Times New Roman" panose="02020603050405020304" pitchFamily="18" charset="0"/>
              </a:rPr>
              <a:t>χρόνος</a:t>
            </a:r>
            <a:endParaRPr lang="el-GR" dirty="0">
              <a:solidFill>
                <a:schemeClr val="bg1"/>
              </a:solidFill>
              <a:ea typeface="Times New Roman" panose="02020603050405020304" pitchFamily="18" charset="0"/>
            </a:endParaRPr>
          </a:p>
        </p:txBody>
      </p:sp>
    </p:spTree>
    <p:extLst>
      <p:ext uri="{BB962C8B-B14F-4D97-AF65-F5344CB8AC3E}">
        <p14:creationId xmlns:p14="http://schemas.microsoft.com/office/powerpoint/2010/main" val="2859846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36668" y="2143252"/>
            <a:ext cx="11811896" cy="4834657"/>
          </a:xfrm>
          <a:prstGeom prst="rect">
            <a:avLst/>
          </a:prstGeom>
        </p:spPr>
        <p:txBody>
          <a:bodyPr wrap="square">
            <a:spAutoFit/>
          </a:bodyPr>
          <a:lstStyle/>
          <a:p>
            <a:pPr marL="285750" indent="-285750" algn="just">
              <a:lnSpc>
                <a:spcPct val="150000"/>
              </a:lnSpc>
              <a:spcAft>
                <a:spcPts val="800"/>
              </a:spcAft>
              <a:buFont typeface="Wingdings" panose="05000000000000000000" pitchFamily="2" charset="2"/>
              <a:buChar char="Ø"/>
            </a:pPr>
            <a:r>
              <a:rPr lang="en-US" b="1" dirty="0">
                <a:solidFill>
                  <a:schemeClr val="bg1"/>
                </a:solidFill>
                <a:ea typeface="Calibri" panose="020F0502020204030204" pitchFamily="34" charset="0"/>
                <a:cs typeface="Times New Roman" panose="02020603050405020304" pitchFamily="18" charset="0"/>
              </a:rPr>
              <a:t>Salmon J., Booth M.L., </a:t>
            </a:r>
            <a:r>
              <a:rPr lang="en-US" b="1" dirty="0" err="1">
                <a:solidFill>
                  <a:schemeClr val="bg1"/>
                </a:solidFill>
                <a:ea typeface="Calibri" panose="020F0502020204030204" pitchFamily="34" charset="0"/>
                <a:cs typeface="Times New Roman" panose="02020603050405020304" pitchFamily="18" charset="0"/>
              </a:rPr>
              <a:t>Phongsavan</a:t>
            </a:r>
            <a:r>
              <a:rPr lang="en-US" b="1" dirty="0">
                <a:solidFill>
                  <a:schemeClr val="bg1"/>
                </a:solidFill>
                <a:ea typeface="Calibri" panose="020F0502020204030204" pitchFamily="34" charset="0"/>
                <a:cs typeface="Times New Roman" panose="02020603050405020304" pitchFamily="18" charset="0"/>
              </a:rPr>
              <a:t> P., Murphy N., Timperio A</a:t>
            </a:r>
            <a:r>
              <a:rPr lang="en-US" dirty="0">
                <a:solidFill>
                  <a:schemeClr val="bg1"/>
                </a:solidFill>
                <a:ea typeface="Calibri" panose="020F0502020204030204" pitchFamily="34" charset="0"/>
                <a:cs typeface="Times New Roman" panose="02020603050405020304" pitchFamily="18" charset="0"/>
              </a:rPr>
              <a:t>. (2007). Promoting Physical Activity Participation among Children  and Adolescents. </a:t>
            </a:r>
            <a:r>
              <a:rPr lang="en-US" dirty="0" err="1">
                <a:solidFill>
                  <a:schemeClr val="bg1"/>
                </a:solidFill>
                <a:ea typeface="Calibri" panose="020F0502020204030204" pitchFamily="34" charset="0"/>
                <a:cs typeface="Times New Roman" panose="02020603050405020304" pitchFamily="18" charset="0"/>
              </a:rPr>
              <a:t>Epidemiol</a:t>
            </a:r>
            <a:r>
              <a:rPr lang="en-US" dirty="0">
                <a:solidFill>
                  <a:schemeClr val="bg1"/>
                </a:solidFill>
                <a:ea typeface="Calibri" panose="020F0502020204030204" pitchFamily="34" charset="0"/>
                <a:cs typeface="Times New Roman" panose="02020603050405020304" pitchFamily="18" charset="0"/>
              </a:rPr>
              <a:t> Rev, 29</a:t>
            </a:r>
            <a:r>
              <a:rPr lang="en-US" dirty="0" smtClean="0">
                <a:solidFill>
                  <a:schemeClr val="bg1"/>
                </a:solidFill>
                <a:ea typeface="Calibri" panose="020F0502020204030204" pitchFamily="34" charset="0"/>
                <a:cs typeface="Times New Roman" panose="02020603050405020304" pitchFamily="18" charset="0"/>
              </a:rPr>
              <a:t>:</a:t>
            </a:r>
            <a:r>
              <a:rPr lang="el-GR" dirty="0" smtClean="0">
                <a:solidFill>
                  <a:schemeClr val="bg1"/>
                </a:solidFill>
                <a:ea typeface="Calibri" panose="020F0502020204030204" pitchFamily="34" charset="0"/>
                <a:cs typeface="Times New Roman" panose="02020603050405020304" pitchFamily="18" charset="0"/>
              </a:rPr>
              <a:t> </a:t>
            </a:r>
            <a:r>
              <a:rPr lang="en-US" dirty="0" smtClean="0">
                <a:solidFill>
                  <a:schemeClr val="bg1"/>
                </a:solidFill>
                <a:ea typeface="Calibri" panose="020F0502020204030204" pitchFamily="34" charset="0"/>
                <a:cs typeface="Times New Roman" panose="02020603050405020304" pitchFamily="18" charset="0"/>
              </a:rPr>
              <a:t>144-159</a:t>
            </a:r>
            <a:r>
              <a:rPr lang="en-US" dirty="0">
                <a:solidFill>
                  <a:schemeClr val="bg1"/>
                </a:solidFill>
                <a:ea typeface="Calibri" panose="020F0502020204030204" pitchFamily="34" charset="0"/>
                <a:cs typeface="Times New Roman" panose="02020603050405020304" pitchFamily="18" charset="0"/>
              </a:rPr>
              <a:t>.</a:t>
            </a:r>
            <a:endParaRPr lang="el-GR" dirty="0">
              <a:solidFill>
                <a:schemeClr val="bg1"/>
              </a:solidFill>
              <a:ea typeface="Calibri" panose="020F0502020204030204" pitchFamily="34" charset="0"/>
              <a:cs typeface="Times New Roman" panose="02020603050405020304" pitchFamily="18" charset="0"/>
            </a:endParaRPr>
          </a:p>
          <a:p>
            <a:pPr marL="285750" indent="-285750">
              <a:lnSpc>
                <a:spcPct val="150000"/>
              </a:lnSpc>
              <a:spcAft>
                <a:spcPts val="0"/>
              </a:spcAft>
              <a:buFont typeface="Wingdings" panose="05000000000000000000" pitchFamily="2" charset="2"/>
              <a:buChar char="Ø"/>
            </a:pPr>
            <a:r>
              <a:rPr lang="el-GR" b="1" dirty="0" err="1">
                <a:solidFill>
                  <a:schemeClr val="bg1"/>
                </a:solidFill>
                <a:ea typeface="Calibri" panose="020F0502020204030204" pitchFamily="34" charset="0"/>
                <a:cs typeface="Times New Roman" panose="02020603050405020304" pitchFamily="18" charset="0"/>
              </a:rPr>
              <a:t>Σιώμκος</a:t>
            </a:r>
            <a:r>
              <a:rPr lang="el-GR" b="1" dirty="0">
                <a:solidFill>
                  <a:schemeClr val="bg1"/>
                </a:solidFill>
                <a:ea typeface="Calibri" panose="020F0502020204030204" pitchFamily="34" charset="0"/>
                <a:cs typeface="Times New Roman" panose="02020603050405020304" pitchFamily="18" charset="0"/>
              </a:rPr>
              <a:t>, Γ.,  </a:t>
            </a:r>
            <a:r>
              <a:rPr lang="el-GR" dirty="0">
                <a:solidFill>
                  <a:schemeClr val="bg1"/>
                </a:solidFill>
                <a:ea typeface="Calibri" panose="020F0502020204030204" pitchFamily="34" charset="0"/>
                <a:cs typeface="Times New Roman" panose="02020603050405020304" pitchFamily="18" charset="0"/>
              </a:rPr>
              <a:t>«Συμπεριφορά Καταναλωτή και Στρατηγική Μάρκετινγκ», Εκδόσεις Σταμούλης, Αθήνα, 2002 </a:t>
            </a:r>
          </a:p>
          <a:p>
            <a:pPr marL="285750" indent="-285750">
              <a:lnSpc>
                <a:spcPct val="150000"/>
              </a:lnSpc>
              <a:spcAft>
                <a:spcPts val="0"/>
              </a:spcAft>
              <a:buFont typeface="Wingdings" panose="05000000000000000000" pitchFamily="2" charset="2"/>
              <a:buChar char="Ø"/>
            </a:pPr>
            <a:r>
              <a:rPr lang="en-US" b="1" dirty="0" err="1">
                <a:solidFill>
                  <a:schemeClr val="bg1"/>
                </a:solidFill>
                <a:ea typeface="Calibri" panose="020F0502020204030204" pitchFamily="34" charset="0"/>
                <a:cs typeface="Times New Roman" panose="02020603050405020304" pitchFamily="18" charset="0"/>
              </a:rPr>
              <a:t>Trost</a:t>
            </a:r>
            <a:r>
              <a:rPr lang="en-US" b="1" dirty="0">
                <a:solidFill>
                  <a:schemeClr val="bg1"/>
                </a:solidFill>
                <a:ea typeface="Calibri" panose="020F0502020204030204" pitchFamily="34" charset="0"/>
                <a:cs typeface="Times New Roman" panose="02020603050405020304" pitchFamily="18" charset="0"/>
              </a:rPr>
              <a:t> S.G., </a:t>
            </a:r>
            <a:r>
              <a:rPr lang="en-US" b="1" dirty="0" err="1">
                <a:solidFill>
                  <a:schemeClr val="bg1"/>
                </a:solidFill>
                <a:ea typeface="Calibri" panose="020F0502020204030204" pitchFamily="34" charset="0"/>
                <a:cs typeface="Times New Roman" panose="02020603050405020304" pitchFamily="18" charset="0"/>
              </a:rPr>
              <a:t>Sallis</a:t>
            </a:r>
            <a:r>
              <a:rPr lang="en-US" b="1" dirty="0">
                <a:solidFill>
                  <a:schemeClr val="bg1"/>
                </a:solidFill>
                <a:ea typeface="Calibri" panose="020F0502020204030204" pitchFamily="34" charset="0"/>
                <a:cs typeface="Times New Roman" panose="02020603050405020304" pitchFamily="18" charset="0"/>
              </a:rPr>
              <a:t> J.F., Pate R.R., </a:t>
            </a:r>
            <a:r>
              <a:rPr lang="en-US" b="1" dirty="0" err="1">
                <a:solidFill>
                  <a:schemeClr val="bg1"/>
                </a:solidFill>
                <a:ea typeface="Calibri" panose="020F0502020204030204" pitchFamily="34" charset="0"/>
                <a:cs typeface="Times New Roman" panose="02020603050405020304" pitchFamily="18" charset="0"/>
              </a:rPr>
              <a:t>Freedson</a:t>
            </a:r>
            <a:r>
              <a:rPr lang="en-US" b="1" dirty="0">
                <a:solidFill>
                  <a:schemeClr val="bg1"/>
                </a:solidFill>
                <a:ea typeface="Calibri" panose="020F0502020204030204" pitchFamily="34" charset="0"/>
                <a:cs typeface="Times New Roman" panose="02020603050405020304" pitchFamily="18" charset="0"/>
              </a:rPr>
              <a:t> P.S., Taylor W.C., </a:t>
            </a:r>
            <a:r>
              <a:rPr lang="en-US" b="1" dirty="0" err="1">
                <a:solidFill>
                  <a:schemeClr val="bg1"/>
                </a:solidFill>
                <a:ea typeface="Calibri" panose="020F0502020204030204" pitchFamily="34" charset="0"/>
                <a:cs typeface="Times New Roman" panose="02020603050405020304" pitchFamily="18" charset="0"/>
              </a:rPr>
              <a:t>Dowda</a:t>
            </a:r>
            <a:r>
              <a:rPr lang="en-US" b="1" dirty="0">
                <a:solidFill>
                  <a:schemeClr val="bg1"/>
                </a:solidFill>
                <a:ea typeface="Calibri" panose="020F0502020204030204" pitchFamily="34" charset="0"/>
                <a:cs typeface="Times New Roman" panose="02020603050405020304" pitchFamily="18" charset="0"/>
              </a:rPr>
              <a:t> M.</a:t>
            </a:r>
            <a:r>
              <a:rPr lang="en-US" dirty="0">
                <a:solidFill>
                  <a:schemeClr val="bg1"/>
                </a:solidFill>
                <a:ea typeface="Calibri" panose="020F0502020204030204" pitchFamily="34" charset="0"/>
                <a:cs typeface="Times New Roman" panose="02020603050405020304" pitchFamily="18" charset="0"/>
              </a:rPr>
              <a:t> (2003). Evaluating a Model of Parental Influence on Youth Physical Activity. Am J </a:t>
            </a:r>
            <a:r>
              <a:rPr lang="en-US" dirty="0" err="1">
                <a:solidFill>
                  <a:schemeClr val="bg1"/>
                </a:solidFill>
                <a:ea typeface="Calibri" panose="020F0502020204030204" pitchFamily="34" charset="0"/>
                <a:cs typeface="Times New Roman" panose="02020603050405020304" pitchFamily="18" charset="0"/>
              </a:rPr>
              <a:t>Prev</a:t>
            </a:r>
            <a:r>
              <a:rPr lang="en-US" dirty="0">
                <a:solidFill>
                  <a:schemeClr val="bg1"/>
                </a:solidFill>
                <a:ea typeface="Calibri" panose="020F0502020204030204" pitchFamily="34" charset="0"/>
                <a:cs typeface="Times New Roman" panose="02020603050405020304" pitchFamily="18" charset="0"/>
              </a:rPr>
              <a:t> Med</a:t>
            </a:r>
            <a:r>
              <a:rPr lang="el-GR" dirty="0">
                <a:solidFill>
                  <a:schemeClr val="bg1"/>
                </a:solidFill>
                <a:ea typeface="Calibri" panose="020F0502020204030204" pitchFamily="34" charset="0"/>
                <a:cs typeface="Times New Roman" panose="02020603050405020304" pitchFamily="18" charset="0"/>
              </a:rPr>
              <a:t>, 25(4): 277-282</a:t>
            </a:r>
          </a:p>
          <a:p>
            <a:pPr marL="345440" indent="-345440">
              <a:lnSpc>
                <a:spcPct val="150000"/>
              </a:lnSpc>
              <a:spcBef>
                <a:spcPts val="265"/>
              </a:spcBef>
              <a:spcAft>
                <a:spcPts val="0"/>
              </a:spcAft>
              <a:buFont typeface="Wingdings" panose="05000000000000000000" pitchFamily="2" charset="2"/>
              <a:buChar char="Ø"/>
            </a:pPr>
            <a:r>
              <a:rPr lang="el-GR" b="1" dirty="0">
                <a:solidFill>
                  <a:schemeClr val="bg1"/>
                </a:solidFill>
                <a:ea typeface="Calibri" panose="020F0502020204030204" pitchFamily="34" charset="0"/>
                <a:cs typeface="Times New Roman" panose="02020603050405020304" pitchFamily="18" charset="0"/>
              </a:rPr>
              <a:t>Φράγκος,  Χ. (1987).</a:t>
            </a:r>
            <a:r>
              <a:rPr lang="el-GR" dirty="0">
                <a:solidFill>
                  <a:schemeClr val="bg1"/>
                </a:solidFill>
                <a:ea typeface="Calibri" panose="020F0502020204030204" pitchFamily="34" charset="0"/>
                <a:cs typeface="Times New Roman" panose="02020603050405020304" pitchFamily="18" charset="0"/>
              </a:rPr>
              <a:t> Ελληνική Νεολαία: Εκπαίδευση, Απασχόληση, Ελεύθερος χρόνος.  Πρακτικά Ε΄ Πανελλήνιου Συνεδρίου: Ελληνική Εταιρία Κοινωνικών Επιστημών,  </a:t>
            </a:r>
            <a:r>
              <a:rPr lang="el-GR" dirty="0" smtClean="0">
                <a:solidFill>
                  <a:schemeClr val="bg1"/>
                </a:solidFill>
                <a:ea typeface="Calibri" panose="020F0502020204030204" pitchFamily="34" charset="0"/>
                <a:cs typeface="Times New Roman" panose="02020603050405020304" pitchFamily="18" charset="0"/>
              </a:rPr>
              <a:t>σ. </a:t>
            </a:r>
            <a:r>
              <a:rPr lang="el-GR" dirty="0">
                <a:solidFill>
                  <a:schemeClr val="bg1"/>
                </a:solidFill>
                <a:ea typeface="Calibri" panose="020F0502020204030204" pitchFamily="34" charset="0"/>
                <a:cs typeface="Times New Roman" panose="02020603050405020304" pitchFamily="18" charset="0"/>
              </a:rPr>
              <a:t>39-46</a:t>
            </a:r>
            <a:r>
              <a:rPr lang="el-GR" dirty="0" smtClean="0">
                <a:solidFill>
                  <a:schemeClr val="bg1"/>
                </a:solidFill>
                <a:ea typeface="Calibri" panose="020F0502020204030204" pitchFamily="34" charset="0"/>
                <a:cs typeface="Times New Roman" panose="02020603050405020304" pitchFamily="18" charset="0"/>
              </a:rPr>
              <a:t>.</a:t>
            </a:r>
          </a:p>
          <a:p>
            <a:pPr marL="345440" indent="-345440">
              <a:lnSpc>
                <a:spcPct val="150000"/>
              </a:lnSpc>
              <a:spcBef>
                <a:spcPts val="265"/>
              </a:spcBef>
              <a:buFont typeface="Wingdings" panose="05000000000000000000" pitchFamily="2" charset="2"/>
              <a:buChar char="Ø"/>
            </a:pPr>
            <a:r>
              <a:rPr lang="el-GR" b="1" dirty="0" err="1">
                <a:solidFill>
                  <a:schemeClr val="bg1"/>
                </a:solidFill>
              </a:rPr>
              <a:t>Χαϊκάλη</a:t>
            </a:r>
            <a:r>
              <a:rPr lang="el-GR" b="1" dirty="0">
                <a:solidFill>
                  <a:schemeClr val="bg1"/>
                </a:solidFill>
              </a:rPr>
              <a:t>, Ν.</a:t>
            </a:r>
            <a:r>
              <a:rPr lang="el-GR" dirty="0">
                <a:solidFill>
                  <a:schemeClr val="bg1"/>
                </a:solidFill>
              </a:rPr>
              <a:t> (2011). </a:t>
            </a:r>
            <a:r>
              <a:rPr lang="el-GR" i="1" dirty="0">
                <a:solidFill>
                  <a:schemeClr val="bg1"/>
                </a:solidFill>
              </a:rPr>
              <a:t>Απογοητευμένοι οι έφηβοι της Ζακύνθου. </a:t>
            </a:r>
            <a:r>
              <a:rPr lang="el-GR" dirty="0">
                <a:solidFill>
                  <a:schemeClr val="bg1"/>
                </a:solidFill>
              </a:rPr>
              <a:t>Κοινωνία 10 Φεβρουαρίου 2011 ( Έρευνα HBSC/WHO), με φορέα υλοποίησης το Ερευνητικό Πανεπιστημιακό Ινστιτούτο Ψυχικής Υγιεινής, σε συνεργασία με το Κέντρο Πρόληψης </a:t>
            </a:r>
            <a:r>
              <a:rPr lang="el-GR" dirty="0" err="1">
                <a:solidFill>
                  <a:schemeClr val="bg1"/>
                </a:solidFill>
              </a:rPr>
              <a:t>Εξαρτησιογόνων</a:t>
            </a:r>
            <a:r>
              <a:rPr lang="el-GR" dirty="0">
                <a:solidFill>
                  <a:schemeClr val="bg1"/>
                </a:solidFill>
              </a:rPr>
              <a:t> Ουσιών Ζακύνθου «Στοργή»</a:t>
            </a:r>
          </a:p>
          <a:p>
            <a:pPr marL="345440" indent="-345440">
              <a:lnSpc>
                <a:spcPct val="150000"/>
              </a:lnSpc>
              <a:spcBef>
                <a:spcPts val="265"/>
              </a:spcBef>
              <a:spcAft>
                <a:spcPts val="0"/>
              </a:spcAft>
              <a:buFont typeface="Wingdings" panose="05000000000000000000" pitchFamily="2" charset="2"/>
              <a:buChar char="Ø"/>
            </a:pPr>
            <a:endParaRPr lang="el-GR"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0872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Πηγές - Βιβλιογραφία</a:t>
            </a:r>
          </a:p>
        </p:txBody>
      </p:sp>
      <p:pic>
        <p:nvPicPr>
          <p:cNvPr id="5" name="Picture 2" descr="http://files.selides-istorias.webnode.gr/200000162-311b13216f/digital-libra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262" y="598685"/>
            <a:ext cx="2863738" cy="1390024"/>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72120" y="2277580"/>
            <a:ext cx="11790381" cy="2585323"/>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Ø"/>
            </a:pPr>
            <a:r>
              <a:rPr lang="en-US" b="1" dirty="0">
                <a:solidFill>
                  <a:schemeClr val="bg1"/>
                </a:solidFill>
                <a:ea typeface="Calibri" panose="020F0502020204030204" pitchFamily="34" charset="0"/>
                <a:cs typeface="Times New Roman" panose="02020603050405020304" pitchFamily="18" charset="0"/>
              </a:rPr>
              <a:t>Wagner A., Klein-</a:t>
            </a:r>
            <a:r>
              <a:rPr lang="en-US" b="1" dirty="0" err="1">
                <a:solidFill>
                  <a:schemeClr val="bg1"/>
                </a:solidFill>
                <a:ea typeface="Calibri" panose="020F0502020204030204" pitchFamily="34" charset="0"/>
                <a:cs typeface="Times New Roman" panose="02020603050405020304" pitchFamily="18" charset="0"/>
              </a:rPr>
              <a:t>Platat</a:t>
            </a:r>
            <a:r>
              <a:rPr lang="en-US" b="1" dirty="0">
                <a:solidFill>
                  <a:schemeClr val="bg1"/>
                </a:solidFill>
                <a:ea typeface="Calibri" panose="020F0502020204030204" pitchFamily="34" charset="0"/>
                <a:cs typeface="Times New Roman" panose="02020603050405020304" pitchFamily="18" charset="0"/>
              </a:rPr>
              <a:t> C., </a:t>
            </a:r>
            <a:r>
              <a:rPr lang="en-US" b="1" dirty="0" err="1">
                <a:solidFill>
                  <a:schemeClr val="bg1"/>
                </a:solidFill>
                <a:ea typeface="Calibri" panose="020F0502020204030204" pitchFamily="34" charset="0"/>
                <a:cs typeface="Times New Roman" panose="02020603050405020304" pitchFamily="18" charset="0"/>
              </a:rPr>
              <a:t>Arveiler</a:t>
            </a:r>
            <a:r>
              <a:rPr lang="en-US" b="1" dirty="0">
                <a:solidFill>
                  <a:schemeClr val="bg1"/>
                </a:solidFill>
                <a:ea typeface="Calibri" panose="020F0502020204030204" pitchFamily="34" charset="0"/>
                <a:cs typeface="Times New Roman" panose="02020603050405020304" pitchFamily="18" charset="0"/>
              </a:rPr>
              <a:t> D., </a:t>
            </a:r>
            <a:r>
              <a:rPr lang="en-US" b="1" dirty="0" err="1">
                <a:solidFill>
                  <a:schemeClr val="bg1"/>
                </a:solidFill>
                <a:ea typeface="Calibri" panose="020F0502020204030204" pitchFamily="34" charset="0"/>
                <a:cs typeface="Times New Roman" panose="02020603050405020304" pitchFamily="18" charset="0"/>
              </a:rPr>
              <a:t>Haan</a:t>
            </a:r>
            <a:r>
              <a:rPr lang="en-US" b="1" dirty="0">
                <a:solidFill>
                  <a:schemeClr val="bg1"/>
                </a:solidFill>
                <a:ea typeface="Calibri" panose="020F0502020204030204" pitchFamily="34" charset="0"/>
                <a:cs typeface="Times New Roman" panose="02020603050405020304" pitchFamily="18" charset="0"/>
              </a:rPr>
              <a:t> M.C., </a:t>
            </a:r>
            <a:r>
              <a:rPr lang="en-US" b="1" dirty="0" err="1">
                <a:solidFill>
                  <a:schemeClr val="bg1"/>
                </a:solidFill>
                <a:ea typeface="Calibri" panose="020F0502020204030204" pitchFamily="34" charset="0"/>
                <a:cs typeface="Times New Roman" panose="02020603050405020304" pitchFamily="18" charset="0"/>
              </a:rPr>
              <a:t>Schlienger</a:t>
            </a:r>
            <a:r>
              <a:rPr lang="en-US" b="1" dirty="0">
                <a:solidFill>
                  <a:schemeClr val="bg1"/>
                </a:solidFill>
                <a:ea typeface="Calibri" panose="020F0502020204030204" pitchFamily="34" charset="0"/>
                <a:cs typeface="Times New Roman" panose="02020603050405020304" pitchFamily="18" charset="0"/>
              </a:rPr>
              <a:t> J.L., Simon C</a:t>
            </a:r>
            <a:r>
              <a:rPr lang="en-US" dirty="0">
                <a:solidFill>
                  <a:schemeClr val="bg1"/>
                </a:solidFill>
                <a:ea typeface="Calibri" panose="020F0502020204030204" pitchFamily="34" charset="0"/>
                <a:cs typeface="Times New Roman" panose="02020603050405020304" pitchFamily="18" charset="0"/>
              </a:rPr>
              <a:t>. (2004). Parent- child physical activity relationships in 12-year old French students do not depend on family socioeconomic status. Diabetes &amp; Metabolism, 30: 359-366.    Parent- child physical activity relationships in 12- year old French students do not depend on family socioeconomic status. Diabetes &amp; Metabolism, 30: 359-366</a:t>
            </a:r>
            <a:endParaRPr lang="el-GR" dirty="0">
              <a:solidFill>
                <a:schemeClr val="bg1"/>
              </a:solidFill>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Ø"/>
            </a:pPr>
            <a:r>
              <a:rPr lang="en-US" b="1" dirty="0">
                <a:solidFill>
                  <a:schemeClr val="bg1"/>
                </a:solidFill>
                <a:ea typeface="Calibri" panose="020F0502020204030204" pitchFamily="34" charset="0"/>
                <a:cs typeface="Times New Roman" panose="02020603050405020304" pitchFamily="18" charset="0"/>
              </a:rPr>
              <a:t>Olds T., Ridley K., </a:t>
            </a:r>
            <a:r>
              <a:rPr lang="en-US" b="1" dirty="0" err="1">
                <a:solidFill>
                  <a:schemeClr val="bg1"/>
                </a:solidFill>
                <a:ea typeface="Calibri" panose="020F0502020204030204" pitchFamily="34" charset="0"/>
                <a:cs typeface="Times New Roman" panose="02020603050405020304" pitchFamily="18" charset="0"/>
              </a:rPr>
              <a:t>Dollman</a:t>
            </a:r>
            <a:r>
              <a:rPr lang="en-US" b="1" dirty="0">
                <a:solidFill>
                  <a:schemeClr val="bg1"/>
                </a:solidFill>
                <a:ea typeface="Calibri" panose="020F0502020204030204" pitchFamily="34" charset="0"/>
                <a:cs typeface="Times New Roman" panose="02020603050405020304" pitchFamily="18" charset="0"/>
              </a:rPr>
              <a:t> J.</a:t>
            </a:r>
            <a:r>
              <a:rPr lang="en-US" dirty="0">
                <a:solidFill>
                  <a:schemeClr val="bg1"/>
                </a:solidFill>
                <a:ea typeface="Calibri" panose="020F0502020204030204" pitchFamily="34" charset="0"/>
                <a:cs typeface="Times New Roman" panose="02020603050405020304" pitchFamily="18" charset="0"/>
              </a:rPr>
              <a:t> (2006). </a:t>
            </a:r>
            <a:r>
              <a:rPr lang="en-US" dirty="0" err="1">
                <a:solidFill>
                  <a:schemeClr val="bg1"/>
                </a:solidFill>
                <a:ea typeface="Calibri" panose="020F0502020204030204" pitchFamily="34" charset="0"/>
                <a:cs typeface="Times New Roman" panose="02020603050405020304" pitchFamily="18" charset="0"/>
              </a:rPr>
              <a:t>Screenieboppers</a:t>
            </a:r>
            <a:r>
              <a:rPr lang="en-US" dirty="0">
                <a:solidFill>
                  <a:schemeClr val="bg1"/>
                </a:solidFill>
                <a:ea typeface="Calibri" panose="020F0502020204030204" pitchFamily="34" charset="0"/>
                <a:cs typeface="Times New Roman" panose="02020603050405020304" pitchFamily="18" charset="0"/>
              </a:rPr>
              <a:t> and extreme </a:t>
            </a:r>
            <a:r>
              <a:rPr lang="en-US" dirty="0" err="1">
                <a:solidFill>
                  <a:schemeClr val="bg1"/>
                </a:solidFill>
                <a:ea typeface="Calibri" panose="020F0502020204030204" pitchFamily="34" charset="0"/>
                <a:cs typeface="Times New Roman" panose="02020603050405020304" pitchFamily="18" charset="0"/>
              </a:rPr>
              <a:t>screenies</a:t>
            </a:r>
            <a:r>
              <a:rPr lang="en-US" dirty="0">
                <a:solidFill>
                  <a:schemeClr val="bg1"/>
                </a:solidFill>
                <a:ea typeface="Calibri" panose="020F0502020204030204" pitchFamily="34" charset="0"/>
                <a:cs typeface="Times New Roman" panose="02020603050405020304" pitchFamily="18" charset="0"/>
              </a:rPr>
              <a:t>: the place of screen time in the time budgets of 10-13 year-old Australian children. </a:t>
            </a:r>
            <a:r>
              <a:rPr lang="en-US" dirty="0" err="1">
                <a:solidFill>
                  <a:schemeClr val="bg1"/>
                </a:solidFill>
                <a:ea typeface="Calibri" panose="020F0502020204030204" pitchFamily="34" charset="0"/>
                <a:cs typeface="Times New Roman" panose="02020603050405020304" pitchFamily="18" charset="0"/>
              </a:rPr>
              <a:t>Aust</a:t>
            </a:r>
            <a:r>
              <a:rPr lang="en-US" dirty="0">
                <a:solidFill>
                  <a:schemeClr val="bg1"/>
                </a:solidFill>
                <a:ea typeface="Calibri" panose="020F0502020204030204" pitchFamily="34" charset="0"/>
                <a:cs typeface="Times New Roman" panose="02020603050405020304" pitchFamily="18" charset="0"/>
              </a:rPr>
              <a:t> N Z J Public Health</a:t>
            </a:r>
            <a:r>
              <a:rPr lang="el-GR" dirty="0">
                <a:solidFill>
                  <a:schemeClr val="bg1"/>
                </a:solidFill>
                <a:ea typeface="Calibri" panose="020F0502020204030204" pitchFamily="34" charset="0"/>
                <a:cs typeface="Times New Roman" panose="02020603050405020304" pitchFamily="18" charset="0"/>
              </a:rPr>
              <a:t>, 30(2): 137- 142.</a:t>
            </a:r>
            <a:endParaRPr lang="el-GR" dirty="0">
              <a:solidFill>
                <a:schemeClr val="bg1"/>
              </a:solidFill>
              <a:effectLst/>
              <a:ea typeface="Calibri" panose="020F0502020204030204" pitchFamily="34" charset="0"/>
              <a:cs typeface="Times New Roman" panose="02020603050405020304" pitchFamily="18" charset="0"/>
            </a:endParaRPr>
          </a:p>
        </p:txBody>
      </p:sp>
      <p:sp>
        <p:nvSpPr>
          <p:cNvPr id="6" name="Ορθογώνιο 5"/>
          <p:cNvSpPr/>
          <p:nvPr/>
        </p:nvSpPr>
        <p:spPr>
          <a:xfrm>
            <a:off x="446566" y="5562399"/>
            <a:ext cx="11355573" cy="461665"/>
          </a:xfrm>
          <a:prstGeom prst="rect">
            <a:avLst/>
          </a:prstGeom>
        </p:spPr>
        <p:txBody>
          <a:bodyPr wrap="square">
            <a:spAutoFit/>
          </a:bodyPr>
          <a:lstStyle/>
          <a:p>
            <a:pPr algn="just"/>
            <a:r>
              <a:rPr lang="el-GR" sz="2400" b="1" dirty="0">
                <a:solidFill>
                  <a:schemeClr val="bg1"/>
                </a:solidFill>
              </a:rPr>
              <a:t>Χρησιμοποιήθηκαν τα προγράμματα: </a:t>
            </a:r>
            <a:r>
              <a:rPr lang="en-US" sz="2400" b="1" dirty="0" err="1">
                <a:solidFill>
                  <a:schemeClr val="bg1"/>
                </a:solidFill>
              </a:rPr>
              <a:t>animaker</a:t>
            </a:r>
            <a:r>
              <a:rPr lang="en-US" sz="2400" b="1" dirty="0">
                <a:solidFill>
                  <a:schemeClr val="bg1"/>
                </a:solidFill>
              </a:rPr>
              <a:t>, movie maker</a:t>
            </a:r>
            <a:r>
              <a:rPr lang="el-GR" sz="2400" b="1" dirty="0">
                <a:solidFill>
                  <a:schemeClr val="bg1"/>
                </a:solidFill>
              </a:rPr>
              <a:t>, </a:t>
            </a:r>
            <a:r>
              <a:rPr lang="en-US" sz="2400" b="1" dirty="0">
                <a:solidFill>
                  <a:schemeClr val="bg1"/>
                </a:solidFill>
              </a:rPr>
              <a:t>google drive</a:t>
            </a:r>
            <a:endParaRPr lang="el-GR" sz="2400" b="1" dirty="0">
              <a:solidFill>
                <a:schemeClr val="bg1"/>
              </a:solidFill>
            </a:endParaRPr>
          </a:p>
        </p:txBody>
      </p:sp>
    </p:spTree>
    <p:extLst>
      <p:ext uri="{BB962C8B-B14F-4D97-AF65-F5344CB8AC3E}">
        <p14:creationId xmlns:p14="http://schemas.microsoft.com/office/powerpoint/2010/main" val="226850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6000"/>
                <a:shade val="100000"/>
                <a:hueMod val="92000"/>
                <a:satMod val="200000"/>
                <a:lumMod val="128000"/>
              </a:schemeClr>
            </a:gs>
            <a:gs pos="53000">
              <a:srgbClr val="92D050"/>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680322" y="2869895"/>
            <a:ext cx="10909166" cy="1090788"/>
          </a:xfrm>
        </p:spPr>
        <p:txBody>
          <a:bodyPr/>
          <a:lstStyle/>
          <a:p>
            <a:pPr algn="l"/>
            <a:r>
              <a:rPr lang="el-GR" dirty="0"/>
              <a:t>Β</a:t>
            </a:r>
            <a:r>
              <a:rPr lang="el-GR" dirty="0" smtClean="0"/>
              <a:t>. </a:t>
            </a:r>
            <a:r>
              <a:rPr lang="el-GR" b="1" spc="230" dirty="0" smtClean="0"/>
              <a:t>Κοινωνιολογία του Ελεύθερου χρόνου</a:t>
            </a:r>
            <a:endParaRPr lang="el-GR" b="1" spc="230" dirty="0"/>
          </a:p>
        </p:txBody>
      </p:sp>
      <p:sp>
        <p:nvSpPr>
          <p:cNvPr id="3" name="Θέση κειμένου 2"/>
          <p:cNvSpPr>
            <a:spLocks noGrp="1"/>
          </p:cNvSpPr>
          <p:nvPr>
            <p:ph type="body" idx="1"/>
          </p:nvPr>
        </p:nvSpPr>
        <p:spPr>
          <a:xfrm>
            <a:off x="6557160" y="4444823"/>
            <a:ext cx="5032327" cy="1041295"/>
          </a:xfrm>
        </p:spPr>
        <p:txBody>
          <a:bodyPr>
            <a:normAutofit/>
          </a:bodyPr>
          <a:lstStyle/>
          <a:p>
            <a:r>
              <a:rPr lang="el-GR" sz="2800" b="1" dirty="0" err="1" smtClean="0"/>
              <a:t>Sociology</a:t>
            </a:r>
            <a:r>
              <a:rPr lang="el-GR" sz="2800" b="1" dirty="0" smtClean="0"/>
              <a:t> </a:t>
            </a:r>
            <a:r>
              <a:rPr lang="el-GR" sz="2800" b="1" dirty="0"/>
              <a:t>of </a:t>
            </a:r>
            <a:r>
              <a:rPr lang="el-GR" sz="2800" b="1" dirty="0" err="1"/>
              <a:t>leisure</a:t>
            </a:r>
            <a:endParaRPr lang="el-GR" sz="2800" dirty="0"/>
          </a:p>
          <a:p>
            <a:r>
              <a:rPr lang="el-GR" sz="2800" b="1" dirty="0"/>
              <a:t>2</a:t>
            </a:r>
            <a:r>
              <a:rPr lang="el-GR" sz="2800" b="1" baseline="30000" dirty="0"/>
              <a:t>Ο</a:t>
            </a:r>
            <a:r>
              <a:rPr lang="el-GR" sz="2800" b="1" dirty="0"/>
              <a:t> μισό  του 20</a:t>
            </a:r>
            <a:r>
              <a:rPr lang="el-GR" sz="2800" b="1" baseline="30000" dirty="0"/>
              <a:t>ου</a:t>
            </a:r>
            <a:r>
              <a:rPr lang="el-GR" sz="2800" b="1" dirty="0"/>
              <a:t> αιώνα</a:t>
            </a:r>
            <a:endParaRPr lang="el-GR" sz="2800" dirty="0"/>
          </a:p>
          <a:p>
            <a:endParaRPr lang="el-GR" dirty="0"/>
          </a:p>
        </p:txBody>
      </p:sp>
      <p:pic>
        <p:nvPicPr>
          <p:cNvPr id="4" name="Picture 2" descr="http://eleutherosxronos.gr/wp-content/uploads/2015/08/log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05" y="740841"/>
            <a:ext cx="8676167" cy="106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64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47000">
              <a:srgbClr val="92D050"/>
            </a:gs>
            <a:gs pos="81000">
              <a:schemeClr val="bg2">
                <a:shade val="100000"/>
                <a:hueMod val="100000"/>
                <a:satMod val="110000"/>
                <a:lumMod val="130000"/>
              </a:schemeClr>
            </a:gs>
            <a:gs pos="9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200464" y="0"/>
            <a:ext cx="9613861" cy="1084521"/>
          </a:xfrm>
        </p:spPr>
        <p:txBody>
          <a:bodyPr/>
          <a:lstStyle/>
          <a:p>
            <a:pPr algn="ctr"/>
            <a:r>
              <a:rPr lang="el-GR" b="1" spc="1090" dirty="0" smtClean="0"/>
              <a:t>Έργα </a:t>
            </a:r>
            <a:r>
              <a:rPr lang="el-GR" b="1" spc="1090" dirty="0"/>
              <a:t>π</a:t>
            </a:r>
            <a:r>
              <a:rPr lang="el-GR" b="1" spc="1090" dirty="0" smtClean="0"/>
              <a:t>ρόδρομοι</a:t>
            </a:r>
            <a:endParaRPr lang="el-GR" b="1" spc="1090" dirty="0"/>
          </a:p>
        </p:txBody>
      </p:sp>
      <p:sp>
        <p:nvSpPr>
          <p:cNvPr id="3" name="Θέση περιεχομένου 2"/>
          <p:cNvSpPr>
            <a:spLocks noGrp="1"/>
          </p:cNvSpPr>
          <p:nvPr>
            <p:ph idx="1"/>
          </p:nvPr>
        </p:nvSpPr>
        <p:spPr>
          <a:xfrm>
            <a:off x="170119" y="1275907"/>
            <a:ext cx="11674549" cy="5082363"/>
          </a:xfrm>
        </p:spPr>
        <p:txBody>
          <a:bodyPr>
            <a:normAutofit/>
          </a:bodyPr>
          <a:lstStyle/>
          <a:p>
            <a:pPr>
              <a:buFont typeface="Wingdings" panose="05000000000000000000" pitchFamily="2" charset="2"/>
              <a:buChar char="Ø"/>
            </a:pPr>
            <a:r>
              <a:rPr lang="en-US" sz="2800" b="1" dirty="0" smtClean="0">
                <a:solidFill>
                  <a:schemeClr val="bg1"/>
                </a:solidFill>
              </a:rPr>
              <a:t>Paul </a:t>
            </a:r>
            <a:r>
              <a:rPr lang="en-US" sz="2800" b="1" dirty="0" err="1">
                <a:solidFill>
                  <a:schemeClr val="bg1"/>
                </a:solidFill>
              </a:rPr>
              <a:t>Lafargue</a:t>
            </a:r>
            <a:r>
              <a:rPr lang="el-GR" sz="2800" b="1" dirty="0">
                <a:solidFill>
                  <a:schemeClr val="bg1"/>
                </a:solidFill>
              </a:rPr>
              <a:t>:       Το δικαίωμα στην Τεμπελιά</a:t>
            </a:r>
            <a:endParaRPr lang="el-GR" sz="2800" dirty="0">
              <a:solidFill>
                <a:schemeClr val="bg1"/>
              </a:solidFill>
            </a:endParaRPr>
          </a:p>
          <a:p>
            <a:pPr>
              <a:buFont typeface="Wingdings" panose="05000000000000000000" pitchFamily="2" charset="2"/>
              <a:buChar char="Ø"/>
            </a:pPr>
            <a:endParaRPr lang="el-GR" sz="2800" dirty="0">
              <a:solidFill>
                <a:schemeClr val="bg1"/>
              </a:solidFill>
            </a:endParaRPr>
          </a:p>
          <a:p>
            <a:pPr>
              <a:buFont typeface="Wingdings" panose="05000000000000000000" pitchFamily="2" charset="2"/>
              <a:buChar char="Ø"/>
            </a:pPr>
            <a:r>
              <a:rPr lang="en-US" sz="2800" b="1" dirty="0" smtClean="0">
                <a:solidFill>
                  <a:schemeClr val="bg1"/>
                </a:solidFill>
              </a:rPr>
              <a:t>J. </a:t>
            </a:r>
            <a:r>
              <a:rPr lang="en-US" sz="2800" b="1" dirty="0" err="1" smtClean="0">
                <a:solidFill>
                  <a:schemeClr val="bg1"/>
                </a:solidFill>
              </a:rPr>
              <a:t>Dumazedieur</a:t>
            </a:r>
            <a:r>
              <a:rPr lang="en-US" sz="2800" b="1" dirty="0">
                <a:solidFill>
                  <a:schemeClr val="bg1"/>
                </a:solidFill>
              </a:rPr>
              <a:t>:</a:t>
            </a:r>
            <a:r>
              <a:rPr lang="en-US" sz="2800" b="1" dirty="0" smtClean="0">
                <a:solidFill>
                  <a:schemeClr val="bg1"/>
                </a:solidFill>
              </a:rPr>
              <a:t> </a:t>
            </a:r>
            <a:r>
              <a:rPr lang="el-GR" sz="2800" b="1" dirty="0" smtClean="0">
                <a:solidFill>
                  <a:schemeClr val="bg1"/>
                </a:solidFill>
              </a:rPr>
              <a:t>   Προς </a:t>
            </a:r>
            <a:r>
              <a:rPr lang="el-GR" sz="2800" b="1" dirty="0">
                <a:solidFill>
                  <a:schemeClr val="bg1"/>
                </a:solidFill>
              </a:rPr>
              <a:t>έναν πολιτισμό του ελεύθερου χρόνου</a:t>
            </a:r>
            <a:endParaRPr lang="el-GR" sz="2800" dirty="0">
              <a:solidFill>
                <a:schemeClr val="bg1"/>
              </a:solidFill>
            </a:endParaRPr>
          </a:p>
          <a:p>
            <a:pPr>
              <a:buFont typeface="Wingdings" panose="05000000000000000000" pitchFamily="2" charset="2"/>
              <a:buChar char="Ø"/>
            </a:pPr>
            <a:endParaRPr lang="el-GR" sz="2800" dirty="0">
              <a:solidFill>
                <a:schemeClr val="bg1"/>
              </a:solidFill>
            </a:endParaRPr>
          </a:p>
          <a:p>
            <a:pPr>
              <a:buFont typeface="Wingdings" panose="05000000000000000000" pitchFamily="2" charset="2"/>
              <a:buChar char="Ø"/>
            </a:pPr>
            <a:r>
              <a:rPr lang="en-US" sz="2800" b="1" dirty="0">
                <a:solidFill>
                  <a:schemeClr val="bg1"/>
                </a:solidFill>
              </a:rPr>
              <a:t>Veblen </a:t>
            </a:r>
            <a:r>
              <a:rPr lang="en-US" sz="2800" b="1" dirty="0" err="1" smtClean="0">
                <a:solidFill>
                  <a:schemeClr val="bg1"/>
                </a:solidFill>
              </a:rPr>
              <a:t>Thorstein</a:t>
            </a:r>
            <a:r>
              <a:rPr lang="en-US" sz="2800" b="1" dirty="0" smtClean="0">
                <a:solidFill>
                  <a:schemeClr val="bg1"/>
                </a:solidFill>
              </a:rPr>
              <a:t>:</a:t>
            </a:r>
            <a:r>
              <a:rPr lang="el-GR" sz="2800" b="1" dirty="0" smtClean="0">
                <a:solidFill>
                  <a:schemeClr val="bg1"/>
                </a:solidFill>
              </a:rPr>
              <a:t>   Η </a:t>
            </a:r>
            <a:r>
              <a:rPr lang="el-GR" sz="2800" b="1" dirty="0">
                <a:solidFill>
                  <a:schemeClr val="bg1"/>
                </a:solidFill>
              </a:rPr>
              <a:t>θεωρία της Αργόσχολης Τάξης</a:t>
            </a:r>
            <a:endParaRPr lang="el-GR" sz="2800" dirty="0">
              <a:solidFill>
                <a:schemeClr val="bg1"/>
              </a:solidFill>
            </a:endParaRPr>
          </a:p>
          <a:p>
            <a:pPr>
              <a:buFont typeface="Wingdings" panose="05000000000000000000" pitchFamily="2" charset="2"/>
              <a:buChar char="Ø"/>
            </a:pPr>
            <a:endParaRPr lang="el-GR" sz="2800" dirty="0">
              <a:solidFill>
                <a:schemeClr val="bg1"/>
              </a:solidFill>
            </a:endParaRPr>
          </a:p>
          <a:p>
            <a:pPr>
              <a:buFont typeface="Wingdings" panose="05000000000000000000" pitchFamily="2" charset="2"/>
              <a:buChar char="Ø"/>
            </a:pPr>
            <a:r>
              <a:rPr lang="en-US" sz="2800" b="1" dirty="0" err="1">
                <a:solidFill>
                  <a:schemeClr val="bg1"/>
                </a:solidFill>
              </a:rPr>
              <a:t>Baudrillard</a:t>
            </a:r>
            <a:r>
              <a:rPr lang="en-US" sz="2800" b="1" dirty="0">
                <a:solidFill>
                  <a:schemeClr val="bg1"/>
                </a:solidFill>
              </a:rPr>
              <a:t> </a:t>
            </a:r>
            <a:r>
              <a:rPr lang="en-US" sz="2800" b="1" dirty="0" smtClean="0">
                <a:solidFill>
                  <a:schemeClr val="bg1"/>
                </a:solidFill>
              </a:rPr>
              <a:t>Jean:</a:t>
            </a:r>
            <a:r>
              <a:rPr lang="el-GR" sz="2800" b="1" dirty="0" smtClean="0">
                <a:solidFill>
                  <a:schemeClr val="bg1"/>
                </a:solidFill>
              </a:rPr>
              <a:t>    </a:t>
            </a:r>
            <a:r>
              <a:rPr lang="el-GR" sz="2800" b="1" dirty="0">
                <a:solidFill>
                  <a:schemeClr val="bg1"/>
                </a:solidFill>
              </a:rPr>
              <a:t>Αναζητώντας το χαμένο ελεύθερο χρόνο</a:t>
            </a:r>
            <a:endParaRPr lang="el-GR" sz="2800" dirty="0">
              <a:solidFill>
                <a:schemeClr val="bg1"/>
              </a:solidFill>
            </a:endParaRPr>
          </a:p>
          <a:p>
            <a:pPr>
              <a:buFont typeface="Wingdings" panose="05000000000000000000" pitchFamily="2" charset="2"/>
              <a:buChar char="Ø"/>
            </a:pPr>
            <a:endParaRPr lang="el-GR" sz="2800" dirty="0">
              <a:solidFill>
                <a:schemeClr val="bg1"/>
              </a:solidFill>
            </a:endParaRPr>
          </a:p>
          <a:p>
            <a:pPr>
              <a:buFont typeface="Wingdings" panose="05000000000000000000" pitchFamily="2" charset="2"/>
              <a:buChar char="Ø"/>
            </a:pPr>
            <a:r>
              <a:rPr lang="en-US" sz="2800" b="1" dirty="0" smtClean="0">
                <a:solidFill>
                  <a:schemeClr val="bg1"/>
                </a:solidFill>
              </a:rPr>
              <a:t>G. </a:t>
            </a:r>
            <a:r>
              <a:rPr lang="en-US" sz="2800" b="1" dirty="0" err="1" smtClean="0">
                <a:solidFill>
                  <a:schemeClr val="bg1"/>
                </a:solidFill>
              </a:rPr>
              <a:t>Frintman</a:t>
            </a:r>
            <a:r>
              <a:rPr lang="el-GR" sz="2800" b="1" dirty="0" smtClean="0">
                <a:solidFill>
                  <a:schemeClr val="bg1"/>
                </a:solidFill>
              </a:rPr>
              <a:t>:           Εργασία </a:t>
            </a:r>
            <a:r>
              <a:rPr lang="el-GR" sz="2800" b="1" dirty="0">
                <a:solidFill>
                  <a:schemeClr val="bg1"/>
                </a:solidFill>
              </a:rPr>
              <a:t>και Ελεύθερος Χρόνος</a:t>
            </a:r>
            <a:endParaRPr lang="el-GR" sz="2800" dirty="0">
              <a:solidFill>
                <a:schemeClr val="bg1"/>
              </a:solidFill>
            </a:endParaRPr>
          </a:p>
          <a:p>
            <a:pPr>
              <a:buFont typeface="Wingdings" panose="05000000000000000000" pitchFamily="2" charset="2"/>
              <a:buChar char="Ø"/>
            </a:pPr>
            <a:endParaRPr lang="el-GR" sz="2800" dirty="0">
              <a:solidFill>
                <a:schemeClr val="bg1"/>
              </a:solidFill>
            </a:endParaRPr>
          </a:p>
        </p:txBody>
      </p:sp>
    </p:spTree>
    <p:extLst>
      <p:ext uri="{BB962C8B-B14F-4D97-AF65-F5344CB8AC3E}">
        <p14:creationId xmlns:p14="http://schemas.microsoft.com/office/powerpoint/2010/main" val="62766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9000">
              <a:srgbClr val="92D050"/>
            </a:gs>
            <a:gs pos="82000">
              <a:schemeClr val="bg2">
                <a:shade val="100000"/>
                <a:hueMod val="100000"/>
                <a:satMod val="110000"/>
                <a:lumMod val="55000"/>
                <a:lumOff val="45000"/>
              </a:schemeClr>
            </a:gs>
            <a:gs pos="96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928662" y="0"/>
            <a:ext cx="9982210" cy="1080938"/>
          </a:xfrm>
        </p:spPr>
        <p:txBody>
          <a:bodyPr/>
          <a:lstStyle/>
          <a:p>
            <a:pPr algn="ctr"/>
            <a:r>
              <a:rPr lang="el-GR" dirty="0" smtClean="0"/>
              <a:t>Έννοια και ορισμός του ελεύθερου χρόνου</a:t>
            </a:r>
            <a:endParaRPr lang="el-GR" dirty="0"/>
          </a:p>
        </p:txBody>
      </p:sp>
      <p:sp>
        <p:nvSpPr>
          <p:cNvPr id="3" name="Θέση περιεχομένου 2"/>
          <p:cNvSpPr>
            <a:spLocks noGrp="1"/>
          </p:cNvSpPr>
          <p:nvPr>
            <p:ph idx="1"/>
          </p:nvPr>
        </p:nvSpPr>
        <p:spPr>
          <a:xfrm>
            <a:off x="0" y="962296"/>
            <a:ext cx="11950995" cy="5895704"/>
          </a:xfrm>
          <a:gradFill>
            <a:gsLst>
              <a:gs pos="11000">
                <a:srgbClr val="92D050"/>
              </a:gs>
              <a:gs pos="82000">
                <a:schemeClr val="bg2">
                  <a:shade val="100000"/>
                  <a:hueMod val="100000"/>
                  <a:satMod val="110000"/>
                  <a:lumMod val="55000"/>
                  <a:lumOff val="45000"/>
                </a:schemeClr>
              </a:gs>
              <a:gs pos="100000">
                <a:schemeClr val="bg2">
                  <a:shade val="78000"/>
                  <a:hueMod val="118000"/>
                  <a:satMod val="120000"/>
                  <a:lumMod val="69000"/>
                </a:schemeClr>
              </a:gs>
            </a:gsLst>
            <a:lin ang="2520000" scaled="0"/>
          </a:gradFill>
        </p:spPr>
        <p:txBody>
          <a:bodyPr>
            <a:normAutofit fontScale="32500" lnSpcReduction="20000"/>
          </a:bodyPr>
          <a:lstStyle/>
          <a:p>
            <a:pPr algn="just">
              <a:lnSpc>
                <a:spcPct val="160000"/>
              </a:lnSpc>
              <a:buFont typeface="Wingdings" panose="05000000000000000000" pitchFamily="2" charset="2"/>
              <a:buChar char="Ø"/>
            </a:pPr>
            <a:r>
              <a:rPr lang="el-GR" sz="4200" dirty="0" smtClean="0">
                <a:solidFill>
                  <a:schemeClr val="bg1"/>
                </a:solidFill>
              </a:rPr>
              <a:t> </a:t>
            </a:r>
            <a:r>
              <a:rPr lang="el-GR" sz="7000" b="1" dirty="0" smtClean="0">
                <a:solidFill>
                  <a:schemeClr val="bg1"/>
                </a:solidFill>
              </a:rPr>
              <a:t>Δεν </a:t>
            </a:r>
            <a:r>
              <a:rPr lang="el-GR" sz="7000" b="1" dirty="0">
                <a:solidFill>
                  <a:schemeClr val="bg1"/>
                </a:solidFill>
              </a:rPr>
              <a:t>υπάρχει μέχρι σήμερα συμφωνία για έναν ενιαίο ορισμό της έννοιας του ελεύθερου χρόνου</a:t>
            </a:r>
            <a:r>
              <a:rPr lang="el-GR" sz="7000" dirty="0">
                <a:solidFill>
                  <a:schemeClr val="bg1"/>
                </a:solidFill>
              </a:rPr>
              <a:t>, αλλά υπάρχει ένας αρκετά μεγάλος αριθμός ορισμών </a:t>
            </a:r>
            <a:r>
              <a:rPr lang="el-GR" sz="7000" dirty="0" smtClean="0">
                <a:solidFill>
                  <a:schemeClr val="bg1"/>
                </a:solidFill>
              </a:rPr>
              <a:t>ο </a:t>
            </a:r>
            <a:r>
              <a:rPr lang="el-GR" sz="7000" dirty="0">
                <a:solidFill>
                  <a:schemeClr val="bg1"/>
                </a:solidFill>
              </a:rPr>
              <a:t>οποίος επιχειρεί να εξηγήσει το εύρος της έννοιας αυτής αλλά και την πολυσημία του φαινομένου του ελεύθερου χρόνου</a:t>
            </a:r>
            <a:r>
              <a:rPr lang="el-GR" sz="7000" dirty="0" smtClean="0">
                <a:solidFill>
                  <a:schemeClr val="bg1"/>
                </a:solidFill>
              </a:rPr>
              <a:t>.</a:t>
            </a:r>
          </a:p>
          <a:p>
            <a:pPr algn="just">
              <a:lnSpc>
                <a:spcPct val="160000"/>
              </a:lnSpc>
              <a:buFont typeface="Wingdings" panose="05000000000000000000" pitchFamily="2" charset="2"/>
              <a:buChar char="Ø"/>
            </a:pPr>
            <a:r>
              <a:rPr lang="el-GR" sz="5100" dirty="0" smtClean="0">
                <a:solidFill>
                  <a:schemeClr val="bg1"/>
                </a:solidFill>
              </a:rPr>
              <a:t> </a:t>
            </a:r>
            <a:r>
              <a:rPr lang="el-GR" sz="7000" b="1" dirty="0" smtClean="0">
                <a:solidFill>
                  <a:schemeClr val="bg1"/>
                </a:solidFill>
              </a:rPr>
              <a:t>Ενδεικτικά, </a:t>
            </a:r>
            <a:r>
              <a:rPr lang="el-GR" sz="7000" b="1" dirty="0">
                <a:solidFill>
                  <a:schemeClr val="bg1"/>
                </a:solidFill>
              </a:rPr>
              <a:t>ο </a:t>
            </a:r>
            <a:r>
              <a:rPr lang="en-US" sz="7000" b="1" dirty="0" err="1">
                <a:solidFill>
                  <a:schemeClr val="bg1"/>
                </a:solidFill>
              </a:rPr>
              <a:t>Dumazedieur</a:t>
            </a:r>
            <a:r>
              <a:rPr lang="el-GR" sz="7000" b="1" dirty="0">
                <a:solidFill>
                  <a:schemeClr val="bg1"/>
                </a:solidFill>
              </a:rPr>
              <a:t> </a:t>
            </a:r>
            <a:r>
              <a:rPr lang="el-GR" sz="7000" dirty="0">
                <a:solidFill>
                  <a:schemeClr val="bg1"/>
                </a:solidFill>
              </a:rPr>
              <a:t>ορίζει τον ελεύθερο χρόνο, ως ένα σύνολο ενασχολήσεων στις οποίες το άτομο επιδίδεται με τη θέλησή του αποβλέποντας στην ανάπαυση, στην αναψυχή ή την ελεύθερη μόρφωση και πληροφόρησή του, στην ανάπτυξη της κοινωνικής του συμμετοχής ή της δημιουργικής του ικανότητας, μετά την εκπλήρωση των επαγγελματικών, των οικογενειακών και των κοινωνικών του υποχρεώσεων (Κορωναίου, 1996</a:t>
            </a:r>
            <a:r>
              <a:rPr lang="el-GR" sz="7000" dirty="0" smtClean="0">
                <a:solidFill>
                  <a:schemeClr val="bg1"/>
                </a:solidFill>
              </a:rPr>
              <a:t>).</a:t>
            </a:r>
            <a:endParaRPr lang="el-GR" dirty="0"/>
          </a:p>
          <a:p>
            <a:endParaRPr lang="el-GR" dirty="0"/>
          </a:p>
        </p:txBody>
      </p:sp>
    </p:spTree>
    <p:extLst>
      <p:ext uri="{BB962C8B-B14F-4D97-AF65-F5344CB8AC3E}">
        <p14:creationId xmlns:p14="http://schemas.microsoft.com/office/powerpoint/2010/main" val="131108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82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Γ. Ανάγκη ή πολυτέλεια</a:t>
            </a:r>
            <a:endParaRPr lang="el-GR" dirty="0"/>
          </a:p>
        </p:txBody>
      </p:sp>
      <p:sp>
        <p:nvSpPr>
          <p:cNvPr id="3" name="Θέση κειμένου 2"/>
          <p:cNvSpPr>
            <a:spLocks noGrp="1"/>
          </p:cNvSpPr>
          <p:nvPr>
            <p:ph type="body" idx="1"/>
          </p:nvPr>
        </p:nvSpPr>
        <p:spPr/>
        <p:txBody>
          <a:bodyPr/>
          <a:lstStyle/>
          <a:p>
            <a:pPr>
              <a:lnSpc>
                <a:spcPct val="150000"/>
              </a:lnSpc>
              <a:spcAft>
                <a:spcPts val="0"/>
              </a:spcAft>
            </a:pPr>
            <a:r>
              <a:rPr lang="el-GR" b="1" dirty="0" err="1" smtClean="0">
                <a:latin typeface="+mj-lt"/>
                <a:ea typeface="Calibri" panose="020F0502020204030204" pitchFamily="34" charset="0"/>
                <a:cs typeface="Times New Roman" panose="02020603050405020304" pitchFamily="18" charset="0"/>
              </a:rPr>
              <a:t>Hoderlin</a:t>
            </a:r>
            <a:r>
              <a:rPr lang="el-GR" b="1" dirty="0" smtClean="0">
                <a:latin typeface="+mj-lt"/>
                <a:ea typeface="Calibri" panose="020F0502020204030204" pitchFamily="34" charset="0"/>
                <a:cs typeface="Times New Roman" panose="02020603050405020304" pitchFamily="18" charset="0"/>
              </a:rPr>
              <a:t>:  </a:t>
            </a:r>
            <a:r>
              <a:rPr lang="el-GR" b="1" i="1" dirty="0">
                <a:latin typeface="+mj-lt"/>
                <a:ea typeface="Calibri" panose="020F0502020204030204" pitchFamily="34" charset="0"/>
                <a:cs typeface="Times New Roman" panose="02020603050405020304" pitchFamily="18" charset="0"/>
              </a:rPr>
              <a:t>«Η τύχη του ανθρώπου αποφασίζεται τις ώρες της ανάπαυσης και από τον τρόπο με τον οποίο διαθέτει τις ελεύθερες ώρες του»</a:t>
            </a:r>
            <a:endParaRPr lang="el-GR" b="1" dirty="0">
              <a:latin typeface="+mj-lt"/>
              <a:ea typeface="Calibri" panose="020F0502020204030204" pitchFamily="34" charset="0"/>
              <a:cs typeface="Times New Roman" panose="02020603050405020304" pitchFamily="18" charset="0"/>
            </a:endParaRPr>
          </a:p>
          <a:p>
            <a:endParaRPr lang="el-GR" dirty="0"/>
          </a:p>
        </p:txBody>
      </p:sp>
      <p:pic>
        <p:nvPicPr>
          <p:cNvPr id="3074" name="Picture 2" descr="http://eleutherosxronos.gr/wp-content/uploads/2015/08/log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234" y="847668"/>
            <a:ext cx="8911948" cy="75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24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54000">
              <a:schemeClr val="bg2">
                <a:shade val="100000"/>
                <a:hueMod val="100000"/>
                <a:satMod val="110000"/>
                <a:lumMod val="26000"/>
                <a:lumOff val="74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573996" y="542219"/>
            <a:ext cx="9613861" cy="1515189"/>
          </a:xfrm>
        </p:spPr>
        <p:txBody>
          <a:bodyPr>
            <a:normAutofit fontScale="90000"/>
          </a:bodyPr>
          <a:lstStyle/>
          <a:p>
            <a:r>
              <a:rPr lang="el-GR" b="1" dirty="0"/>
              <a:t>Άρθρο 24 της Διακήρυξης των Δικαιωμάτων του ανθρώπου του Οργανισμού Ηνωμένων </a:t>
            </a:r>
            <a:r>
              <a:rPr lang="el-GR" b="1" dirty="0" smtClean="0"/>
              <a:t>Εθνών</a:t>
            </a:r>
            <a:endParaRPr lang="el-GR" dirty="0"/>
          </a:p>
        </p:txBody>
      </p:sp>
      <p:sp>
        <p:nvSpPr>
          <p:cNvPr id="3" name="Θέση περιεχομένου 2"/>
          <p:cNvSpPr>
            <a:spLocks noGrp="1"/>
          </p:cNvSpPr>
          <p:nvPr>
            <p:ph idx="1"/>
          </p:nvPr>
        </p:nvSpPr>
        <p:spPr>
          <a:xfrm>
            <a:off x="236668" y="2083981"/>
            <a:ext cx="11467652" cy="2595595"/>
          </a:xfrm>
        </p:spPr>
        <p:txBody>
          <a:bodyPr>
            <a:noAutofit/>
          </a:bodyPr>
          <a:lstStyle/>
          <a:p>
            <a:pPr algn="just"/>
            <a:r>
              <a:rPr lang="el-GR" sz="3200" dirty="0">
                <a:solidFill>
                  <a:schemeClr val="bg1"/>
                </a:solidFill>
              </a:rPr>
              <a:t>«..κάθε άνθρωπος ανεξάρτητα από την εθνικότητα, την οικονομική κατάσταση </a:t>
            </a:r>
            <a:r>
              <a:rPr lang="el-GR" sz="3200" dirty="0" err="1">
                <a:solidFill>
                  <a:schemeClr val="bg1"/>
                </a:solidFill>
              </a:rPr>
              <a:t>κλπ</a:t>
            </a:r>
            <a:r>
              <a:rPr lang="el-GR" sz="3200" dirty="0">
                <a:solidFill>
                  <a:schemeClr val="bg1"/>
                </a:solidFill>
              </a:rPr>
              <a:t> έχει δικαίωμα στην ανάπαυση και στη διασκέδαση, γι’ αυτό χρειάζεται μείωση των ωρών εργασίας, άδεια με τακτικές αποδοχές και </a:t>
            </a:r>
            <a:r>
              <a:rPr lang="el-GR" sz="3200" dirty="0" smtClean="0">
                <a:solidFill>
                  <a:schemeClr val="bg1"/>
                </a:solidFill>
              </a:rPr>
              <a:t>ό,τι </a:t>
            </a:r>
            <a:r>
              <a:rPr lang="el-GR" sz="3200" dirty="0">
                <a:solidFill>
                  <a:schemeClr val="bg1"/>
                </a:solidFill>
              </a:rPr>
              <a:t>άλλο θα βοηθούσε στην εξασφάλιση του παραπάνω δικαιώματός του</a:t>
            </a:r>
            <a:r>
              <a:rPr lang="el-GR" sz="3200" dirty="0" smtClean="0">
                <a:solidFill>
                  <a:schemeClr val="bg1"/>
                </a:solidFill>
              </a:rPr>
              <a:t>…».</a:t>
            </a:r>
            <a:endParaRPr lang="el-GR" sz="3200" dirty="0">
              <a:solidFill>
                <a:schemeClr val="bg1"/>
              </a:solidFill>
            </a:endParaRPr>
          </a:p>
        </p:txBody>
      </p:sp>
      <p:pic>
        <p:nvPicPr>
          <p:cNvPr id="2050" name="Picture 2" descr="http://www.pemptousia.gr/wp-content/uploads/2014/12/orthod-dikaiom_08_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67" y="4706149"/>
            <a:ext cx="4686253" cy="2151851"/>
          </a:xfrm>
          <a:prstGeom prst="rect">
            <a:avLst/>
          </a:prstGeom>
          <a:gradFill>
            <a:gsLst>
              <a:gs pos="81700">
                <a:srgbClr val="135487"/>
              </a:gs>
              <a:gs pos="0">
                <a:srgbClr val="92D050"/>
              </a:gs>
              <a:gs pos="97000">
                <a:schemeClr val="bg2">
                  <a:shade val="100000"/>
                  <a:hueMod val="100000"/>
                  <a:satMod val="110000"/>
                  <a:lumMod val="130000"/>
                </a:schemeClr>
              </a:gs>
              <a:gs pos="100000">
                <a:schemeClr val="bg2">
                  <a:shade val="78000"/>
                  <a:hueMod val="118000"/>
                  <a:satMod val="120000"/>
                  <a:lumMod val="69000"/>
                </a:schemeClr>
              </a:gs>
            </a:gsLst>
            <a:lin ang="2520000" scaled="0"/>
          </a:gradFill>
          <a:extLst/>
        </p:spPr>
      </p:pic>
    </p:spTree>
    <p:extLst>
      <p:ext uri="{BB962C8B-B14F-4D97-AF65-F5344CB8AC3E}">
        <p14:creationId xmlns:p14="http://schemas.microsoft.com/office/powerpoint/2010/main" val="12125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Βερολίνο">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TotalTime>
  <Words>2995</Words>
  <Application>Microsoft Office PowerPoint</Application>
  <PresentationFormat>Ευρεία οθόνη</PresentationFormat>
  <Paragraphs>264</Paragraphs>
  <Slides>47</Slides>
  <Notes>3</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47</vt:i4>
      </vt:variant>
    </vt:vector>
  </HeadingPairs>
  <TitlesOfParts>
    <vt:vector size="55" baseType="lpstr">
      <vt:lpstr>Arial</vt:lpstr>
      <vt:lpstr>Calibri</vt:lpstr>
      <vt:lpstr>Palatino Linotype</vt:lpstr>
      <vt:lpstr>Times New Roman</vt:lpstr>
      <vt:lpstr>TimesNewRoman</vt:lpstr>
      <vt:lpstr>Trebuchet MS</vt:lpstr>
      <vt:lpstr>Wingdings</vt:lpstr>
      <vt:lpstr>Βερολίνο</vt:lpstr>
      <vt:lpstr>Ελεύθερος Χρόνος:</vt:lpstr>
      <vt:lpstr>Α. Διαχρονικό και παγκόσμιο ερώτημα </vt:lpstr>
      <vt:lpstr>Παρουσίαση του PowerPoint</vt:lpstr>
      <vt:lpstr>Παρουσίαση του PowerPoint</vt:lpstr>
      <vt:lpstr>Β. Κοινωνιολογία του Ελεύθερου χρόνου</vt:lpstr>
      <vt:lpstr>Έργα πρόδρομοι</vt:lpstr>
      <vt:lpstr>Έννοια και ορισμός του ελεύθερου χρόνου</vt:lpstr>
      <vt:lpstr>Γ. Ανάγκη ή πολυτέλεια</vt:lpstr>
      <vt:lpstr>Άρθρο 24 της Διακήρυξης των Δικαιωμάτων του ανθρώπου του Οργανισμού Ηνωμένων Εθνών</vt:lpstr>
      <vt:lpstr>Ενδογενή χαρακτηριστικά του ελεύθερου χρόνου</vt:lpstr>
      <vt:lpstr>Στη διάρκεια του ελεύθερου χρόνου ο έφηβος:</vt:lpstr>
      <vt:lpstr>Στη διάρκεια του ελεύθερου χρόνου ο έφηβος:</vt:lpstr>
      <vt:lpstr>Δ. Φορείς Κοινωνικοποίησης</vt:lpstr>
      <vt:lpstr>Παρουσίαση του PowerPoint</vt:lpstr>
      <vt:lpstr> 1. Οικογένεια</vt:lpstr>
      <vt:lpstr> 1. Οικογένεια</vt:lpstr>
      <vt:lpstr> 1. Οικογένεια</vt:lpstr>
      <vt:lpstr>2. Σχολείο</vt:lpstr>
      <vt:lpstr>2. Σχολείο</vt:lpstr>
      <vt:lpstr>3. Παρέες</vt:lpstr>
      <vt:lpstr>4. Μέσα Μαζικής Ενημέρωσης</vt:lpstr>
      <vt:lpstr>Ε. Έρευνα-Ερωτηματολόγιο</vt:lpstr>
      <vt:lpstr>Ταυτότητα Έρευνας - Διαγράμματα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Σχολιασμός Αποτελεσμάτων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Επίλογος-Προτάσεις</vt:lpstr>
      <vt:lpstr>Παρουσίαση του PowerPoint</vt:lpstr>
      <vt:lpstr>Η. Πηγές - Βιβλιογραφία</vt:lpstr>
      <vt:lpstr>Η. Πηγές - Βιβλιογραφία</vt:lpstr>
      <vt:lpstr>Η. Πηγές - Βιβλιογραφία</vt:lpstr>
      <vt:lpstr>Η. Πηγές - Βιβλιογραφία</vt:lpstr>
      <vt:lpstr>Η. Πηγές - Βιβλιογραφία</vt:lpstr>
      <vt:lpstr>Η. Πηγές - Βιβλιογραφία</vt:lpstr>
      <vt:lpstr>Η. Πηγές - Βιβλιογραφία</vt:lpstr>
      <vt:lpstr>Η. Πηγές - Βιβλιογραφία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Ελεύθερος Χρόνος:</dc:title>
  <dc:creator>Thanasis</dc:creator>
  <cp:lastModifiedBy>Thanasis</cp:lastModifiedBy>
  <cp:revision>162</cp:revision>
  <cp:lastPrinted>2016-04-17T14:58:48Z</cp:lastPrinted>
  <dcterms:created xsi:type="dcterms:W3CDTF">2016-02-28T09:50:46Z</dcterms:created>
  <dcterms:modified xsi:type="dcterms:W3CDTF">2016-05-06T15:56:10Z</dcterms:modified>
</cp:coreProperties>
</file>