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74" r:id="rId3"/>
  </p:sld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Lst>
  <p:sldSz cx="10080625" cy="7559675"/>
  <p:notesSz cx="7559675" cy="10691813"/>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9" d="100"/>
          <a:sy n="79" d="100"/>
        </p:scale>
        <p:origin x="109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504000" y="301320"/>
            <a:ext cx="9072000" cy="1262160"/>
          </a:xfrm>
          <a:prstGeom prst="rect">
            <a:avLst/>
          </a:prstGeom>
        </p:spPr>
        <p:txBody>
          <a:bodyPr lIns="0" tIns="0" rIns="0" bIns="0" anchor="ctr"/>
          <a:lstStyle/>
          <a:p>
            <a:pPr algn="ctr"/>
            <a:endParaRPr/>
          </a:p>
        </p:txBody>
      </p:sp>
      <p:sp>
        <p:nvSpPr>
          <p:cNvPr id="24" name="PlaceHolder 2"/>
          <p:cNvSpPr>
            <a:spLocks noGrp="1"/>
          </p:cNvSpPr>
          <p:nvPr>
            <p:ph type="body"/>
          </p:nvPr>
        </p:nvSpPr>
        <p:spPr>
          <a:xfrm>
            <a:off x="504000" y="1768680"/>
            <a:ext cx="9072000" cy="2090880"/>
          </a:xfrm>
          <a:prstGeom prst="rect">
            <a:avLst/>
          </a:prstGeom>
        </p:spPr>
        <p:txBody>
          <a:bodyPr lIns="0" tIns="0" rIns="0" bIns="0"/>
          <a:lstStyle/>
          <a:p>
            <a:endParaRPr/>
          </a:p>
        </p:txBody>
      </p:sp>
      <p:sp>
        <p:nvSpPr>
          <p:cNvPr id="25" name="PlaceHolder 3"/>
          <p:cNvSpPr>
            <a:spLocks noGrp="1"/>
          </p:cNvSpPr>
          <p:nvPr>
            <p:ph type="body"/>
          </p:nvPr>
        </p:nvSpPr>
        <p:spPr>
          <a:xfrm>
            <a:off x="504000" y="4058640"/>
            <a:ext cx="9072000" cy="2090880"/>
          </a:xfrm>
          <a:prstGeom prst="rect">
            <a:avLst/>
          </a:prstGeom>
        </p:spPr>
        <p:txBody>
          <a:bodyPr lIns="0" tIns="0" rIns="0" bIns="0"/>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504000" y="301320"/>
            <a:ext cx="9072000" cy="1262160"/>
          </a:xfrm>
          <a:prstGeom prst="rect">
            <a:avLst/>
          </a:prstGeom>
        </p:spPr>
        <p:txBody>
          <a:bodyPr lIns="0" tIns="0" rIns="0" bIns="0" anchor="ctr"/>
          <a:lstStyle/>
          <a:p>
            <a:pPr algn="ctr"/>
            <a:endParaRPr/>
          </a:p>
        </p:txBody>
      </p:sp>
      <p:sp>
        <p:nvSpPr>
          <p:cNvPr id="27" name="PlaceHolder 2"/>
          <p:cNvSpPr>
            <a:spLocks noGrp="1"/>
          </p:cNvSpPr>
          <p:nvPr>
            <p:ph type="body"/>
          </p:nvPr>
        </p:nvSpPr>
        <p:spPr>
          <a:xfrm>
            <a:off x="504000" y="1768680"/>
            <a:ext cx="4426920" cy="2090880"/>
          </a:xfrm>
          <a:prstGeom prst="rect">
            <a:avLst/>
          </a:prstGeom>
        </p:spPr>
        <p:txBody>
          <a:bodyPr lIns="0" tIns="0" rIns="0" bIns="0"/>
          <a:lstStyle/>
          <a:p>
            <a:endParaRPr/>
          </a:p>
        </p:txBody>
      </p:sp>
      <p:sp>
        <p:nvSpPr>
          <p:cNvPr id="28" name="PlaceHolder 3"/>
          <p:cNvSpPr>
            <a:spLocks noGrp="1"/>
          </p:cNvSpPr>
          <p:nvPr>
            <p:ph type="body"/>
          </p:nvPr>
        </p:nvSpPr>
        <p:spPr>
          <a:xfrm>
            <a:off x="5152680" y="1768680"/>
            <a:ext cx="4426920" cy="2090880"/>
          </a:xfrm>
          <a:prstGeom prst="rect">
            <a:avLst/>
          </a:prstGeom>
        </p:spPr>
        <p:txBody>
          <a:bodyPr lIns="0" tIns="0" rIns="0" bIns="0"/>
          <a:lstStyle/>
          <a:p>
            <a:endParaRPr/>
          </a:p>
        </p:txBody>
      </p:sp>
      <p:sp>
        <p:nvSpPr>
          <p:cNvPr id="29" name="PlaceHolder 4"/>
          <p:cNvSpPr>
            <a:spLocks noGrp="1"/>
          </p:cNvSpPr>
          <p:nvPr>
            <p:ph type="body"/>
          </p:nvPr>
        </p:nvSpPr>
        <p:spPr>
          <a:xfrm>
            <a:off x="5152680" y="4058640"/>
            <a:ext cx="4426920" cy="2090880"/>
          </a:xfrm>
          <a:prstGeom prst="rect">
            <a:avLst/>
          </a:prstGeom>
        </p:spPr>
        <p:txBody>
          <a:bodyPr lIns="0" tIns="0" rIns="0" bIns="0"/>
          <a:lstStyle/>
          <a:p>
            <a:endParaRPr/>
          </a:p>
        </p:txBody>
      </p:sp>
      <p:sp>
        <p:nvSpPr>
          <p:cNvPr id="30" name="PlaceHolder 5"/>
          <p:cNvSpPr>
            <a:spLocks noGrp="1"/>
          </p:cNvSpPr>
          <p:nvPr>
            <p:ph type="body"/>
          </p:nvPr>
        </p:nvSpPr>
        <p:spPr>
          <a:xfrm>
            <a:off x="504000" y="4058640"/>
            <a:ext cx="4426920" cy="2090880"/>
          </a:xfrm>
          <a:prstGeom prst="rect">
            <a:avLst/>
          </a:prstGeom>
        </p:spPr>
        <p:txBody>
          <a:bodyPr lIns="0" tIns="0" rIns="0" bIns="0"/>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504000" y="301320"/>
            <a:ext cx="9072000" cy="1262160"/>
          </a:xfrm>
          <a:prstGeom prst="rect">
            <a:avLst/>
          </a:prstGeom>
        </p:spPr>
        <p:txBody>
          <a:bodyPr lIns="0" tIns="0" rIns="0" bIns="0" anchor="ctr"/>
          <a:lstStyle/>
          <a:p>
            <a:pPr algn="ctr"/>
            <a:endParaRPr/>
          </a:p>
        </p:txBody>
      </p:sp>
      <p:sp>
        <p:nvSpPr>
          <p:cNvPr id="32" name="PlaceHolder 2"/>
          <p:cNvSpPr>
            <a:spLocks noGrp="1"/>
          </p:cNvSpPr>
          <p:nvPr>
            <p:ph type="body"/>
          </p:nvPr>
        </p:nvSpPr>
        <p:spPr>
          <a:xfrm>
            <a:off x="504000" y="1768680"/>
            <a:ext cx="9072000" cy="4384080"/>
          </a:xfrm>
          <a:prstGeom prst="rect">
            <a:avLst/>
          </a:prstGeom>
        </p:spPr>
        <p:txBody>
          <a:bodyPr lIns="0" tIns="0" rIns="0" bIns="0"/>
          <a:lstStyle/>
          <a:p>
            <a:endParaRPr/>
          </a:p>
        </p:txBody>
      </p:sp>
      <p:sp>
        <p:nvSpPr>
          <p:cNvPr id="33" name="PlaceHolder 3"/>
          <p:cNvSpPr>
            <a:spLocks noGrp="1"/>
          </p:cNvSpPr>
          <p:nvPr>
            <p:ph type="body"/>
          </p:nvPr>
        </p:nvSpPr>
        <p:spPr>
          <a:xfrm>
            <a:off x="504000" y="1768680"/>
            <a:ext cx="9072000" cy="4384080"/>
          </a:xfrm>
          <a:prstGeom prst="rect">
            <a:avLst/>
          </a:prstGeom>
        </p:spPr>
        <p:txBody>
          <a:bodyPr lIns="0" tIns="0" rIns="0" bIns="0"/>
          <a:lstStyle/>
          <a:p>
            <a:endParaRPr/>
          </a:p>
        </p:txBody>
      </p:sp>
      <p:pic>
        <p:nvPicPr>
          <p:cNvPr id="34" name="Εικόνα 33"/>
          <p:cNvPicPr/>
          <p:nvPr/>
        </p:nvPicPr>
        <p:blipFill>
          <a:blip r:embed="rId2"/>
          <a:stretch>
            <a:fillRect/>
          </a:stretch>
        </p:blipFill>
        <p:spPr>
          <a:xfrm>
            <a:off x="2292480" y="1768680"/>
            <a:ext cx="5494680" cy="4384080"/>
          </a:xfrm>
          <a:prstGeom prst="rect">
            <a:avLst/>
          </a:prstGeom>
          <a:ln>
            <a:noFill/>
          </a:ln>
        </p:spPr>
      </p:pic>
      <p:pic>
        <p:nvPicPr>
          <p:cNvPr id="35" name="Εικόνα 34"/>
          <p:cNvPicPr/>
          <p:nvPr/>
        </p:nvPicPr>
        <p:blipFill>
          <a:blip r:embed="rId2"/>
          <a:stretch>
            <a:fillRect/>
          </a:stretch>
        </p:blipFill>
        <p:spPr>
          <a:xfrm>
            <a:off x="2292480" y="1768680"/>
            <a:ext cx="5494680" cy="4384080"/>
          </a:xfrm>
          <a:prstGeom prst="rect">
            <a:avLst/>
          </a:prstGeom>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38" name="PlaceHolder 1"/>
          <p:cNvSpPr>
            <a:spLocks noGrp="1"/>
          </p:cNvSpPr>
          <p:nvPr>
            <p:ph type="title"/>
          </p:nvPr>
        </p:nvSpPr>
        <p:spPr>
          <a:xfrm>
            <a:off x="504000" y="301320"/>
            <a:ext cx="9072000" cy="1262160"/>
          </a:xfrm>
          <a:prstGeom prst="rect">
            <a:avLst/>
          </a:prstGeom>
        </p:spPr>
        <p:txBody>
          <a:bodyPr lIns="0" tIns="0" rIns="0" bIns="0" anchor="ctr"/>
          <a:lstStyle/>
          <a:p>
            <a:pPr algn="ctr"/>
            <a:endParaRPr/>
          </a:p>
        </p:txBody>
      </p:sp>
      <p:sp>
        <p:nvSpPr>
          <p:cNvPr id="39" name="PlaceHolder 2"/>
          <p:cNvSpPr>
            <a:spLocks noGrp="1"/>
          </p:cNvSpPr>
          <p:nvPr>
            <p:ph type="subTitle"/>
          </p:nvPr>
        </p:nvSpPr>
        <p:spPr>
          <a:xfrm>
            <a:off x="504000" y="1768680"/>
            <a:ext cx="9072000" cy="4384440"/>
          </a:xfrm>
          <a:prstGeom prst="rect">
            <a:avLst/>
          </a:prstGeom>
        </p:spPr>
        <p:txBody>
          <a:bodyPr lIns="0" tIns="0" rIns="0" bIns="0" anchor="ctr"/>
          <a:lstStyle/>
          <a:p>
            <a:pPr algn="ct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0" name="PlaceHolder 1"/>
          <p:cNvSpPr>
            <a:spLocks noGrp="1"/>
          </p:cNvSpPr>
          <p:nvPr>
            <p:ph type="title"/>
          </p:nvPr>
        </p:nvSpPr>
        <p:spPr>
          <a:xfrm>
            <a:off x="504000" y="301320"/>
            <a:ext cx="9072000" cy="1262160"/>
          </a:xfrm>
          <a:prstGeom prst="rect">
            <a:avLst/>
          </a:prstGeom>
        </p:spPr>
        <p:txBody>
          <a:bodyPr lIns="0" tIns="0" rIns="0" bIns="0" anchor="ctr"/>
          <a:lstStyle/>
          <a:p>
            <a:pPr algn="ctr"/>
            <a:endParaRPr/>
          </a:p>
        </p:txBody>
      </p:sp>
      <p:sp>
        <p:nvSpPr>
          <p:cNvPr id="41" name="PlaceHolder 2"/>
          <p:cNvSpPr>
            <a:spLocks noGrp="1"/>
          </p:cNvSpPr>
          <p:nvPr>
            <p:ph type="body"/>
          </p:nvPr>
        </p:nvSpPr>
        <p:spPr>
          <a:xfrm>
            <a:off x="504000" y="1768680"/>
            <a:ext cx="9072000" cy="4384080"/>
          </a:xfrm>
          <a:prstGeom prst="rect">
            <a:avLst/>
          </a:prstGeom>
        </p:spPr>
        <p:txBody>
          <a:bodyPr lIns="0" tIns="0" rIns="0" bIns="0"/>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2" name="PlaceHolder 1"/>
          <p:cNvSpPr>
            <a:spLocks noGrp="1"/>
          </p:cNvSpPr>
          <p:nvPr>
            <p:ph type="title"/>
          </p:nvPr>
        </p:nvSpPr>
        <p:spPr>
          <a:xfrm>
            <a:off x="504000" y="301320"/>
            <a:ext cx="9072000" cy="1262160"/>
          </a:xfrm>
          <a:prstGeom prst="rect">
            <a:avLst/>
          </a:prstGeom>
        </p:spPr>
        <p:txBody>
          <a:bodyPr lIns="0" tIns="0" rIns="0" bIns="0" anchor="ctr"/>
          <a:lstStyle/>
          <a:p>
            <a:pPr algn="ctr"/>
            <a:endParaRPr/>
          </a:p>
        </p:txBody>
      </p:sp>
      <p:sp>
        <p:nvSpPr>
          <p:cNvPr id="43" name="PlaceHolder 2"/>
          <p:cNvSpPr>
            <a:spLocks noGrp="1"/>
          </p:cNvSpPr>
          <p:nvPr>
            <p:ph type="body"/>
          </p:nvPr>
        </p:nvSpPr>
        <p:spPr>
          <a:xfrm>
            <a:off x="504000" y="1768680"/>
            <a:ext cx="4426920" cy="4384080"/>
          </a:xfrm>
          <a:prstGeom prst="rect">
            <a:avLst/>
          </a:prstGeom>
        </p:spPr>
        <p:txBody>
          <a:bodyPr lIns="0" tIns="0" rIns="0" bIns="0"/>
          <a:lstStyle/>
          <a:p>
            <a:endParaRPr/>
          </a:p>
        </p:txBody>
      </p:sp>
      <p:sp>
        <p:nvSpPr>
          <p:cNvPr id="44" name="PlaceHolder 3"/>
          <p:cNvSpPr>
            <a:spLocks noGrp="1"/>
          </p:cNvSpPr>
          <p:nvPr>
            <p:ph type="body"/>
          </p:nvPr>
        </p:nvSpPr>
        <p:spPr>
          <a:xfrm>
            <a:off x="5152680" y="1768680"/>
            <a:ext cx="4426920" cy="4384080"/>
          </a:xfrm>
          <a:prstGeom prst="rect">
            <a:avLst/>
          </a:prstGeom>
        </p:spPr>
        <p:txBody>
          <a:bodyPr lIns="0" tIns="0" rIns="0" bIns="0"/>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5" name="PlaceHolder 1"/>
          <p:cNvSpPr>
            <a:spLocks noGrp="1"/>
          </p:cNvSpPr>
          <p:nvPr>
            <p:ph type="title"/>
          </p:nvPr>
        </p:nvSpPr>
        <p:spPr>
          <a:xfrm>
            <a:off x="504000" y="301320"/>
            <a:ext cx="9072000" cy="1262160"/>
          </a:xfrm>
          <a:prstGeom prst="rect">
            <a:avLst/>
          </a:prstGeom>
        </p:spPr>
        <p:txBody>
          <a:bodyPr lIns="0" tIns="0" rIns="0" bIns="0" anchor="ctr"/>
          <a:lstStyle/>
          <a:p>
            <a:pPr algn="ct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46" name="PlaceHolder 1"/>
          <p:cNvSpPr>
            <a:spLocks noGrp="1"/>
          </p:cNvSpPr>
          <p:nvPr>
            <p:ph type="subTitle"/>
          </p:nvPr>
        </p:nvSpPr>
        <p:spPr>
          <a:xfrm>
            <a:off x="504000" y="301320"/>
            <a:ext cx="9072000" cy="5850720"/>
          </a:xfrm>
          <a:prstGeom prst="rect">
            <a:avLst/>
          </a:prstGeom>
        </p:spPr>
        <p:txBody>
          <a:bodyPr lIns="0" tIns="0" rIns="0" bIns="0" anchor="ctr"/>
          <a:lstStyle/>
          <a:p>
            <a:pPr algn="ct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47" name="PlaceHolder 1"/>
          <p:cNvSpPr>
            <a:spLocks noGrp="1"/>
          </p:cNvSpPr>
          <p:nvPr>
            <p:ph type="title"/>
          </p:nvPr>
        </p:nvSpPr>
        <p:spPr>
          <a:xfrm>
            <a:off x="504000" y="301320"/>
            <a:ext cx="9072000" cy="1262160"/>
          </a:xfrm>
          <a:prstGeom prst="rect">
            <a:avLst/>
          </a:prstGeom>
        </p:spPr>
        <p:txBody>
          <a:bodyPr lIns="0" tIns="0" rIns="0" bIns="0" anchor="ctr"/>
          <a:lstStyle/>
          <a:p>
            <a:pPr algn="ctr"/>
            <a:endParaRPr/>
          </a:p>
        </p:txBody>
      </p:sp>
      <p:sp>
        <p:nvSpPr>
          <p:cNvPr id="48" name="PlaceHolder 2"/>
          <p:cNvSpPr>
            <a:spLocks noGrp="1"/>
          </p:cNvSpPr>
          <p:nvPr>
            <p:ph type="body"/>
          </p:nvPr>
        </p:nvSpPr>
        <p:spPr>
          <a:xfrm>
            <a:off x="504000" y="1768680"/>
            <a:ext cx="4426920" cy="2090880"/>
          </a:xfrm>
          <a:prstGeom prst="rect">
            <a:avLst/>
          </a:prstGeom>
        </p:spPr>
        <p:txBody>
          <a:bodyPr lIns="0" tIns="0" rIns="0" bIns="0"/>
          <a:lstStyle/>
          <a:p>
            <a:endParaRPr/>
          </a:p>
        </p:txBody>
      </p:sp>
      <p:sp>
        <p:nvSpPr>
          <p:cNvPr id="49" name="PlaceHolder 3"/>
          <p:cNvSpPr>
            <a:spLocks noGrp="1"/>
          </p:cNvSpPr>
          <p:nvPr>
            <p:ph type="body"/>
          </p:nvPr>
        </p:nvSpPr>
        <p:spPr>
          <a:xfrm>
            <a:off x="504000" y="4058640"/>
            <a:ext cx="4426920" cy="2090880"/>
          </a:xfrm>
          <a:prstGeom prst="rect">
            <a:avLst/>
          </a:prstGeom>
        </p:spPr>
        <p:txBody>
          <a:bodyPr lIns="0" tIns="0" rIns="0" bIns="0"/>
          <a:lstStyle/>
          <a:p>
            <a:endParaRPr/>
          </a:p>
        </p:txBody>
      </p:sp>
      <p:sp>
        <p:nvSpPr>
          <p:cNvPr id="50" name="PlaceHolder 4"/>
          <p:cNvSpPr>
            <a:spLocks noGrp="1"/>
          </p:cNvSpPr>
          <p:nvPr>
            <p:ph type="body"/>
          </p:nvPr>
        </p:nvSpPr>
        <p:spPr>
          <a:xfrm>
            <a:off x="5152680" y="1768680"/>
            <a:ext cx="4426920" cy="4384080"/>
          </a:xfrm>
          <a:prstGeom prst="rect">
            <a:avLst/>
          </a:prstGeom>
        </p:spPr>
        <p:txBody>
          <a:bodyPr lIns="0" tIns="0" rIns="0" bIns="0"/>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504000" y="301320"/>
            <a:ext cx="9072000" cy="1262160"/>
          </a:xfrm>
          <a:prstGeom prst="rect">
            <a:avLst/>
          </a:prstGeom>
        </p:spPr>
        <p:txBody>
          <a:bodyPr lIns="0" tIns="0" rIns="0" bIns="0" anchor="ctr"/>
          <a:lstStyle/>
          <a:p>
            <a:pPr algn="ctr"/>
            <a:endParaRPr/>
          </a:p>
        </p:txBody>
      </p:sp>
      <p:sp>
        <p:nvSpPr>
          <p:cNvPr id="3" name="PlaceHolder 2"/>
          <p:cNvSpPr>
            <a:spLocks noGrp="1"/>
          </p:cNvSpPr>
          <p:nvPr>
            <p:ph type="subTitle"/>
          </p:nvPr>
        </p:nvSpPr>
        <p:spPr>
          <a:xfrm>
            <a:off x="504000" y="1768680"/>
            <a:ext cx="9072000" cy="4384440"/>
          </a:xfrm>
          <a:prstGeom prst="rect">
            <a:avLst/>
          </a:prstGeom>
        </p:spPr>
        <p:txBody>
          <a:bodyPr lIns="0" tIns="0" rIns="0" bIns="0" anchor="ctr"/>
          <a:lstStyle/>
          <a:p>
            <a:pPr algn="ct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504000" y="301320"/>
            <a:ext cx="9072000" cy="1262160"/>
          </a:xfrm>
          <a:prstGeom prst="rect">
            <a:avLst/>
          </a:prstGeom>
        </p:spPr>
        <p:txBody>
          <a:bodyPr lIns="0" tIns="0" rIns="0" bIns="0" anchor="ctr"/>
          <a:lstStyle/>
          <a:p>
            <a:pPr algn="ctr"/>
            <a:endParaRPr/>
          </a:p>
        </p:txBody>
      </p:sp>
      <p:sp>
        <p:nvSpPr>
          <p:cNvPr id="52" name="PlaceHolder 2"/>
          <p:cNvSpPr>
            <a:spLocks noGrp="1"/>
          </p:cNvSpPr>
          <p:nvPr>
            <p:ph type="body"/>
          </p:nvPr>
        </p:nvSpPr>
        <p:spPr>
          <a:xfrm>
            <a:off x="504000" y="1768680"/>
            <a:ext cx="4426920" cy="4384080"/>
          </a:xfrm>
          <a:prstGeom prst="rect">
            <a:avLst/>
          </a:prstGeom>
        </p:spPr>
        <p:txBody>
          <a:bodyPr lIns="0" tIns="0" rIns="0" bIns="0"/>
          <a:lstStyle/>
          <a:p>
            <a:endParaRPr/>
          </a:p>
        </p:txBody>
      </p:sp>
      <p:sp>
        <p:nvSpPr>
          <p:cNvPr id="53" name="PlaceHolder 3"/>
          <p:cNvSpPr>
            <a:spLocks noGrp="1"/>
          </p:cNvSpPr>
          <p:nvPr>
            <p:ph type="body"/>
          </p:nvPr>
        </p:nvSpPr>
        <p:spPr>
          <a:xfrm>
            <a:off x="5152680" y="1768680"/>
            <a:ext cx="4426920" cy="2090880"/>
          </a:xfrm>
          <a:prstGeom prst="rect">
            <a:avLst/>
          </a:prstGeom>
        </p:spPr>
        <p:txBody>
          <a:bodyPr lIns="0" tIns="0" rIns="0" bIns="0"/>
          <a:lstStyle/>
          <a:p>
            <a:endParaRPr/>
          </a:p>
        </p:txBody>
      </p:sp>
      <p:sp>
        <p:nvSpPr>
          <p:cNvPr id="54" name="PlaceHolder 4"/>
          <p:cNvSpPr>
            <a:spLocks noGrp="1"/>
          </p:cNvSpPr>
          <p:nvPr>
            <p:ph type="body"/>
          </p:nvPr>
        </p:nvSpPr>
        <p:spPr>
          <a:xfrm>
            <a:off x="5152680" y="4058640"/>
            <a:ext cx="4426920" cy="2090880"/>
          </a:xfrm>
          <a:prstGeom prst="rect">
            <a:avLst/>
          </a:prstGeom>
        </p:spPr>
        <p:txBody>
          <a:bodyPr lIns="0" tIns="0" rIns="0" bIns="0"/>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504000" y="301320"/>
            <a:ext cx="9072000" cy="1262160"/>
          </a:xfrm>
          <a:prstGeom prst="rect">
            <a:avLst/>
          </a:prstGeom>
        </p:spPr>
        <p:txBody>
          <a:bodyPr lIns="0" tIns="0" rIns="0" bIns="0" anchor="ctr"/>
          <a:lstStyle/>
          <a:p>
            <a:pPr algn="ctr"/>
            <a:endParaRPr/>
          </a:p>
        </p:txBody>
      </p:sp>
      <p:sp>
        <p:nvSpPr>
          <p:cNvPr id="56" name="PlaceHolder 2"/>
          <p:cNvSpPr>
            <a:spLocks noGrp="1"/>
          </p:cNvSpPr>
          <p:nvPr>
            <p:ph type="body"/>
          </p:nvPr>
        </p:nvSpPr>
        <p:spPr>
          <a:xfrm>
            <a:off x="504000" y="1768680"/>
            <a:ext cx="4426920" cy="2090880"/>
          </a:xfrm>
          <a:prstGeom prst="rect">
            <a:avLst/>
          </a:prstGeom>
        </p:spPr>
        <p:txBody>
          <a:bodyPr lIns="0" tIns="0" rIns="0" bIns="0"/>
          <a:lstStyle/>
          <a:p>
            <a:endParaRPr/>
          </a:p>
        </p:txBody>
      </p:sp>
      <p:sp>
        <p:nvSpPr>
          <p:cNvPr id="57" name="PlaceHolder 3"/>
          <p:cNvSpPr>
            <a:spLocks noGrp="1"/>
          </p:cNvSpPr>
          <p:nvPr>
            <p:ph type="body"/>
          </p:nvPr>
        </p:nvSpPr>
        <p:spPr>
          <a:xfrm>
            <a:off x="5152680" y="1768680"/>
            <a:ext cx="4426920" cy="2090880"/>
          </a:xfrm>
          <a:prstGeom prst="rect">
            <a:avLst/>
          </a:prstGeom>
        </p:spPr>
        <p:txBody>
          <a:bodyPr lIns="0" tIns="0" rIns="0" bIns="0"/>
          <a:lstStyle/>
          <a:p>
            <a:endParaRPr/>
          </a:p>
        </p:txBody>
      </p:sp>
      <p:sp>
        <p:nvSpPr>
          <p:cNvPr id="58" name="PlaceHolder 4"/>
          <p:cNvSpPr>
            <a:spLocks noGrp="1"/>
          </p:cNvSpPr>
          <p:nvPr>
            <p:ph type="body"/>
          </p:nvPr>
        </p:nvSpPr>
        <p:spPr>
          <a:xfrm>
            <a:off x="504000" y="4058640"/>
            <a:ext cx="9072000" cy="2090880"/>
          </a:xfrm>
          <a:prstGeom prst="rect">
            <a:avLst/>
          </a:prstGeom>
        </p:spPr>
        <p:txBody>
          <a:bodyPr lIns="0" tIns="0" rIns="0" bIns="0"/>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504000" y="301320"/>
            <a:ext cx="9072000" cy="1262160"/>
          </a:xfrm>
          <a:prstGeom prst="rect">
            <a:avLst/>
          </a:prstGeom>
        </p:spPr>
        <p:txBody>
          <a:bodyPr lIns="0" tIns="0" rIns="0" bIns="0" anchor="ctr"/>
          <a:lstStyle/>
          <a:p>
            <a:pPr algn="ctr"/>
            <a:endParaRPr/>
          </a:p>
        </p:txBody>
      </p:sp>
      <p:sp>
        <p:nvSpPr>
          <p:cNvPr id="60" name="PlaceHolder 2"/>
          <p:cNvSpPr>
            <a:spLocks noGrp="1"/>
          </p:cNvSpPr>
          <p:nvPr>
            <p:ph type="body"/>
          </p:nvPr>
        </p:nvSpPr>
        <p:spPr>
          <a:xfrm>
            <a:off x="504000" y="1768680"/>
            <a:ext cx="9072000" cy="2090880"/>
          </a:xfrm>
          <a:prstGeom prst="rect">
            <a:avLst/>
          </a:prstGeom>
        </p:spPr>
        <p:txBody>
          <a:bodyPr lIns="0" tIns="0" rIns="0" bIns="0"/>
          <a:lstStyle/>
          <a:p>
            <a:endParaRPr/>
          </a:p>
        </p:txBody>
      </p:sp>
      <p:sp>
        <p:nvSpPr>
          <p:cNvPr id="61" name="PlaceHolder 3"/>
          <p:cNvSpPr>
            <a:spLocks noGrp="1"/>
          </p:cNvSpPr>
          <p:nvPr>
            <p:ph type="body"/>
          </p:nvPr>
        </p:nvSpPr>
        <p:spPr>
          <a:xfrm>
            <a:off x="504000" y="4058640"/>
            <a:ext cx="9072000" cy="2090880"/>
          </a:xfrm>
          <a:prstGeom prst="rect">
            <a:avLst/>
          </a:prstGeom>
        </p:spPr>
        <p:txBody>
          <a:bodyPr lIns="0" tIns="0" rIns="0" bIns="0"/>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504000" y="301320"/>
            <a:ext cx="9072000" cy="1262160"/>
          </a:xfrm>
          <a:prstGeom prst="rect">
            <a:avLst/>
          </a:prstGeom>
        </p:spPr>
        <p:txBody>
          <a:bodyPr lIns="0" tIns="0" rIns="0" bIns="0" anchor="ctr"/>
          <a:lstStyle/>
          <a:p>
            <a:pPr algn="ctr"/>
            <a:endParaRPr/>
          </a:p>
        </p:txBody>
      </p:sp>
      <p:sp>
        <p:nvSpPr>
          <p:cNvPr id="63" name="PlaceHolder 2"/>
          <p:cNvSpPr>
            <a:spLocks noGrp="1"/>
          </p:cNvSpPr>
          <p:nvPr>
            <p:ph type="body"/>
          </p:nvPr>
        </p:nvSpPr>
        <p:spPr>
          <a:xfrm>
            <a:off x="504000" y="1768680"/>
            <a:ext cx="4426920" cy="2090880"/>
          </a:xfrm>
          <a:prstGeom prst="rect">
            <a:avLst/>
          </a:prstGeom>
        </p:spPr>
        <p:txBody>
          <a:bodyPr lIns="0" tIns="0" rIns="0" bIns="0"/>
          <a:lstStyle/>
          <a:p>
            <a:endParaRPr/>
          </a:p>
        </p:txBody>
      </p:sp>
      <p:sp>
        <p:nvSpPr>
          <p:cNvPr id="64" name="PlaceHolder 3"/>
          <p:cNvSpPr>
            <a:spLocks noGrp="1"/>
          </p:cNvSpPr>
          <p:nvPr>
            <p:ph type="body"/>
          </p:nvPr>
        </p:nvSpPr>
        <p:spPr>
          <a:xfrm>
            <a:off x="5152680" y="1768680"/>
            <a:ext cx="4426920" cy="2090880"/>
          </a:xfrm>
          <a:prstGeom prst="rect">
            <a:avLst/>
          </a:prstGeom>
        </p:spPr>
        <p:txBody>
          <a:bodyPr lIns="0" tIns="0" rIns="0" bIns="0"/>
          <a:lstStyle/>
          <a:p>
            <a:endParaRPr/>
          </a:p>
        </p:txBody>
      </p:sp>
      <p:sp>
        <p:nvSpPr>
          <p:cNvPr id="65" name="PlaceHolder 4"/>
          <p:cNvSpPr>
            <a:spLocks noGrp="1"/>
          </p:cNvSpPr>
          <p:nvPr>
            <p:ph type="body"/>
          </p:nvPr>
        </p:nvSpPr>
        <p:spPr>
          <a:xfrm>
            <a:off x="5152680" y="4058640"/>
            <a:ext cx="4426920" cy="2090880"/>
          </a:xfrm>
          <a:prstGeom prst="rect">
            <a:avLst/>
          </a:prstGeom>
        </p:spPr>
        <p:txBody>
          <a:bodyPr lIns="0" tIns="0" rIns="0" bIns="0"/>
          <a:lstStyle/>
          <a:p>
            <a:endParaRPr/>
          </a:p>
        </p:txBody>
      </p:sp>
      <p:sp>
        <p:nvSpPr>
          <p:cNvPr id="66" name="PlaceHolder 5"/>
          <p:cNvSpPr>
            <a:spLocks noGrp="1"/>
          </p:cNvSpPr>
          <p:nvPr>
            <p:ph type="body"/>
          </p:nvPr>
        </p:nvSpPr>
        <p:spPr>
          <a:xfrm>
            <a:off x="504000" y="4058640"/>
            <a:ext cx="4426920" cy="2090880"/>
          </a:xfrm>
          <a:prstGeom prst="rect">
            <a:avLst/>
          </a:prstGeom>
        </p:spPr>
        <p:txBody>
          <a:bodyPr lIns="0" tIns="0" rIns="0" bIns="0"/>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504000" y="301320"/>
            <a:ext cx="9072000" cy="1262160"/>
          </a:xfrm>
          <a:prstGeom prst="rect">
            <a:avLst/>
          </a:prstGeom>
        </p:spPr>
        <p:txBody>
          <a:bodyPr lIns="0" tIns="0" rIns="0" bIns="0" anchor="ctr"/>
          <a:lstStyle/>
          <a:p>
            <a:pPr algn="ctr"/>
            <a:endParaRPr/>
          </a:p>
        </p:txBody>
      </p:sp>
      <p:sp>
        <p:nvSpPr>
          <p:cNvPr id="68" name="PlaceHolder 2"/>
          <p:cNvSpPr>
            <a:spLocks noGrp="1"/>
          </p:cNvSpPr>
          <p:nvPr>
            <p:ph type="body"/>
          </p:nvPr>
        </p:nvSpPr>
        <p:spPr>
          <a:xfrm>
            <a:off x="504000" y="1768680"/>
            <a:ext cx="9072000" cy="4384080"/>
          </a:xfrm>
          <a:prstGeom prst="rect">
            <a:avLst/>
          </a:prstGeom>
        </p:spPr>
        <p:txBody>
          <a:bodyPr lIns="0" tIns="0" rIns="0" bIns="0"/>
          <a:lstStyle/>
          <a:p>
            <a:endParaRPr/>
          </a:p>
        </p:txBody>
      </p:sp>
      <p:sp>
        <p:nvSpPr>
          <p:cNvPr id="69" name="PlaceHolder 3"/>
          <p:cNvSpPr>
            <a:spLocks noGrp="1"/>
          </p:cNvSpPr>
          <p:nvPr>
            <p:ph type="body"/>
          </p:nvPr>
        </p:nvSpPr>
        <p:spPr>
          <a:xfrm>
            <a:off x="504000" y="1768680"/>
            <a:ext cx="9072000" cy="4384080"/>
          </a:xfrm>
          <a:prstGeom prst="rect">
            <a:avLst/>
          </a:prstGeom>
        </p:spPr>
        <p:txBody>
          <a:bodyPr lIns="0" tIns="0" rIns="0" bIns="0"/>
          <a:lstStyle/>
          <a:p>
            <a:endParaRPr/>
          </a:p>
        </p:txBody>
      </p:sp>
      <p:pic>
        <p:nvPicPr>
          <p:cNvPr id="70" name="Εικόνα 69"/>
          <p:cNvPicPr/>
          <p:nvPr/>
        </p:nvPicPr>
        <p:blipFill>
          <a:blip r:embed="rId2"/>
          <a:stretch>
            <a:fillRect/>
          </a:stretch>
        </p:blipFill>
        <p:spPr>
          <a:xfrm>
            <a:off x="2292480" y="1768680"/>
            <a:ext cx="5494680" cy="4384080"/>
          </a:xfrm>
          <a:prstGeom prst="rect">
            <a:avLst/>
          </a:prstGeom>
          <a:ln>
            <a:noFill/>
          </a:ln>
        </p:spPr>
      </p:pic>
      <p:pic>
        <p:nvPicPr>
          <p:cNvPr id="71" name="Εικόνα 70"/>
          <p:cNvPicPr/>
          <p:nvPr/>
        </p:nvPicPr>
        <p:blipFill>
          <a:blip r:embed="rId2"/>
          <a:stretch>
            <a:fillRect/>
          </a:stretch>
        </p:blipFill>
        <p:spPr>
          <a:xfrm>
            <a:off x="2292480" y="1768680"/>
            <a:ext cx="5494680" cy="4384080"/>
          </a:xfrm>
          <a:prstGeom prst="rect">
            <a:avLst/>
          </a:prstGeom>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8" name="7 - Τίτλος"/>
          <p:cNvSpPr>
            <a:spLocks noGrp="1"/>
          </p:cNvSpPr>
          <p:nvPr>
            <p:ph type="ctrTitle"/>
          </p:nvPr>
        </p:nvSpPr>
        <p:spPr>
          <a:xfrm>
            <a:off x="465259" y="1511935"/>
            <a:ext cx="9072563" cy="2015913"/>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5291"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l-GR" smtClean="0"/>
              <a:t>Kλικ για επεξεργασία του τίτλου</a:t>
            </a:r>
            <a:endParaRPr kumimoji="0" lang="en-US"/>
          </a:p>
        </p:txBody>
      </p:sp>
      <p:sp>
        <p:nvSpPr>
          <p:cNvPr id="28" name="27 - Θέση ημερομηνίας"/>
          <p:cNvSpPr>
            <a:spLocks noGrp="1"/>
          </p:cNvSpPr>
          <p:nvPr>
            <p:ph type="dt" sz="half" idx="10"/>
          </p:nvPr>
        </p:nvSpPr>
        <p:spPr/>
        <p:txBody>
          <a:bodyPr/>
          <a:lstStyle/>
          <a:p>
            <a:fld id="{D8A79E9D-FBDE-451B-9E75-A5E2C2521C6C}" type="datetimeFigureOut">
              <a:rPr lang="el-GR" smtClean="0">
                <a:solidFill>
                  <a:prstClr val="white">
                    <a:shade val="50000"/>
                  </a:prstClr>
                </a:solidFill>
              </a:rPr>
              <a:pPr/>
              <a:t>6/5/2016</a:t>
            </a:fld>
            <a:endParaRPr lang="el-GR">
              <a:solidFill>
                <a:prstClr val="white">
                  <a:shade val="50000"/>
                </a:prstClr>
              </a:solidFill>
            </a:endParaRPr>
          </a:p>
        </p:txBody>
      </p:sp>
      <p:sp>
        <p:nvSpPr>
          <p:cNvPr id="17" name="16 - Θέση υποσέλιδου"/>
          <p:cNvSpPr>
            <a:spLocks noGrp="1"/>
          </p:cNvSpPr>
          <p:nvPr>
            <p:ph type="ftr" sz="quarter" idx="11"/>
          </p:nvPr>
        </p:nvSpPr>
        <p:spPr/>
        <p:txBody>
          <a:bodyPr/>
          <a:lstStyle/>
          <a:p>
            <a:endParaRPr lang="el-GR">
              <a:solidFill>
                <a:prstClr val="white">
                  <a:shade val="50000"/>
                </a:prstClr>
              </a:solidFill>
            </a:endParaRPr>
          </a:p>
        </p:txBody>
      </p:sp>
      <p:sp>
        <p:nvSpPr>
          <p:cNvPr id="29" name="28 - Θέση αριθμού διαφάνειας"/>
          <p:cNvSpPr>
            <a:spLocks noGrp="1"/>
          </p:cNvSpPr>
          <p:nvPr>
            <p:ph type="sldNum" sz="quarter" idx="12"/>
          </p:nvPr>
        </p:nvSpPr>
        <p:spPr/>
        <p:txBody>
          <a:bodyPr/>
          <a:lstStyle/>
          <a:p>
            <a:fld id="{63FED4BF-3115-4F42-B1D2-B160786A70E1}" type="slidenum">
              <a:rPr lang="el-GR" smtClean="0">
                <a:solidFill>
                  <a:prstClr val="white">
                    <a:shade val="50000"/>
                  </a:prstClr>
                </a:solidFill>
              </a:rPr>
              <a:pPr/>
              <a:t>‹#›</a:t>
            </a:fld>
            <a:endParaRPr lang="el-GR">
              <a:solidFill>
                <a:prstClr val="white">
                  <a:shade val="50000"/>
                </a:prstClr>
              </a:solidFill>
            </a:endParaRPr>
          </a:p>
        </p:txBody>
      </p:sp>
      <p:sp>
        <p:nvSpPr>
          <p:cNvPr id="9" name="8 - Υπότιτλος"/>
          <p:cNvSpPr>
            <a:spLocks noGrp="1"/>
          </p:cNvSpPr>
          <p:nvPr>
            <p:ph type="subTitle" idx="1"/>
          </p:nvPr>
        </p:nvSpPr>
        <p:spPr>
          <a:xfrm>
            <a:off x="1512094" y="3672580"/>
            <a:ext cx="7056438" cy="1931917"/>
          </a:xfrm>
        </p:spPr>
        <p:txBody>
          <a:bodyPr/>
          <a:lstStyle>
            <a:lvl1pPr marL="0" indent="0" algn="ctr">
              <a:buNone/>
              <a:defRPr>
                <a:solidFill>
                  <a:schemeClr val="tx1"/>
                </a:solidFill>
              </a:defRPr>
            </a:lvl1pPr>
            <a:lvl2pPr marL="503972" indent="0" algn="ctr">
              <a:buNone/>
            </a:lvl2pPr>
            <a:lvl3pPr marL="1007943" indent="0" algn="ctr">
              <a:buNone/>
            </a:lvl3pPr>
            <a:lvl4pPr marL="1511915" indent="0" algn="ctr">
              <a:buNone/>
            </a:lvl4pPr>
            <a:lvl5pPr marL="2015886" indent="0" algn="ctr">
              <a:buNone/>
            </a:lvl5pPr>
            <a:lvl6pPr marL="2519858" indent="0" algn="ctr">
              <a:buNone/>
            </a:lvl6pPr>
            <a:lvl7pPr marL="3023829" indent="0" algn="ctr">
              <a:buNone/>
            </a:lvl7pPr>
            <a:lvl8pPr marL="3527801" indent="0" algn="ctr">
              <a:buNone/>
            </a:lvl8pPr>
            <a:lvl9pPr marL="4031772" indent="0" algn="ctr">
              <a:buNone/>
            </a:lvl9pPr>
          </a:lstStyle>
          <a:p>
            <a:r>
              <a:rPr kumimoji="0" lang="el-GR" smtClean="0"/>
              <a:t>Κάντε κλικ για να επεξεργαστείτε τον υπότιτλο του υποδείγματος</a:t>
            </a:r>
            <a:endParaRPr kumimoji="0" lang="en-US"/>
          </a:p>
        </p:txBody>
      </p:sp>
    </p:spTree>
    <p:extLst>
      <p:ext uri="{BB962C8B-B14F-4D97-AF65-F5344CB8AC3E}">
        <p14:creationId xmlns:p14="http://schemas.microsoft.com/office/powerpoint/2010/main" val="2760023606"/>
      </p:ext>
    </p:extLst>
  </p:cSld>
  <p:clrMapOvr>
    <a:masterClrMapping/>
  </p:clrMapOvr>
  <p:transition spd="slow">
    <p:push dir="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περιεχομένου"/>
          <p:cNvSpPr>
            <a:spLocks noGrp="1"/>
          </p:cNvSpPr>
          <p:nvPr>
            <p:ph idx="1"/>
          </p:nvPr>
        </p:nvSpPr>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D8A79E9D-FBDE-451B-9E75-A5E2C2521C6C}" type="datetimeFigureOut">
              <a:rPr lang="el-GR" smtClean="0">
                <a:solidFill>
                  <a:prstClr val="white">
                    <a:shade val="50000"/>
                  </a:prstClr>
                </a:solidFill>
              </a:rPr>
              <a:pPr/>
              <a:t>6/5/2016</a:t>
            </a:fld>
            <a:endParaRPr lang="el-GR">
              <a:solidFill>
                <a:prstClr val="white">
                  <a:shade val="50000"/>
                </a:prstClr>
              </a:solidFill>
            </a:endParaRPr>
          </a:p>
        </p:txBody>
      </p:sp>
      <p:sp>
        <p:nvSpPr>
          <p:cNvPr id="5" name="4 - Θέση υποσέλιδου"/>
          <p:cNvSpPr>
            <a:spLocks noGrp="1"/>
          </p:cNvSpPr>
          <p:nvPr>
            <p:ph type="ftr" sz="quarter" idx="11"/>
          </p:nvPr>
        </p:nvSpPr>
        <p:spPr/>
        <p:txBody>
          <a:bodyPr/>
          <a:lstStyle/>
          <a:p>
            <a:endParaRPr lang="el-GR">
              <a:solidFill>
                <a:prstClr val="white">
                  <a:shade val="50000"/>
                </a:prstClr>
              </a:solidFill>
            </a:endParaRPr>
          </a:p>
        </p:txBody>
      </p:sp>
      <p:sp>
        <p:nvSpPr>
          <p:cNvPr id="6" name="5 - Θέση αριθμού διαφάνειας"/>
          <p:cNvSpPr>
            <a:spLocks noGrp="1"/>
          </p:cNvSpPr>
          <p:nvPr>
            <p:ph type="sldNum" sz="quarter" idx="12"/>
          </p:nvPr>
        </p:nvSpPr>
        <p:spPr/>
        <p:txBody>
          <a:bodyPr/>
          <a:lstStyle/>
          <a:p>
            <a:fld id="{63FED4BF-3115-4F42-B1D2-B160786A70E1}" type="slidenum">
              <a:rPr lang="el-GR" smtClean="0">
                <a:solidFill>
                  <a:prstClr val="white">
                    <a:shade val="50000"/>
                  </a:prstClr>
                </a:solidFill>
              </a:rPr>
              <a:pPr/>
              <a:t>‹#›</a:t>
            </a:fld>
            <a:endParaRPr lang="el-GR">
              <a:solidFill>
                <a:prstClr val="white">
                  <a:shade val="50000"/>
                </a:prstClr>
              </a:solidFill>
            </a:endParaRPr>
          </a:p>
        </p:txBody>
      </p:sp>
    </p:spTree>
    <p:extLst>
      <p:ext uri="{BB962C8B-B14F-4D97-AF65-F5344CB8AC3E}">
        <p14:creationId xmlns:p14="http://schemas.microsoft.com/office/powerpoint/2010/main" val="3578323852"/>
      </p:ext>
    </p:extLst>
  </p:cSld>
  <p:clrMapOvr>
    <a:masterClrMapping/>
  </p:clrMapOvr>
  <p:transition spd="slow">
    <p:push dir="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bg>
      <p:bgRef idx="1003">
        <a:schemeClr val="bg2"/>
      </p:bgRef>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1764110" y="671971"/>
            <a:ext cx="7812484" cy="2015913"/>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5291"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1764110" y="2764370"/>
            <a:ext cx="7812484" cy="1664178"/>
          </a:xfrm>
        </p:spPr>
        <p:txBody>
          <a:bodyPr anchor="t"/>
          <a:lstStyle>
            <a:lvl1pPr marL="80635" indent="0" algn="l">
              <a:buNone/>
              <a:defRPr sz="2205">
                <a:solidFill>
                  <a:schemeClr val="tx1"/>
                </a:solidFill>
              </a:defRPr>
            </a:lvl1pPr>
            <a:lvl2pPr>
              <a:buNone/>
              <a:defRPr sz="1984">
                <a:solidFill>
                  <a:schemeClr val="tx1">
                    <a:tint val="75000"/>
                  </a:schemeClr>
                </a:solidFill>
              </a:defRPr>
            </a:lvl2pPr>
            <a:lvl3pPr>
              <a:buNone/>
              <a:defRPr sz="1764">
                <a:solidFill>
                  <a:schemeClr val="tx1">
                    <a:tint val="75000"/>
                  </a:schemeClr>
                </a:solidFill>
              </a:defRPr>
            </a:lvl3pPr>
            <a:lvl4pPr>
              <a:buNone/>
              <a:defRPr sz="1543">
                <a:solidFill>
                  <a:schemeClr val="tx1">
                    <a:tint val="75000"/>
                  </a:schemeClr>
                </a:solidFill>
              </a:defRPr>
            </a:lvl4pPr>
            <a:lvl5pPr>
              <a:buNone/>
              <a:defRPr sz="1543">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D8A79E9D-FBDE-451B-9E75-A5E2C2521C6C}" type="datetimeFigureOut">
              <a:rPr lang="el-GR" smtClean="0">
                <a:solidFill>
                  <a:prstClr val="white">
                    <a:shade val="50000"/>
                  </a:prstClr>
                </a:solidFill>
              </a:rPr>
              <a:pPr/>
              <a:t>6/5/2016</a:t>
            </a:fld>
            <a:endParaRPr lang="el-GR">
              <a:solidFill>
                <a:prstClr val="white">
                  <a:shade val="50000"/>
                </a:prstClr>
              </a:solidFill>
            </a:endParaRPr>
          </a:p>
        </p:txBody>
      </p:sp>
      <p:sp>
        <p:nvSpPr>
          <p:cNvPr id="5" name="4 - Θέση υποσέλιδου"/>
          <p:cNvSpPr>
            <a:spLocks noGrp="1"/>
          </p:cNvSpPr>
          <p:nvPr>
            <p:ph type="ftr" sz="quarter" idx="11"/>
          </p:nvPr>
        </p:nvSpPr>
        <p:spPr/>
        <p:txBody>
          <a:bodyPr/>
          <a:lstStyle/>
          <a:p>
            <a:endParaRPr lang="el-GR">
              <a:solidFill>
                <a:prstClr val="white">
                  <a:shade val="50000"/>
                </a:prstClr>
              </a:solidFill>
            </a:endParaRPr>
          </a:p>
        </p:txBody>
      </p:sp>
      <p:sp>
        <p:nvSpPr>
          <p:cNvPr id="6" name="5 - Θέση αριθμού διαφάνειας"/>
          <p:cNvSpPr>
            <a:spLocks noGrp="1"/>
          </p:cNvSpPr>
          <p:nvPr>
            <p:ph type="sldNum" sz="quarter" idx="12"/>
          </p:nvPr>
        </p:nvSpPr>
        <p:spPr>
          <a:xfrm>
            <a:off x="8736542" y="7073196"/>
            <a:ext cx="840052" cy="402483"/>
          </a:xfrm>
        </p:spPr>
        <p:txBody>
          <a:bodyPr/>
          <a:lstStyle/>
          <a:p>
            <a:fld id="{63FED4BF-3115-4F42-B1D2-B160786A70E1}" type="slidenum">
              <a:rPr lang="el-GR" smtClean="0">
                <a:solidFill>
                  <a:prstClr val="white">
                    <a:shade val="50000"/>
                  </a:prstClr>
                </a:solidFill>
              </a:rPr>
              <a:pPr/>
              <a:t>‹#›</a:t>
            </a:fld>
            <a:endParaRPr lang="el-GR">
              <a:solidFill>
                <a:prstClr val="white">
                  <a:shade val="50000"/>
                </a:prstClr>
              </a:solidFill>
            </a:endParaRPr>
          </a:p>
        </p:txBody>
      </p:sp>
    </p:spTree>
    <p:extLst>
      <p:ext uri="{BB962C8B-B14F-4D97-AF65-F5344CB8AC3E}">
        <p14:creationId xmlns:p14="http://schemas.microsoft.com/office/powerpoint/2010/main" val="3862022286"/>
      </p:ext>
    </p:extLst>
  </p:cSld>
  <p:clrMapOvr>
    <a:overrideClrMapping bg1="dk1" tx1="lt1" bg2="dk2" tx2="lt2" accent1="accent1" accent2="accent2" accent3="accent3" accent4="accent4" accent5="accent5" accent6="accent6" hlink="hlink" folHlink="folHlink"/>
  </p:clrMapOvr>
  <p:transition spd="slow">
    <p:push dir="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περιεχομένου"/>
          <p:cNvSpPr>
            <a:spLocks noGrp="1"/>
          </p:cNvSpPr>
          <p:nvPr>
            <p:ph sz="half" idx="1"/>
          </p:nvPr>
        </p:nvSpPr>
        <p:spPr>
          <a:xfrm>
            <a:off x="504031" y="1763925"/>
            <a:ext cx="4452276" cy="4989036"/>
          </a:xfrm>
        </p:spPr>
        <p:txBody>
          <a:bodyPr/>
          <a:lstStyle>
            <a:lvl1pPr>
              <a:defRPr sz="2866"/>
            </a:lvl1pPr>
            <a:lvl2pPr>
              <a:defRPr sz="2646"/>
            </a:lvl2pPr>
            <a:lvl3pPr>
              <a:defRPr sz="2205"/>
            </a:lvl3pPr>
            <a:lvl4pPr>
              <a:defRPr sz="1984"/>
            </a:lvl4pPr>
            <a:lvl5pPr>
              <a:defRPr sz="1984"/>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περιεχομένου"/>
          <p:cNvSpPr>
            <a:spLocks noGrp="1"/>
          </p:cNvSpPr>
          <p:nvPr>
            <p:ph sz="half" idx="2"/>
          </p:nvPr>
        </p:nvSpPr>
        <p:spPr>
          <a:xfrm>
            <a:off x="5124318" y="1763925"/>
            <a:ext cx="4452276" cy="4989036"/>
          </a:xfrm>
        </p:spPr>
        <p:txBody>
          <a:bodyPr/>
          <a:lstStyle>
            <a:lvl1pPr>
              <a:defRPr sz="2866"/>
            </a:lvl1pPr>
            <a:lvl2pPr>
              <a:defRPr sz="2646"/>
            </a:lvl2pPr>
            <a:lvl3pPr>
              <a:defRPr sz="2205"/>
            </a:lvl3pPr>
            <a:lvl4pPr>
              <a:defRPr sz="1984"/>
            </a:lvl4pPr>
            <a:lvl5pPr>
              <a:defRPr sz="1984"/>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p>
            <a:fld id="{D8A79E9D-FBDE-451B-9E75-A5E2C2521C6C}" type="datetimeFigureOut">
              <a:rPr lang="el-GR" smtClean="0">
                <a:solidFill>
                  <a:prstClr val="white">
                    <a:shade val="50000"/>
                  </a:prstClr>
                </a:solidFill>
              </a:rPr>
              <a:pPr/>
              <a:t>6/5/2016</a:t>
            </a:fld>
            <a:endParaRPr lang="el-GR">
              <a:solidFill>
                <a:prstClr val="white">
                  <a:shade val="50000"/>
                </a:prstClr>
              </a:solidFill>
            </a:endParaRPr>
          </a:p>
        </p:txBody>
      </p:sp>
      <p:sp>
        <p:nvSpPr>
          <p:cNvPr id="6" name="5 - Θέση υποσέλιδου"/>
          <p:cNvSpPr>
            <a:spLocks noGrp="1"/>
          </p:cNvSpPr>
          <p:nvPr>
            <p:ph type="ftr" sz="quarter" idx="11"/>
          </p:nvPr>
        </p:nvSpPr>
        <p:spPr/>
        <p:txBody>
          <a:bodyPr/>
          <a:lstStyle/>
          <a:p>
            <a:endParaRPr lang="el-GR">
              <a:solidFill>
                <a:prstClr val="white">
                  <a:shade val="50000"/>
                </a:prstClr>
              </a:solidFill>
            </a:endParaRPr>
          </a:p>
        </p:txBody>
      </p:sp>
      <p:sp>
        <p:nvSpPr>
          <p:cNvPr id="7" name="6 - Θέση αριθμού διαφάνειας"/>
          <p:cNvSpPr>
            <a:spLocks noGrp="1"/>
          </p:cNvSpPr>
          <p:nvPr>
            <p:ph type="sldNum" sz="quarter" idx="12"/>
          </p:nvPr>
        </p:nvSpPr>
        <p:spPr/>
        <p:txBody>
          <a:bodyPr/>
          <a:lstStyle/>
          <a:p>
            <a:fld id="{63FED4BF-3115-4F42-B1D2-B160786A70E1}" type="slidenum">
              <a:rPr lang="el-GR" smtClean="0">
                <a:solidFill>
                  <a:prstClr val="white">
                    <a:shade val="50000"/>
                  </a:prstClr>
                </a:solidFill>
              </a:rPr>
              <a:pPr/>
              <a:t>‹#›</a:t>
            </a:fld>
            <a:endParaRPr lang="el-GR">
              <a:solidFill>
                <a:prstClr val="white">
                  <a:shade val="50000"/>
                </a:prstClr>
              </a:solidFill>
            </a:endParaRPr>
          </a:p>
        </p:txBody>
      </p:sp>
    </p:spTree>
    <p:extLst>
      <p:ext uri="{BB962C8B-B14F-4D97-AF65-F5344CB8AC3E}">
        <p14:creationId xmlns:p14="http://schemas.microsoft.com/office/powerpoint/2010/main" val="3401136131"/>
      </p:ext>
    </p:extLst>
  </p:cSld>
  <p:clrMapOvr>
    <a:masterClrMapping/>
  </p:clrMapOvr>
  <p:transition spd="slow">
    <p:push dir="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504031" y="300987"/>
            <a:ext cx="9072563" cy="1259946"/>
          </a:xfrm>
        </p:spPr>
        <p:txBody>
          <a:bodyPr anchor="ctr"/>
          <a:lstStyle>
            <a:lvl1pPr>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504031" y="1692177"/>
            <a:ext cx="4454027" cy="827714"/>
          </a:xfrm>
        </p:spPr>
        <p:txBody>
          <a:bodyPr anchor="ctr"/>
          <a:lstStyle>
            <a:lvl1pPr marL="0" indent="0">
              <a:buNone/>
              <a:defRPr sz="2646" b="0" cap="all" baseline="0">
                <a:solidFill>
                  <a:schemeClr val="tx1"/>
                </a:solidFill>
              </a:defRPr>
            </a:lvl1pPr>
            <a:lvl2pPr>
              <a:buNone/>
              <a:defRPr sz="2205" b="1"/>
            </a:lvl2pPr>
            <a:lvl3pPr>
              <a:buNone/>
              <a:defRPr sz="1984" b="1"/>
            </a:lvl3pPr>
            <a:lvl4pPr>
              <a:buNone/>
              <a:defRPr sz="1764" b="1"/>
            </a:lvl4pPr>
            <a:lvl5pPr>
              <a:buNone/>
              <a:defRPr sz="1764" b="1"/>
            </a:lvl5pPr>
          </a:lstStyle>
          <a:p>
            <a:pPr lvl="0" eaLnBrk="1" latinLnBrk="0" hangingPunct="1"/>
            <a:r>
              <a:rPr kumimoji="0"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5120818" y="1692177"/>
            <a:ext cx="4455776" cy="827714"/>
          </a:xfrm>
        </p:spPr>
        <p:txBody>
          <a:bodyPr anchor="ctr"/>
          <a:lstStyle>
            <a:lvl1pPr marL="0" indent="0">
              <a:buNone/>
              <a:defRPr sz="2646" b="0" cap="all" baseline="0">
                <a:solidFill>
                  <a:schemeClr val="tx1"/>
                </a:solidFill>
              </a:defRPr>
            </a:lvl1pPr>
            <a:lvl2pPr>
              <a:buNone/>
              <a:defRPr sz="2205" b="1"/>
            </a:lvl2pPr>
            <a:lvl3pPr>
              <a:buNone/>
              <a:defRPr sz="1984" b="1"/>
            </a:lvl3pPr>
            <a:lvl4pPr>
              <a:buNone/>
              <a:defRPr sz="1764" b="1"/>
            </a:lvl4pPr>
            <a:lvl5pPr>
              <a:buNone/>
              <a:defRPr sz="1764" b="1"/>
            </a:lvl5pPr>
          </a:lstStyle>
          <a:p>
            <a:pPr lvl="0" eaLnBrk="1" latinLnBrk="0" hangingPunct="1"/>
            <a:r>
              <a:rPr kumimoji="0" lang="el-GR" smtClean="0"/>
              <a:t>Kλικ για επεξεργασία των στυλ του υποδείγματος</a:t>
            </a:r>
          </a:p>
        </p:txBody>
      </p:sp>
      <p:sp>
        <p:nvSpPr>
          <p:cNvPr id="5" name="4 - Θέση περιεχομένου"/>
          <p:cNvSpPr>
            <a:spLocks noGrp="1"/>
          </p:cNvSpPr>
          <p:nvPr>
            <p:ph sz="quarter" idx="2"/>
          </p:nvPr>
        </p:nvSpPr>
        <p:spPr>
          <a:xfrm>
            <a:off x="504031" y="2603889"/>
            <a:ext cx="4454027" cy="4149072"/>
          </a:xfrm>
        </p:spPr>
        <p:txBody>
          <a:bodyPr/>
          <a:lstStyle>
            <a:lvl1pPr>
              <a:defRPr sz="2646"/>
            </a:lvl1pPr>
            <a:lvl2pPr>
              <a:defRPr sz="2205"/>
            </a:lvl2pPr>
            <a:lvl3pPr>
              <a:defRPr sz="1984"/>
            </a:lvl3pPr>
            <a:lvl4pPr>
              <a:defRPr sz="1764"/>
            </a:lvl4pPr>
            <a:lvl5pPr>
              <a:defRPr sz="1764"/>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6" name="5 - Θέση περιεχομένου"/>
          <p:cNvSpPr>
            <a:spLocks noGrp="1"/>
          </p:cNvSpPr>
          <p:nvPr>
            <p:ph sz="quarter" idx="4"/>
          </p:nvPr>
        </p:nvSpPr>
        <p:spPr>
          <a:xfrm>
            <a:off x="5120818" y="2603889"/>
            <a:ext cx="4455776" cy="4149072"/>
          </a:xfrm>
        </p:spPr>
        <p:txBody>
          <a:bodyPr/>
          <a:lstStyle>
            <a:lvl1pPr>
              <a:defRPr sz="2646"/>
            </a:lvl1pPr>
            <a:lvl2pPr>
              <a:defRPr sz="2205"/>
            </a:lvl2pPr>
            <a:lvl3pPr>
              <a:defRPr sz="1984"/>
            </a:lvl3pPr>
            <a:lvl4pPr>
              <a:defRPr sz="1764"/>
            </a:lvl4pPr>
            <a:lvl5pPr>
              <a:defRPr sz="1764"/>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7" name="6 - Θέση ημερομηνίας"/>
          <p:cNvSpPr>
            <a:spLocks noGrp="1"/>
          </p:cNvSpPr>
          <p:nvPr>
            <p:ph type="dt" sz="half" idx="10"/>
          </p:nvPr>
        </p:nvSpPr>
        <p:spPr/>
        <p:txBody>
          <a:bodyPr/>
          <a:lstStyle/>
          <a:p>
            <a:fld id="{D8A79E9D-FBDE-451B-9E75-A5E2C2521C6C}" type="datetimeFigureOut">
              <a:rPr lang="el-GR" smtClean="0">
                <a:solidFill>
                  <a:prstClr val="white">
                    <a:shade val="50000"/>
                  </a:prstClr>
                </a:solidFill>
              </a:rPr>
              <a:pPr/>
              <a:t>6/5/2016</a:t>
            </a:fld>
            <a:endParaRPr lang="el-GR">
              <a:solidFill>
                <a:prstClr val="white">
                  <a:shade val="50000"/>
                </a:prstClr>
              </a:solidFill>
            </a:endParaRPr>
          </a:p>
        </p:txBody>
      </p:sp>
      <p:sp>
        <p:nvSpPr>
          <p:cNvPr id="8" name="7 - Θέση υποσέλιδου"/>
          <p:cNvSpPr>
            <a:spLocks noGrp="1"/>
          </p:cNvSpPr>
          <p:nvPr>
            <p:ph type="ftr" sz="quarter" idx="11"/>
          </p:nvPr>
        </p:nvSpPr>
        <p:spPr/>
        <p:txBody>
          <a:bodyPr/>
          <a:lstStyle/>
          <a:p>
            <a:endParaRPr lang="el-GR">
              <a:solidFill>
                <a:prstClr val="white">
                  <a:shade val="50000"/>
                </a:prstClr>
              </a:solidFill>
            </a:endParaRPr>
          </a:p>
        </p:txBody>
      </p:sp>
      <p:sp>
        <p:nvSpPr>
          <p:cNvPr id="9" name="8 - Θέση αριθμού διαφάνειας"/>
          <p:cNvSpPr>
            <a:spLocks noGrp="1"/>
          </p:cNvSpPr>
          <p:nvPr>
            <p:ph type="sldNum" sz="quarter" idx="12"/>
          </p:nvPr>
        </p:nvSpPr>
        <p:spPr/>
        <p:txBody>
          <a:bodyPr/>
          <a:lstStyle/>
          <a:p>
            <a:fld id="{63FED4BF-3115-4F42-B1D2-B160786A70E1}" type="slidenum">
              <a:rPr lang="el-GR" smtClean="0">
                <a:solidFill>
                  <a:prstClr val="white">
                    <a:shade val="50000"/>
                  </a:prstClr>
                </a:solidFill>
              </a:rPr>
              <a:pPr/>
              <a:t>‹#›</a:t>
            </a:fld>
            <a:endParaRPr lang="el-GR">
              <a:solidFill>
                <a:prstClr val="white">
                  <a:shade val="50000"/>
                </a:prstClr>
              </a:solidFill>
            </a:endParaRPr>
          </a:p>
        </p:txBody>
      </p:sp>
    </p:spTree>
    <p:extLst>
      <p:ext uri="{BB962C8B-B14F-4D97-AF65-F5344CB8AC3E}">
        <p14:creationId xmlns:p14="http://schemas.microsoft.com/office/powerpoint/2010/main" val="307896370"/>
      </p:ext>
    </p:extLst>
  </p:cSld>
  <p:clrMapOvr>
    <a:masterClrMapping/>
  </p:clrMapOvr>
  <p:transition spd="slow">
    <p:push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504000" y="301320"/>
            <a:ext cx="9072000" cy="1262160"/>
          </a:xfrm>
          <a:prstGeom prst="rect">
            <a:avLst/>
          </a:prstGeom>
        </p:spPr>
        <p:txBody>
          <a:bodyPr lIns="0" tIns="0" rIns="0" bIns="0" anchor="ctr"/>
          <a:lstStyle/>
          <a:p>
            <a:pPr algn="ctr"/>
            <a:endParaRPr/>
          </a:p>
        </p:txBody>
      </p:sp>
      <p:sp>
        <p:nvSpPr>
          <p:cNvPr id="5" name="PlaceHolder 2"/>
          <p:cNvSpPr>
            <a:spLocks noGrp="1"/>
          </p:cNvSpPr>
          <p:nvPr>
            <p:ph type="body"/>
          </p:nvPr>
        </p:nvSpPr>
        <p:spPr>
          <a:xfrm>
            <a:off x="504000" y="1768680"/>
            <a:ext cx="9072000" cy="4384080"/>
          </a:xfrm>
          <a:prstGeom prst="rect">
            <a:avLst/>
          </a:prstGeom>
        </p:spPr>
        <p:txBody>
          <a:bodyPr lIns="0" tIns="0" rIns="0" bIns="0"/>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ημερομηνίας"/>
          <p:cNvSpPr>
            <a:spLocks noGrp="1"/>
          </p:cNvSpPr>
          <p:nvPr>
            <p:ph type="dt" sz="half" idx="10"/>
          </p:nvPr>
        </p:nvSpPr>
        <p:spPr/>
        <p:txBody>
          <a:bodyPr/>
          <a:lstStyle/>
          <a:p>
            <a:fld id="{D8A79E9D-FBDE-451B-9E75-A5E2C2521C6C}" type="datetimeFigureOut">
              <a:rPr lang="el-GR" smtClean="0">
                <a:solidFill>
                  <a:prstClr val="white">
                    <a:shade val="50000"/>
                  </a:prstClr>
                </a:solidFill>
              </a:rPr>
              <a:pPr/>
              <a:t>6/5/2016</a:t>
            </a:fld>
            <a:endParaRPr lang="el-GR">
              <a:solidFill>
                <a:prstClr val="white">
                  <a:shade val="50000"/>
                </a:prstClr>
              </a:solidFill>
            </a:endParaRPr>
          </a:p>
        </p:txBody>
      </p:sp>
      <p:sp>
        <p:nvSpPr>
          <p:cNvPr id="4" name="3 - Θέση υποσέλιδου"/>
          <p:cNvSpPr>
            <a:spLocks noGrp="1"/>
          </p:cNvSpPr>
          <p:nvPr>
            <p:ph type="ftr" sz="quarter" idx="11"/>
          </p:nvPr>
        </p:nvSpPr>
        <p:spPr/>
        <p:txBody>
          <a:bodyPr/>
          <a:lstStyle/>
          <a:p>
            <a:endParaRPr lang="el-GR">
              <a:solidFill>
                <a:prstClr val="white">
                  <a:shade val="50000"/>
                </a:prstClr>
              </a:solidFill>
            </a:endParaRPr>
          </a:p>
        </p:txBody>
      </p:sp>
      <p:sp>
        <p:nvSpPr>
          <p:cNvPr id="5" name="4 - Θέση αριθμού διαφάνειας"/>
          <p:cNvSpPr>
            <a:spLocks noGrp="1"/>
          </p:cNvSpPr>
          <p:nvPr>
            <p:ph type="sldNum" sz="quarter" idx="12"/>
          </p:nvPr>
        </p:nvSpPr>
        <p:spPr/>
        <p:txBody>
          <a:bodyPr/>
          <a:lstStyle/>
          <a:p>
            <a:fld id="{63FED4BF-3115-4F42-B1D2-B160786A70E1}" type="slidenum">
              <a:rPr lang="el-GR" smtClean="0">
                <a:solidFill>
                  <a:prstClr val="white">
                    <a:shade val="50000"/>
                  </a:prstClr>
                </a:solidFill>
              </a:rPr>
              <a:pPr/>
              <a:t>‹#›</a:t>
            </a:fld>
            <a:endParaRPr lang="el-GR">
              <a:solidFill>
                <a:prstClr val="white">
                  <a:shade val="50000"/>
                </a:prstClr>
              </a:solidFill>
            </a:endParaRPr>
          </a:p>
        </p:txBody>
      </p:sp>
    </p:spTree>
    <p:extLst>
      <p:ext uri="{BB962C8B-B14F-4D97-AF65-F5344CB8AC3E}">
        <p14:creationId xmlns:p14="http://schemas.microsoft.com/office/powerpoint/2010/main" val="4275267462"/>
      </p:ext>
    </p:extLst>
  </p:cSld>
  <p:clrMapOvr>
    <a:masterClrMapping/>
  </p:clrMapOvr>
  <p:transition spd="slow">
    <p:push dir="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D8A79E9D-FBDE-451B-9E75-A5E2C2521C6C}" type="datetimeFigureOut">
              <a:rPr lang="el-GR" smtClean="0">
                <a:solidFill>
                  <a:prstClr val="white">
                    <a:shade val="50000"/>
                  </a:prstClr>
                </a:solidFill>
              </a:rPr>
              <a:pPr/>
              <a:t>6/5/2016</a:t>
            </a:fld>
            <a:endParaRPr lang="el-GR">
              <a:solidFill>
                <a:prstClr val="white">
                  <a:shade val="50000"/>
                </a:prstClr>
              </a:solidFill>
            </a:endParaRPr>
          </a:p>
        </p:txBody>
      </p:sp>
      <p:sp>
        <p:nvSpPr>
          <p:cNvPr id="3" name="2 - Θέση υποσέλιδου"/>
          <p:cNvSpPr>
            <a:spLocks noGrp="1"/>
          </p:cNvSpPr>
          <p:nvPr>
            <p:ph type="ftr" sz="quarter" idx="11"/>
          </p:nvPr>
        </p:nvSpPr>
        <p:spPr/>
        <p:txBody>
          <a:bodyPr/>
          <a:lstStyle/>
          <a:p>
            <a:endParaRPr lang="el-GR">
              <a:solidFill>
                <a:prstClr val="white">
                  <a:shade val="50000"/>
                </a:prstClr>
              </a:solidFill>
            </a:endParaRPr>
          </a:p>
        </p:txBody>
      </p:sp>
      <p:sp>
        <p:nvSpPr>
          <p:cNvPr id="4" name="3 - Θέση αριθμού διαφάνειας"/>
          <p:cNvSpPr>
            <a:spLocks noGrp="1"/>
          </p:cNvSpPr>
          <p:nvPr>
            <p:ph type="sldNum" sz="quarter" idx="12"/>
          </p:nvPr>
        </p:nvSpPr>
        <p:spPr/>
        <p:txBody>
          <a:bodyPr/>
          <a:lstStyle/>
          <a:p>
            <a:fld id="{63FED4BF-3115-4F42-B1D2-B160786A70E1}" type="slidenum">
              <a:rPr lang="el-GR" smtClean="0">
                <a:solidFill>
                  <a:prstClr val="white">
                    <a:shade val="50000"/>
                  </a:prstClr>
                </a:solidFill>
              </a:rPr>
              <a:pPr/>
              <a:t>‹#›</a:t>
            </a:fld>
            <a:endParaRPr lang="el-GR">
              <a:solidFill>
                <a:prstClr val="white">
                  <a:shade val="50000"/>
                </a:prstClr>
              </a:solidFill>
            </a:endParaRPr>
          </a:p>
        </p:txBody>
      </p:sp>
    </p:spTree>
    <p:extLst>
      <p:ext uri="{BB962C8B-B14F-4D97-AF65-F5344CB8AC3E}">
        <p14:creationId xmlns:p14="http://schemas.microsoft.com/office/powerpoint/2010/main" val="2600643553"/>
      </p:ext>
    </p:extLst>
  </p:cSld>
  <p:clrMapOvr>
    <a:masterClrMapping/>
  </p:clrMapOvr>
  <p:transition spd="slow">
    <p:push dir="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504032" y="300987"/>
            <a:ext cx="3316456" cy="1280945"/>
          </a:xfrm>
        </p:spPr>
        <p:txBody>
          <a:bodyPr vert="horz" anchor="b">
            <a:normAutofit/>
            <a:sp3d prstMaterial="softEdge"/>
          </a:bodyPr>
          <a:lstStyle>
            <a:lvl1pPr algn="l">
              <a:buNone/>
              <a:defRPr sz="2425" b="0">
                <a:ln w="6350">
                  <a:noFill/>
                </a:ln>
                <a:solidFill>
                  <a:schemeClr val="accent1">
                    <a:tint val="73000"/>
                    <a:satMod val="180000"/>
                  </a:schemeClr>
                </a:solidFill>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2"/>
          </p:nvPr>
        </p:nvSpPr>
        <p:spPr>
          <a:xfrm>
            <a:off x="504032" y="1679929"/>
            <a:ext cx="3316456" cy="5073032"/>
          </a:xfrm>
        </p:spPr>
        <p:txBody>
          <a:bodyPr/>
          <a:lstStyle>
            <a:lvl1pPr marL="0" indent="0">
              <a:buNone/>
              <a:defRPr sz="1543"/>
            </a:lvl1pPr>
            <a:lvl2pPr>
              <a:buNone/>
              <a:defRPr sz="1323"/>
            </a:lvl2pPr>
            <a:lvl3pPr>
              <a:buNone/>
              <a:defRPr sz="1102"/>
            </a:lvl3pPr>
            <a:lvl4pPr>
              <a:buNone/>
              <a:defRPr sz="992"/>
            </a:lvl4pPr>
            <a:lvl5pPr>
              <a:buNone/>
              <a:defRPr sz="992"/>
            </a:lvl5pPr>
          </a:lstStyle>
          <a:p>
            <a:pPr lvl="0" eaLnBrk="1" latinLnBrk="0" hangingPunct="1"/>
            <a:r>
              <a:rPr kumimoji="0" lang="el-GR" smtClean="0"/>
              <a:t>Kλικ για επεξεργασία των στυλ του υποδείγματος</a:t>
            </a:r>
          </a:p>
        </p:txBody>
      </p:sp>
      <p:sp>
        <p:nvSpPr>
          <p:cNvPr id="4" name="3 - Θέση περιεχομένου"/>
          <p:cNvSpPr>
            <a:spLocks noGrp="1"/>
          </p:cNvSpPr>
          <p:nvPr>
            <p:ph sz="half" idx="1"/>
          </p:nvPr>
        </p:nvSpPr>
        <p:spPr>
          <a:xfrm>
            <a:off x="3941245" y="300988"/>
            <a:ext cx="5635349" cy="6451973"/>
          </a:xfrm>
        </p:spPr>
        <p:txBody>
          <a:bodyPr/>
          <a:lstStyle>
            <a:lvl1pPr>
              <a:defRPr sz="2866"/>
            </a:lvl1pPr>
            <a:lvl2pPr>
              <a:defRPr sz="2646"/>
            </a:lvl2pPr>
            <a:lvl3pPr>
              <a:defRPr sz="2425"/>
            </a:lvl3pPr>
            <a:lvl4pPr>
              <a:defRPr sz="2205"/>
            </a:lvl4pPr>
            <a:lvl5pPr>
              <a:defRPr sz="1984"/>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p>
            <a:fld id="{D8A79E9D-FBDE-451B-9E75-A5E2C2521C6C}" type="datetimeFigureOut">
              <a:rPr lang="el-GR" smtClean="0">
                <a:solidFill>
                  <a:prstClr val="white">
                    <a:shade val="50000"/>
                  </a:prstClr>
                </a:solidFill>
              </a:rPr>
              <a:pPr/>
              <a:t>6/5/2016</a:t>
            </a:fld>
            <a:endParaRPr lang="el-GR">
              <a:solidFill>
                <a:prstClr val="white">
                  <a:shade val="50000"/>
                </a:prstClr>
              </a:solidFill>
            </a:endParaRPr>
          </a:p>
        </p:txBody>
      </p:sp>
      <p:sp>
        <p:nvSpPr>
          <p:cNvPr id="6" name="5 - Θέση υποσέλιδου"/>
          <p:cNvSpPr>
            <a:spLocks noGrp="1"/>
          </p:cNvSpPr>
          <p:nvPr>
            <p:ph type="ftr" sz="quarter" idx="11"/>
          </p:nvPr>
        </p:nvSpPr>
        <p:spPr/>
        <p:txBody>
          <a:bodyPr/>
          <a:lstStyle/>
          <a:p>
            <a:endParaRPr lang="el-GR">
              <a:solidFill>
                <a:prstClr val="white">
                  <a:shade val="50000"/>
                </a:prstClr>
              </a:solidFill>
            </a:endParaRPr>
          </a:p>
        </p:txBody>
      </p:sp>
      <p:sp>
        <p:nvSpPr>
          <p:cNvPr id="7" name="6 - Θέση αριθμού διαφάνειας"/>
          <p:cNvSpPr>
            <a:spLocks noGrp="1"/>
          </p:cNvSpPr>
          <p:nvPr>
            <p:ph type="sldNum" sz="quarter" idx="12"/>
          </p:nvPr>
        </p:nvSpPr>
        <p:spPr/>
        <p:txBody>
          <a:bodyPr/>
          <a:lstStyle/>
          <a:p>
            <a:fld id="{63FED4BF-3115-4F42-B1D2-B160786A70E1}" type="slidenum">
              <a:rPr lang="el-GR" smtClean="0">
                <a:solidFill>
                  <a:prstClr val="white">
                    <a:shade val="50000"/>
                  </a:prstClr>
                </a:solidFill>
              </a:rPr>
              <a:pPr/>
              <a:t>‹#›</a:t>
            </a:fld>
            <a:endParaRPr lang="el-GR">
              <a:solidFill>
                <a:prstClr val="white">
                  <a:shade val="50000"/>
                </a:prstClr>
              </a:solidFill>
            </a:endParaRPr>
          </a:p>
        </p:txBody>
      </p:sp>
    </p:spTree>
    <p:extLst>
      <p:ext uri="{BB962C8B-B14F-4D97-AF65-F5344CB8AC3E}">
        <p14:creationId xmlns:p14="http://schemas.microsoft.com/office/powerpoint/2010/main" val="3606202586"/>
      </p:ext>
    </p:extLst>
  </p:cSld>
  <p:clrMapOvr>
    <a:masterClrMapping/>
  </p:clrMapOvr>
  <p:transition spd="slow">
    <p:push dir="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2016125" y="671971"/>
            <a:ext cx="6048375" cy="575726"/>
          </a:xfrm>
        </p:spPr>
        <p:txBody>
          <a:bodyPr lIns="45720" rIns="45720" bIns="0" anchor="b">
            <a:sp3d prstMaterial="softEdge"/>
          </a:bodyPr>
          <a:lstStyle>
            <a:lvl1pPr algn="ctr">
              <a:buNone/>
              <a:defRPr sz="2205" b="1"/>
            </a:lvl1pPr>
          </a:lstStyle>
          <a:p>
            <a:r>
              <a:rPr kumimoji="0" lang="el-GR" smtClean="0"/>
              <a:t>Kλικ για επεξεργασία του τίτλου</a:t>
            </a:r>
            <a:endParaRPr kumimoji="0" lang="en-US"/>
          </a:p>
        </p:txBody>
      </p:sp>
      <p:sp>
        <p:nvSpPr>
          <p:cNvPr id="3" name="2 - Θέση εικόνας"/>
          <p:cNvSpPr>
            <a:spLocks noGrp="1"/>
          </p:cNvSpPr>
          <p:nvPr>
            <p:ph type="pic" idx="1"/>
          </p:nvPr>
        </p:nvSpPr>
        <p:spPr>
          <a:xfrm>
            <a:off x="2016125" y="2019413"/>
            <a:ext cx="6048375" cy="4367812"/>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marL="0" indent="0" algn="l" rtl="0" eaLnBrk="1" latinLnBrk="0" hangingPunct="1">
              <a:buNone/>
              <a:defRPr sz="3527"/>
            </a:lvl1pPr>
          </a:lstStyle>
          <a:p>
            <a:pPr marL="0" algn="l" rtl="0" eaLnBrk="1" latinLnBrk="0" hangingPunct="1"/>
            <a:r>
              <a:rPr kumimoji="0" lang="el-GR" smtClean="0">
                <a:solidFill>
                  <a:schemeClr val="lt1"/>
                </a:solidFill>
                <a:latin typeface="+mn-lt"/>
                <a:ea typeface="+mn-ea"/>
                <a:cs typeface="+mn-cs"/>
              </a:rPr>
              <a:t>Κάντε κλικ στο εικονίδιο για να προσθέσετε μια εικόνα</a:t>
            </a:r>
            <a:endParaRPr kumimoji="0" lang="en-US" dirty="0">
              <a:solidFill>
                <a:schemeClr val="lt1"/>
              </a:solidFill>
              <a:latin typeface="+mn-lt"/>
              <a:ea typeface="+mn-ea"/>
              <a:cs typeface="+mn-cs"/>
            </a:endParaRPr>
          </a:p>
        </p:txBody>
      </p:sp>
      <p:sp>
        <p:nvSpPr>
          <p:cNvPr id="4" name="3 - Θέση κειμένου"/>
          <p:cNvSpPr>
            <a:spLocks noGrp="1"/>
          </p:cNvSpPr>
          <p:nvPr>
            <p:ph type="body" sz="half" idx="2"/>
          </p:nvPr>
        </p:nvSpPr>
        <p:spPr>
          <a:xfrm>
            <a:off x="2016125" y="1286167"/>
            <a:ext cx="6048375" cy="584615"/>
          </a:xfrm>
        </p:spPr>
        <p:txBody>
          <a:bodyPr lIns="45720" tIns="45720" rIns="45720" anchor="t"/>
          <a:lstStyle>
            <a:lvl1pPr marL="0" indent="0" algn="ctr">
              <a:buNone/>
              <a:defRPr sz="1543"/>
            </a:lvl1pPr>
            <a:lvl2pPr>
              <a:defRPr sz="1323"/>
            </a:lvl2pPr>
            <a:lvl3pPr>
              <a:defRPr sz="1102"/>
            </a:lvl3pPr>
            <a:lvl4pPr>
              <a:defRPr sz="992"/>
            </a:lvl4pPr>
            <a:lvl5pPr>
              <a:defRPr sz="992"/>
            </a:lvl5pPr>
          </a:lstStyle>
          <a:p>
            <a:pPr lvl="0" eaLnBrk="1" latinLnBrk="0" hangingPunct="1"/>
            <a:r>
              <a:rPr kumimoji="0"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D8A79E9D-FBDE-451B-9E75-A5E2C2521C6C}" type="datetimeFigureOut">
              <a:rPr lang="el-GR" smtClean="0">
                <a:solidFill>
                  <a:prstClr val="white">
                    <a:shade val="50000"/>
                  </a:prstClr>
                </a:solidFill>
              </a:rPr>
              <a:pPr/>
              <a:t>6/5/2016</a:t>
            </a:fld>
            <a:endParaRPr lang="el-GR">
              <a:solidFill>
                <a:prstClr val="white">
                  <a:shade val="50000"/>
                </a:prstClr>
              </a:solidFill>
            </a:endParaRPr>
          </a:p>
        </p:txBody>
      </p:sp>
      <p:sp>
        <p:nvSpPr>
          <p:cNvPr id="6" name="5 - Θέση υποσέλιδου"/>
          <p:cNvSpPr>
            <a:spLocks noGrp="1"/>
          </p:cNvSpPr>
          <p:nvPr>
            <p:ph type="ftr" sz="quarter" idx="11"/>
          </p:nvPr>
        </p:nvSpPr>
        <p:spPr/>
        <p:txBody>
          <a:bodyPr/>
          <a:lstStyle/>
          <a:p>
            <a:endParaRPr lang="el-GR">
              <a:solidFill>
                <a:prstClr val="white">
                  <a:shade val="50000"/>
                </a:prstClr>
              </a:solidFill>
            </a:endParaRPr>
          </a:p>
        </p:txBody>
      </p:sp>
      <p:sp>
        <p:nvSpPr>
          <p:cNvPr id="7" name="6 - Θέση αριθμού διαφάνειας"/>
          <p:cNvSpPr>
            <a:spLocks noGrp="1"/>
          </p:cNvSpPr>
          <p:nvPr>
            <p:ph type="sldNum" sz="quarter" idx="12"/>
          </p:nvPr>
        </p:nvSpPr>
        <p:spPr/>
        <p:txBody>
          <a:bodyPr/>
          <a:lstStyle/>
          <a:p>
            <a:fld id="{63FED4BF-3115-4F42-B1D2-B160786A70E1}" type="slidenum">
              <a:rPr lang="el-GR" smtClean="0">
                <a:solidFill>
                  <a:prstClr val="white">
                    <a:shade val="50000"/>
                  </a:prstClr>
                </a:solidFill>
              </a:rPr>
              <a:pPr/>
              <a:t>‹#›</a:t>
            </a:fld>
            <a:endParaRPr lang="el-GR">
              <a:solidFill>
                <a:prstClr val="white">
                  <a:shade val="50000"/>
                </a:prstClr>
              </a:solidFill>
            </a:endParaRPr>
          </a:p>
        </p:txBody>
      </p:sp>
    </p:spTree>
    <p:extLst>
      <p:ext uri="{BB962C8B-B14F-4D97-AF65-F5344CB8AC3E}">
        <p14:creationId xmlns:p14="http://schemas.microsoft.com/office/powerpoint/2010/main" val="688303888"/>
      </p:ext>
    </p:extLst>
  </p:cSld>
  <p:clrMapOvr>
    <a:masterClrMapping/>
  </p:clrMapOvr>
  <p:transition spd="slow">
    <p:push dir="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D8A79E9D-FBDE-451B-9E75-A5E2C2521C6C}" type="datetimeFigureOut">
              <a:rPr lang="el-GR" smtClean="0">
                <a:solidFill>
                  <a:prstClr val="white">
                    <a:shade val="50000"/>
                  </a:prstClr>
                </a:solidFill>
              </a:rPr>
              <a:pPr/>
              <a:t>6/5/2016</a:t>
            </a:fld>
            <a:endParaRPr lang="el-GR">
              <a:solidFill>
                <a:prstClr val="white">
                  <a:shade val="50000"/>
                </a:prstClr>
              </a:solidFill>
            </a:endParaRPr>
          </a:p>
        </p:txBody>
      </p:sp>
      <p:sp>
        <p:nvSpPr>
          <p:cNvPr id="5" name="4 - Θέση υποσέλιδου"/>
          <p:cNvSpPr>
            <a:spLocks noGrp="1"/>
          </p:cNvSpPr>
          <p:nvPr>
            <p:ph type="ftr" sz="quarter" idx="11"/>
          </p:nvPr>
        </p:nvSpPr>
        <p:spPr/>
        <p:txBody>
          <a:bodyPr/>
          <a:lstStyle/>
          <a:p>
            <a:endParaRPr lang="el-GR">
              <a:solidFill>
                <a:prstClr val="white">
                  <a:shade val="50000"/>
                </a:prstClr>
              </a:solidFill>
            </a:endParaRPr>
          </a:p>
        </p:txBody>
      </p:sp>
      <p:sp>
        <p:nvSpPr>
          <p:cNvPr id="6" name="5 - Θέση αριθμού διαφάνειας"/>
          <p:cNvSpPr>
            <a:spLocks noGrp="1"/>
          </p:cNvSpPr>
          <p:nvPr>
            <p:ph type="sldNum" sz="quarter" idx="12"/>
          </p:nvPr>
        </p:nvSpPr>
        <p:spPr/>
        <p:txBody>
          <a:bodyPr/>
          <a:lstStyle/>
          <a:p>
            <a:fld id="{63FED4BF-3115-4F42-B1D2-B160786A70E1}" type="slidenum">
              <a:rPr lang="el-GR" smtClean="0">
                <a:solidFill>
                  <a:prstClr val="white">
                    <a:shade val="50000"/>
                  </a:prstClr>
                </a:solidFill>
              </a:rPr>
              <a:pPr/>
              <a:t>‹#›</a:t>
            </a:fld>
            <a:endParaRPr lang="el-GR">
              <a:solidFill>
                <a:prstClr val="white">
                  <a:shade val="50000"/>
                </a:prstClr>
              </a:solidFill>
            </a:endParaRPr>
          </a:p>
        </p:txBody>
      </p:sp>
    </p:spTree>
    <p:extLst>
      <p:ext uri="{BB962C8B-B14F-4D97-AF65-F5344CB8AC3E}">
        <p14:creationId xmlns:p14="http://schemas.microsoft.com/office/powerpoint/2010/main" val="3206360485"/>
      </p:ext>
    </p:extLst>
  </p:cSld>
  <p:clrMapOvr>
    <a:masterClrMapping/>
  </p:clrMapOvr>
  <p:transition spd="slow">
    <p:push dir="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7308453" y="302738"/>
            <a:ext cx="2268141" cy="6450223"/>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504031" y="302738"/>
            <a:ext cx="6636411" cy="6450223"/>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D8A79E9D-FBDE-451B-9E75-A5E2C2521C6C}" type="datetimeFigureOut">
              <a:rPr lang="el-GR" smtClean="0">
                <a:solidFill>
                  <a:prstClr val="white">
                    <a:shade val="50000"/>
                  </a:prstClr>
                </a:solidFill>
              </a:rPr>
              <a:pPr/>
              <a:t>6/5/2016</a:t>
            </a:fld>
            <a:endParaRPr lang="el-GR">
              <a:solidFill>
                <a:prstClr val="white">
                  <a:shade val="50000"/>
                </a:prstClr>
              </a:solidFill>
            </a:endParaRPr>
          </a:p>
        </p:txBody>
      </p:sp>
      <p:sp>
        <p:nvSpPr>
          <p:cNvPr id="5" name="4 - Θέση υποσέλιδου"/>
          <p:cNvSpPr>
            <a:spLocks noGrp="1"/>
          </p:cNvSpPr>
          <p:nvPr>
            <p:ph type="ftr" sz="quarter" idx="11"/>
          </p:nvPr>
        </p:nvSpPr>
        <p:spPr/>
        <p:txBody>
          <a:bodyPr/>
          <a:lstStyle/>
          <a:p>
            <a:endParaRPr lang="el-GR">
              <a:solidFill>
                <a:prstClr val="white">
                  <a:shade val="50000"/>
                </a:prstClr>
              </a:solidFill>
            </a:endParaRPr>
          </a:p>
        </p:txBody>
      </p:sp>
      <p:sp>
        <p:nvSpPr>
          <p:cNvPr id="6" name="5 - Θέση αριθμού διαφάνειας"/>
          <p:cNvSpPr>
            <a:spLocks noGrp="1"/>
          </p:cNvSpPr>
          <p:nvPr>
            <p:ph type="sldNum" sz="quarter" idx="12"/>
          </p:nvPr>
        </p:nvSpPr>
        <p:spPr/>
        <p:txBody>
          <a:bodyPr/>
          <a:lstStyle/>
          <a:p>
            <a:fld id="{63FED4BF-3115-4F42-B1D2-B160786A70E1}" type="slidenum">
              <a:rPr lang="el-GR" smtClean="0">
                <a:solidFill>
                  <a:prstClr val="white">
                    <a:shade val="50000"/>
                  </a:prstClr>
                </a:solidFill>
              </a:rPr>
              <a:pPr/>
              <a:t>‹#›</a:t>
            </a:fld>
            <a:endParaRPr lang="el-GR">
              <a:solidFill>
                <a:prstClr val="white">
                  <a:shade val="50000"/>
                </a:prstClr>
              </a:solidFill>
            </a:endParaRPr>
          </a:p>
        </p:txBody>
      </p:sp>
    </p:spTree>
    <p:extLst>
      <p:ext uri="{BB962C8B-B14F-4D97-AF65-F5344CB8AC3E}">
        <p14:creationId xmlns:p14="http://schemas.microsoft.com/office/powerpoint/2010/main" val="1541130239"/>
      </p:ext>
    </p:extLst>
  </p:cSld>
  <p:clrMapOvr>
    <a:masterClrMapping/>
  </p:clrMapOvr>
  <p:transition spd="slow">
    <p:push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504000" y="301320"/>
            <a:ext cx="9072000" cy="1262160"/>
          </a:xfrm>
          <a:prstGeom prst="rect">
            <a:avLst/>
          </a:prstGeom>
        </p:spPr>
        <p:txBody>
          <a:bodyPr lIns="0" tIns="0" rIns="0" bIns="0" anchor="ctr"/>
          <a:lstStyle/>
          <a:p>
            <a:pPr algn="ctr"/>
            <a:endParaRPr/>
          </a:p>
        </p:txBody>
      </p:sp>
      <p:sp>
        <p:nvSpPr>
          <p:cNvPr id="7" name="PlaceHolder 2"/>
          <p:cNvSpPr>
            <a:spLocks noGrp="1"/>
          </p:cNvSpPr>
          <p:nvPr>
            <p:ph type="body"/>
          </p:nvPr>
        </p:nvSpPr>
        <p:spPr>
          <a:xfrm>
            <a:off x="504000" y="1768680"/>
            <a:ext cx="4426920" cy="4384080"/>
          </a:xfrm>
          <a:prstGeom prst="rect">
            <a:avLst/>
          </a:prstGeom>
        </p:spPr>
        <p:txBody>
          <a:bodyPr lIns="0" tIns="0" rIns="0" bIns="0"/>
          <a:lstStyle/>
          <a:p>
            <a:endParaRPr/>
          </a:p>
        </p:txBody>
      </p:sp>
      <p:sp>
        <p:nvSpPr>
          <p:cNvPr id="8" name="PlaceHolder 3"/>
          <p:cNvSpPr>
            <a:spLocks noGrp="1"/>
          </p:cNvSpPr>
          <p:nvPr>
            <p:ph type="body"/>
          </p:nvPr>
        </p:nvSpPr>
        <p:spPr>
          <a:xfrm>
            <a:off x="5152680" y="1768680"/>
            <a:ext cx="4426920" cy="4384080"/>
          </a:xfrm>
          <a:prstGeom prst="rect">
            <a:avLst/>
          </a:prstGeom>
        </p:spPr>
        <p:txBody>
          <a:bodyPr lIns="0" tIns="0" rIns="0" bIns="0"/>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504000" y="301320"/>
            <a:ext cx="9072000" cy="1262160"/>
          </a:xfrm>
          <a:prstGeom prst="rect">
            <a:avLst/>
          </a:prstGeom>
        </p:spPr>
        <p:txBody>
          <a:bodyPr lIns="0" tIns="0" rIns="0" bIns="0" anchor="ctr"/>
          <a:lstStyle/>
          <a:p>
            <a:pPr algn="ct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504000" y="301320"/>
            <a:ext cx="9072000" cy="5850720"/>
          </a:xfrm>
          <a:prstGeom prst="rect">
            <a:avLst/>
          </a:prstGeom>
        </p:spPr>
        <p:txBody>
          <a:bodyPr lIns="0" tIns="0" rIns="0" bIns="0" anchor="ctr"/>
          <a:lstStyle/>
          <a:p>
            <a:pPr algn="ct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504000" y="301320"/>
            <a:ext cx="9072000" cy="1262160"/>
          </a:xfrm>
          <a:prstGeom prst="rect">
            <a:avLst/>
          </a:prstGeom>
        </p:spPr>
        <p:txBody>
          <a:bodyPr lIns="0" tIns="0" rIns="0" bIns="0" anchor="ctr"/>
          <a:lstStyle/>
          <a:p>
            <a:pPr algn="ctr"/>
            <a:endParaRPr/>
          </a:p>
        </p:txBody>
      </p:sp>
      <p:sp>
        <p:nvSpPr>
          <p:cNvPr id="12" name="PlaceHolder 2"/>
          <p:cNvSpPr>
            <a:spLocks noGrp="1"/>
          </p:cNvSpPr>
          <p:nvPr>
            <p:ph type="body"/>
          </p:nvPr>
        </p:nvSpPr>
        <p:spPr>
          <a:xfrm>
            <a:off x="504000" y="1768680"/>
            <a:ext cx="4426920" cy="2090880"/>
          </a:xfrm>
          <a:prstGeom prst="rect">
            <a:avLst/>
          </a:prstGeom>
        </p:spPr>
        <p:txBody>
          <a:bodyPr lIns="0" tIns="0" rIns="0" bIns="0"/>
          <a:lstStyle/>
          <a:p>
            <a:endParaRPr/>
          </a:p>
        </p:txBody>
      </p:sp>
      <p:sp>
        <p:nvSpPr>
          <p:cNvPr id="13" name="PlaceHolder 3"/>
          <p:cNvSpPr>
            <a:spLocks noGrp="1"/>
          </p:cNvSpPr>
          <p:nvPr>
            <p:ph type="body"/>
          </p:nvPr>
        </p:nvSpPr>
        <p:spPr>
          <a:xfrm>
            <a:off x="504000" y="4058640"/>
            <a:ext cx="4426920" cy="2090880"/>
          </a:xfrm>
          <a:prstGeom prst="rect">
            <a:avLst/>
          </a:prstGeom>
        </p:spPr>
        <p:txBody>
          <a:bodyPr lIns="0" tIns="0" rIns="0" bIns="0"/>
          <a:lstStyle/>
          <a:p>
            <a:endParaRPr/>
          </a:p>
        </p:txBody>
      </p:sp>
      <p:sp>
        <p:nvSpPr>
          <p:cNvPr id="14" name="PlaceHolder 4"/>
          <p:cNvSpPr>
            <a:spLocks noGrp="1"/>
          </p:cNvSpPr>
          <p:nvPr>
            <p:ph type="body"/>
          </p:nvPr>
        </p:nvSpPr>
        <p:spPr>
          <a:xfrm>
            <a:off x="5152680" y="1768680"/>
            <a:ext cx="4426920" cy="4384080"/>
          </a:xfrm>
          <a:prstGeom prst="rect">
            <a:avLst/>
          </a:prstGeom>
        </p:spPr>
        <p:txBody>
          <a:bodyPr lIns="0" tIns="0" rIns="0" bIns="0"/>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504000" y="301320"/>
            <a:ext cx="9072000" cy="1262160"/>
          </a:xfrm>
          <a:prstGeom prst="rect">
            <a:avLst/>
          </a:prstGeom>
        </p:spPr>
        <p:txBody>
          <a:bodyPr lIns="0" tIns="0" rIns="0" bIns="0" anchor="ctr"/>
          <a:lstStyle/>
          <a:p>
            <a:pPr algn="ctr"/>
            <a:endParaRPr/>
          </a:p>
        </p:txBody>
      </p:sp>
      <p:sp>
        <p:nvSpPr>
          <p:cNvPr id="16" name="PlaceHolder 2"/>
          <p:cNvSpPr>
            <a:spLocks noGrp="1"/>
          </p:cNvSpPr>
          <p:nvPr>
            <p:ph type="body"/>
          </p:nvPr>
        </p:nvSpPr>
        <p:spPr>
          <a:xfrm>
            <a:off x="504000" y="1768680"/>
            <a:ext cx="4426920" cy="4384080"/>
          </a:xfrm>
          <a:prstGeom prst="rect">
            <a:avLst/>
          </a:prstGeom>
        </p:spPr>
        <p:txBody>
          <a:bodyPr lIns="0" tIns="0" rIns="0" bIns="0"/>
          <a:lstStyle/>
          <a:p>
            <a:endParaRPr/>
          </a:p>
        </p:txBody>
      </p:sp>
      <p:sp>
        <p:nvSpPr>
          <p:cNvPr id="17" name="PlaceHolder 3"/>
          <p:cNvSpPr>
            <a:spLocks noGrp="1"/>
          </p:cNvSpPr>
          <p:nvPr>
            <p:ph type="body"/>
          </p:nvPr>
        </p:nvSpPr>
        <p:spPr>
          <a:xfrm>
            <a:off x="5152680" y="1768680"/>
            <a:ext cx="4426920" cy="2090880"/>
          </a:xfrm>
          <a:prstGeom prst="rect">
            <a:avLst/>
          </a:prstGeom>
        </p:spPr>
        <p:txBody>
          <a:bodyPr lIns="0" tIns="0" rIns="0" bIns="0"/>
          <a:lstStyle/>
          <a:p>
            <a:endParaRPr/>
          </a:p>
        </p:txBody>
      </p:sp>
      <p:sp>
        <p:nvSpPr>
          <p:cNvPr id="18" name="PlaceHolder 4"/>
          <p:cNvSpPr>
            <a:spLocks noGrp="1"/>
          </p:cNvSpPr>
          <p:nvPr>
            <p:ph type="body"/>
          </p:nvPr>
        </p:nvSpPr>
        <p:spPr>
          <a:xfrm>
            <a:off x="5152680" y="4058640"/>
            <a:ext cx="4426920" cy="2090880"/>
          </a:xfrm>
          <a:prstGeom prst="rect">
            <a:avLst/>
          </a:prstGeom>
        </p:spPr>
        <p:txBody>
          <a:bodyPr lIns="0" tIns="0" rIns="0" bIns="0"/>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504000" y="301320"/>
            <a:ext cx="9072000" cy="1262160"/>
          </a:xfrm>
          <a:prstGeom prst="rect">
            <a:avLst/>
          </a:prstGeom>
        </p:spPr>
        <p:txBody>
          <a:bodyPr lIns="0" tIns="0" rIns="0" bIns="0" anchor="ctr"/>
          <a:lstStyle/>
          <a:p>
            <a:pPr algn="ctr"/>
            <a:endParaRPr/>
          </a:p>
        </p:txBody>
      </p:sp>
      <p:sp>
        <p:nvSpPr>
          <p:cNvPr id="20" name="PlaceHolder 2"/>
          <p:cNvSpPr>
            <a:spLocks noGrp="1"/>
          </p:cNvSpPr>
          <p:nvPr>
            <p:ph type="body"/>
          </p:nvPr>
        </p:nvSpPr>
        <p:spPr>
          <a:xfrm>
            <a:off x="504000" y="1768680"/>
            <a:ext cx="4426920" cy="2090880"/>
          </a:xfrm>
          <a:prstGeom prst="rect">
            <a:avLst/>
          </a:prstGeom>
        </p:spPr>
        <p:txBody>
          <a:bodyPr lIns="0" tIns="0" rIns="0" bIns="0"/>
          <a:lstStyle/>
          <a:p>
            <a:endParaRPr/>
          </a:p>
        </p:txBody>
      </p:sp>
      <p:sp>
        <p:nvSpPr>
          <p:cNvPr id="21" name="PlaceHolder 3"/>
          <p:cNvSpPr>
            <a:spLocks noGrp="1"/>
          </p:cNvSpPr>
          <p:nvPr>
            <p:ph type="body"/>
          </p:nvPr>
        </p:nvSpPr>
        <p:spPr>
          <a:xfrm>
            <a:off x="5152680" y="1768680"/>
            <a:ext cx="4426920" cy="2090880"/>
          </a:xfrm>
          <a:prstGeom prst="rect">
            <a:avLst/>
          </a:prstGeom>
        </p:spPr>
        <p:txBody>
          <a:bodyPr lIns="0" tIns="0" rIns="0" bIns="0"/>
          <a:lstStyle/>
          <a:p>
            <a:endParaRPr/>
          </a:p>
        </p:txBody>
      </p:sp>
      <p:sp>
        <p:nvSpPr>
          <p:cNvPr id="22" name="PlaceHolder 4"/>
          <p:cNvSpPr>
            <a:spLocks noGrp="1"/>
          </p:cNvSpPr>
          <p:nvPr>
            <p:ph type="body"/>
          </p:nvPr>
        </p:nvSpPr>
        <p:spPr>
          <a:xfrm>
            <a:off x="504000" y="4058640"/>
            <a:ext cx="9072000" cy="2090880"/>
          </a:xfrm>
          <a:prstGeom prst="rect">
            <a:avLst/>
          </a:prstGeom>
        </p:spPr>
        <p:txBody>
          <a:bodyPr lIns="0" tIns="0" rIns="0" bIns="0"/>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4"/>
          <a:stretch>
            <a:fillRect/>
          </a:stretch>
        </a:blipFill>
        <a:effectLst/>
      </p:bgPr>
    </p:bg>
    <p:spTree>
      <p:nvGrpSpPr>
        <p:cNvPr id="1" name=""/>
        <p:cNvGrpSpPr/>
        <p:nvPr/>
      </p:nvGrpSpPr>
      <p:grpSpPr>
        <a:xfrm>
          <a:off x="0" y="0"/>
          <a:ext cx="0" cy="0"/>
          <a:chOff x="0" y="0"/>
          <a:chExt cx="0" cy="0"/>
        </a:xfrm>
      </p:grpSpPr>
      <p:sp>
        <p:nvSpPr>
          <p:cNvPr id="2" name="PlaceHolder 1"/>
          <p:cNvSpPr>
            <a:spLocks noGrp="1"/>
          </p:cNvSpPr>
          <p:nvPr>
            <p:ph type="title"/>
          </p:nvPr>
        </p:nvSpPr>
        <p:spPr>
          <a:xfrm>
            <a:off x="504000" y="301320"/>
            <a:ext cx="9070920" cy="1262160"/>
          </a:xfrm>
          <a:prstGeom prst="rect">
            <a:avLst/>
          </a:prstGeom>
        </p:spPr>
        <p:txBody>
          <a:bodyPr lIns="0" tIns="0" rIns="0" bIns="0" anchor="ctr"/>
          <a:lstStyle/>
          <a:p>
            <a:r>
              <a:rPr lang="el-GR">
                <a:latin typeface="Arial"/>
              </a:rPr>
              <a:t>Πατήστε για επεξεργασία της μορφής κειμένου του τίτλου</a:t>
            </a:r>
            <a:endParaRPr/>
          </a:p>
        </p:txBody>
      </p:sp>
      <p:sp>
        <p:nvSpPr>
          <p:cNvPr id="3" name="PlaceHolder 2"/>
          <p:cNvSpPr>
            <a:spLocks noGrp="1"/>
          </p:cNvSpPr>
          <p:nvPr>
            <p:ph type="body"/>
          </p:nvPr>
        </p:nvSpPr>
        <p:spPr>
          <a:xfrm>
            <a:off x="504000" y="1769040"/>
            <a:ext cx="9070920" cy="4383360"/>
          </a:xfrm>
          <a:prstGeom prst="rect">
            <a:avLst/>
          </a:prstGeom>
        </p:spPr>
        <p:txBody>
          <a:bodyPr lIns="0" tIns="0" rIns="0" bIns="0"/>
          <a:lstStyle/>
          <a:p>
            <a:pPr>
              <a:buSzPct val="45000"/>
              <a:buFont typeface="StarSymbol"/>
              <a:buChar char=""/>
            </a:pPr>
            <a:r>
              <a:rPr lang="el-GR">
                <a:latin typeface="Arial"/>
              </a:rPr>
              <a:t>Πατήστε για επεξεργασία της μορφής κειμένου διάρθρωσης</a:t>
            </a:r>
            <a:endParaRPr/>
          </a:p>
          <a:p>
            <a:pPr lvl="1">
              <a:buSzPct val="75000"/>
              <a:buFont typeface="StarSymbol"/>
              <a:buChar char=""/>
            </a:pPr>
            <a:r>
              <a:rPr lang="el-GR">
                <a:latin typeface="Arial"/>
              </a:rPr>
              <a:t>Δεύτερο επίπεδο διάρθρωσης</a:t>
            </a:r>
            <a:endParaRPr/>
          </a:p>
          <a:p>
            <a:pPr lvl="2">
              <a:buSzPct val="45000"/>
              <a:buFont typeface="StarSymbol"/>
              <a:buChar char=""/>
            </a:pPr>
            <a:r>
              <a:rPr lang="el-GR">
                <a:latin typeface="Arial"/>
              </a:rPr>
              <a:t>Τρίτο επίπεδο διάρθρωσης</a:t>
            </a:r>
            <a:endParaRPr/>
          </a:p>
          <a:p>
            <a:pPr lvl="3">
              <a:buSzPct val="75000"/>
              <a:buFont typeface="StarSymbol"/>
              <a:buChar char=""/>
            </a:pPr>
            <a:r>
              <a:rPr lang="el-GR">
                <a:latin typeface="Arial"/>
              </a:rPr>
              <a:t>Τέταρτο επίπεδο διάρθρωσης</a:t>
            </a:r>
            <a:endParaRPr/>
          </a:p>
          <a:p>
            <a:pPr lvl="4">
              <a:buSzPct val="45000"/>
              <a:buFont typeface="StarSymbol"/>
              <a:buChar char=""/>
            </a:pPr>
            <a:r>
              <a:rPr lang="el-GR">
                <a:latin typeface="Arial"/>
              </a:rPr>
              <a:t>Πέμπτο επίπεδο διάρθρωσης</a:t>
            </a:r>
            <a:endParaRPr/>
          </a:p>
          <a:p>
            <a:pPr lvl="5">
              <a:buSzPct val="45000"/>
              <a:buFont typeface="StarSymbol"/>
              <a:buChar char=""/>
            </a:pPr>
            <a:r>
              <a:rPr lang="el-GR">
                <a:latin typeface="Arial"/>
              </a:rPr>
              <a:t>Έκτο επίπεδο διάρθρωσης</a:t>
            </a:r>
            <a:endParaRPr/>
          </a:p>
          <a:p>
            <a:pPr lvl="6">
              <a:buSzPct val="45000"/>
              <a:buFont typeface="StarSymbol"/>
              <a:buChar char=""/>
            </a:pPr>
            <a:r>
              <a:rPr lang="el-GR">
                <a:latin typeface="Arial"/>
              </a:rPr>
              <a:t>Έβδομο επίπεδο διάρθρωσης</a:t>
            </a:r>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14"/>
          <a:stretch>
            <a:fillRect/>
          </a:stretch>
        </a:blipFill>
        <a:effectLst/>
      </p:bgPr>
    </p:bg>
    <p:spTree>
      <p:nvGrpSpPr>
        <p:cNvPr id="1" name=""/>
        <p:cNvGrpSpPr/>
        <p:nvPr/>
      </p:nvGrpSpPr>
      <p:grpSpPr>
        <a:xfrm>
          <a:off x="0" y="0"/>
          <a:ext cx="0" cy="0"/>
          <a:chOff x="0" y="0"/>
          <a:chExt cx="0" cy="0"/>
        </a:xfrm>
      </p:grpSpPr>
      <p:sp>
        <p:nvSpPr>
          <p:cNvPr id="36" name="PlaceHolder 1"/>
          <p:cNvSpPr>
            <a:spLocks noGrp="1"/>
          </p:cNvSpPr>
          <p:nvPr>
            <p:ph type="title"/>
          </p:nvPr>
        </p:nvSpPr>
        <p:spPr>
          <a:xfrm>
            <a:off x="504000" y="301320"/>
            <a:ext cx="9072000" cy="1261800"/>
          </a:xfrm>
          <a:prstGeom prst="rect">
            <a:avLst/>
          </a:prstGeom>
        </p:spPr>
        <p:txBody>
          <a:bodyPr lIns="0" tIns="0" rIns="0" bIns="0" anchor="ctr"/>
          <a:lstStyle/>
          <a:p>
            <a:pPr algn="ctr"/>
            <a:r>
              <a:rPr lang="el-GR" sz="4400">
                <a:latin typeface="Arial"/>
              </a:rPr>
              <a:t>Πατήστε για επεξεργασία της μορφής κειμένου του τίτλου</a:t>
            </a:r>
            <a:endParaRPr/>
          </a:p>
        </p:txBody>
      </p:sp>
      <p:sp>
        <p:nvSpPr>
          <p:cNvPr id="37" name="PlaceHolder 2"/>
          <p:cNvSpPr>
            <a:spLocks noGrp="1"/>
          </p:cNvSpPr>
          <p:nvPr>
            <p:ph type="body"/>
          </p:nvPr>
        </p:nvSpPr>
        <p:spPr>
          <a:xfrm>
            <a:off x="504000" y="1768680"/>
            <a:ext cx="9072000" cy="4384080"/>
          </a:xfrm>
          <a:prstGeom prst="rect">
            <a:avLst/>
          </a:prstGeom>
        </p:spPr>
        <p:txBody>
          <a:bodyPr lIns="0" tIns="0" rIns="0" bIns="0"/>
          <a:lstStyle/>
          <a:p>
            <a:pPr>
              <a:buSzPct val="45000"/>
              <a:buFont typeface="StarSymbol"/>
              <a:buChar char=""/>
            </a:pPr>
            <a:r>
              <a:rPr lang="el-GR" sz="3200">
                <a:latin typeface="Arial"/>
              </a:rPr>
              <a:t>Πατήστε για επεξεργασία της μορφής κειμένου διάρθρωσης</a:t>
            </a:r>
            <a:endParaRPr/>
          </a:p>
          <a:p>
            <a:pPr lvl="1">
              <a:buSzPct val="75000"/>
              <a:buFont typeface="StarSymbol"/>
              <a:buChar char=""/>
            </a:pPr>
            <a:r>
              <a:rPr lang="el-GR" sz="2800">
                <a:latin typeface="Arial"/>
              </a:rPr>
              <a:t>Δεύτερο επίπεδο διάρθρωσης</a:t>
            </a:r>
            <a:endParaRPr/>
          </a:p>
          <a:p>
            <a:pPr lvl="2">
              <a:buSzPct val="45000"/>
              <a:buFont typeface="StarSymbol"/>
              <a:buChar char=""/>
            </a:pPr>
            <a:r>
              <a:rPr lang="el-GR" sz="2400">
                <a:latin typeface="Arial"/>
              </a:rPr>
              <a:t>Τρίτο επίπεδο διάρθρωσης</a:t>
            </a:r>
            <a:endParaRPr/>
          </a:p>
          <a:p>
            <a:pPr lvl="3">
              <a:buSzPct val="75000"/>
              <a:buFont typeface="StarSymbol"/>
              <a:buChar char=""/>
            </a:pPr>
            <a:r>
              <a:rPr lang="el-GR" sz="2000">
                <a:latin typeface="Arial"/>
              </a:rPr>
              <a:t>Τέταρτο επίπεδο διάρθρωσης</a:t>
            </a:r>
            <a:endParaRPr/>
          </a:p>
          <a:p>
            <a:pPr lvl="4">
              <a:buSzPct val="45000"/>
              <a:buFont typeface="StarSymbol"/>
              <a:buChar char=""/>
            </a:pPr>
            <a:r>
              <a:rPr lang="el-GR" sz="2000">
                <a:latin typeface="Arial"/>
              </a:rPr>
              <a:t>Πέμπτο επίπεδο διάρθρωσης</a:t>
            </a:r>
            <a:endParaRPr/>
          </a:p>
          <a:p>
            <a:pPr lvl="5">
              <a:buSzPct val="45000"/>
              <a:buFont typeface="StarSymbol"/>
              <a:buChar char=""/>
            </a:pPr>
            <a:r>
              <a:rPr lang="el-GR" sz="2000">
                <a:latin typeface="Arial"/>
              </a:rPr>
              <a:t>Έκτο επίπεδο διάρθρωσης</a:t>
            </a:r>
            <a:endParaRPr/>
          </a:p>
          <a:p>
            <a:pPr lvl="6">
              <a:buSzPct val="45000"/>
              <a:buFont typeface="StarSymbol"/>
              <a:buChar char=""/>
            </a:pPr>
            <a:r>
              <a:rPr lang="el-GR" sz="2000">
                <a:latin typeface="Arial"/>
              </a:rPr>
              <a:t>Έβδομο επίπεδο διάρθρωσης</a:t>
            </a:r>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21 - Θέση τίτλου"/>
          <p:cNvSpPr>
            <a:spLocks noGrp="1"/>
          </p:cNvSpPr>
          <p:nvPr>
            <p:ph type="title"/>
          </p:nvPr>
        </p:nvSpPr>
        <p:spPr>
          <a:xfrm>
            <a:off x="504031" y="302737"/>
            <a:ext cx="9072563" cy="1259946"/>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l-GR" smtClean="0"/>
              <a:t>Kλικ για επεξεργασία του τίτλου</a:t>
            </a:r>
            <a:endParaRPr kumimoji="0" lang="en-US"/>
          </a:p>
        </p:txBody>
      </p:sp>
      <p:sp>
        <p:nvSpPr>
          <p:cNvPr id="13" name="12 - Θέση κειμένου"/>
          <p:cNvSpPr>
            <a:spLocks noGrp="1"/>
          </p:cNvSpPr>
          <p:nvPr>
            <p:ph type="body" idx="1"/>
          </p:nvPr>
        </p:nvSpPr>
        <p:spPr>
          <a:xfrm>
            <a:off x="504031" y="1763924"/>
            <a:ext cx="9072563" cy="5190977"/>
          </a:xfrm>
          <a:prstGeom prst="rect">
            <a:avLst/>
          </a:prstGeom>
        </p:spPr>
        <p:txBody>
          <a:bodyPr vert="horz">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4" name="13 - Θέση ημερομηνίας"/>
          <p:cNvSpPr>
            <a:spLocks noGrp="1"/>
          </p:cNvSpPr>
          <p:nvPr>
            <p:ph type="dt" sz="half" idx="2"/>
          </p:nvPr>
        </p:nvSpPr>
        <p:spPr>
          <a:xfrm>
            <a:off x="504031" y="7073196"/>
            <a:ext cx="2352146" cy="402483"/>
          </a:xfrm>
          <a:prstGeom prst="rect">
            <a:avLst/>
          </a:prstGeom>
        </p:spPr>
        <p:txBody>
          <a:bodyPr vert="horz" anchor="b"/>
          <a:lstStyle>
            <a:lvl1pPr algn="l" eaLnBrk="1" latinLnBrk="0" hangingPunct="1">
              <a:defRPr kumimoji="0" sz="1323">
                <a:solidFill>
                  <a:schemeClr val="tx1">
                    <a:shade val="50000"/>
                  </a:schemeClr>
                </a:solidFill>
              </a:defRPr>
            </a:lvl1pPr>
          </a:lstStyle>
          <a:p>
            <a:fld id="{D8A79E9D-FBDE-451B-9E75-A5E2C2521C6C}" type="datetimeFigureOut">
              <a:rPr lang="el-GR" smtClean="0">
                <a:solidFill>
                  <a:prstClr val="white">
                    <a:shade val="50000"/>
                  </a:prstClr>
                </a:solidFill>
              </a:rPr>
              <a:pPr/>
              <a:t>6/5/2016</a:t>
            </a:fld>
            <a:endParaRPr lang="el-GR">
              <a:solidFill>
                <a:prstClr val="white">
                  <a:shade val="50000"/>
                </a:prstClr>
              </a:solidFill>
            </a:endParaRPr>
          </a:p>
        </p:txBody>
      </p:sp>
      <p:sp>
        <p:nvSpPr>
          <p:cNvPr id="3" name="2 - Θέση υποσέλιδου"/>
          <p:cNvSpPr>
            <a:spLocks noGrp="1"/>
          </p:cNvSpPr>
          <p:nvPr>
            <p:ph type="ftr" sz="quarter" idx="3"/>
          </p:nvPr>
        </p:nvSpPr>
        <p:spPr>
          <a:xfrm>
            <a:off x="3444214" y="7073196"/>
            <a:ext cx="3192198" cy="402483"/>
          </a:xfrm>
          <a:prstGeom prst="rect">
            <a:avLst/>
          </a:prstGeom>
        </p:spPr>
        <p:txBody>
          <a:bodyPr vert="horz" anchor="b"/>
          <a:lstStyle>
            <a:lvl1pPr algn="ctr" eaLnBrk="1" latinLnBrk="0" hangingPunct="1">
              <a:defRPr kumimoji="0" sz="1323">
                <a:solidFill>
                  <a:schemeClr val="tx1">
                    <a:shade val="50000"/>
                  </a:schemeClr>
                </a:solidFill>
              </a:defRPr>
            </a:lvl1pPr>
          </a:lstStyle>
          <a:p>
            <a:endParaRPr lang="el-GR">
              <a:solidFill>
                <a:prstClr val="white">
                  <a:shade val="50000"/>
                </a:prstClr>
              </a:solidFill>
            </a:endParaRPr>
          </a:p>
        </p:txBody>
      </p:sp>
      <p:sp>
        <p:nvSpPr>
          <p:cNvPr id="23" name="22 - Θέση αριθμού διαφάνειας"/>
          <p:cNvSpPr>
            <a:spLocks noGrp="1"/>
          </p:cNvSpPr>
          <p:nvPr>
            <p:ph type="sldNum" sz="quarter" idx="4"/>
          </p:nvPr>
        </p:nvSpPr>
        <p:spPr>
          <a:xfrm>
            <a:off x="8736542" y="7073196"/>
            <a:ext cx="840052" cy="402483"/>
          </a:xfrm>
          <a:prstGeom prst="rect">
            <a:avLst/>
          </a:prstGeom>
        </p:spPr>
        <p:txBody>
          <a:bodyPr vert="horz" lIns="0" rIns="0" anchor="b"/>
          <a:lstStyle>
            <a:lvl1pPr algn="r" eaLnBrk="1" latinLnBrk="0" hangingPunct="1">
              <a:defRPr kumimoji="0" sz="1323">
                <a:solidFill>
                  <a:schemeClr val="tx1">
                    <a:shade val="50000"/>
                  </a:schemeClr>
                </a:solidFill>
              </a:defRPr>
            </a:lvl1pPr>
          </a:lstStyle>
          <a:p>
            <a:fld id="{63FED4BF-3115-4F42-B1D2-B160786A70E1}" type="slidenum">
              <a:rPr lang="el-GR" smtClean="0">
                <a:solidFill>
                  <a:prstClr val="white">
                    <a:shade val="50000"/>
                  </a:prstClr>
                </a:solidFill>
              </a:rPr>
              <a:pPr/>
              <a:t>‹#›</a:t>
            </a:fld>
            <a:endParaRPr lang="el-GR">
              <a:solidFill>
                <a:prstClr val="white">
                  <a:shade val="50000"/>
                </a:prstClr>
              </a:solidFill>
            </a:endParaRPr>
          </a:p>
        </p:txBody>
      </p:sp>
    </p:spTree>
    <p:extLst>
      <p:ext uri="{BB962C8B-B14F-4D97-AF65-F5344CB8AC3E}">
        <p14:creationId xmlns:p14="http://schemas.microsoft.com/office/powerpoint/2010/main" val="3154659054"/>
      </p:ext>
    </p:extLst>
  </p:cSld>
  <p:clrMap bg1="dk1" tx1="lt1" bg2="dk2" tx2="lt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ransition spd="slow">
    <p:push dir="r"/>
  </p:transition>
  <p:txStyles>
    <p:titleStyle>
      <a:lvl1pPr algn="ctr" rtl="0" eaLnBrk="1" latinLnBrk="0" hangingPunct="1">
        <a:spcBef>
          <a:spcPct val="0"/>
        </a:spcBef>
        <a:buNone/>
        <a:defRPr kumimoji="0" sz="4519"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604766" indent="-453574" algn="l" rtl="0" eaLnBrk="1" latinLnBrk="0" hangingPunct="1">
        <a:spcBef>
          <a:spcPct val="20000"/>
        </a:spcBef>
        <a:buClr>
          <a:schemeClr val="tx1">
            <a:shade val="95000"/>
          </a:schemeClr>
        </a:buClr>
        <a:buSzPct val="65000"/>
        <a:buFont typeface="Wingdings 2"/>
        <a:buChar char=""/>
        <a:defRPr kumimoji="0" sz="3086" kern="1200">
          <a:solidFill>
            <a:schemeClr val="tx1"/>
          </a:solidFill>
          <a:latin typeface="+mn-lt"/>
          <a:ea typeface="+mn-ea"/>
          <a:cs typeface="+mn-cs"/>
        </a:defRPr>
      </a:lvl1pPr>
      <a:lvl2pPr marL="957546" indent="-312462" algn="l" rtl="0" eaLnBrk="1" latinLnBrk="0" hangingPunct="1">
        <a:spcBef>
          <a:spcPct val="20000"/>
        </a:spcBef>
        <a:buClr>
          <a:schemeClr val="tx1"/>
        </a:buClr>
        <a:buSzPct val="80000"/>
        <a:buFont typeface="Wingdings 2"/>
        <a:buChar char=""/>
        <a:defRPr kumimoji="0" sz="2646" kern="1200">
          <a:solidFill>
            <a:schemeClr val="tx1"/>
          </a:solidFill>
          <a:latin typeface="+mn-lt"/>
          <a:ea typeface="+mn-ea"/>
          <a:cs typeface="+mn-cs"/>
        </a:defRPr>
      </a:lvl2pPr>
      <a:lvl3pPr marL="1249849" indent="-251986" algn="l" rtl="0" eaLnBrk="1" latinLnBrk="0" hangingPunct="1">
        <a:spcBef>
          <a:spcPct val="20000"/>
        </a:spcBef>
        <a:buClr>
          <a:schemeClr val="tx1"/>
        </a:buClr>
        <a:buSzPct val="95000"/>
        <a:buFont typeface="Wingdings"/>
        <a:buChar char=""/>
        <a:defRPr kumimoji="0" sz="2425" kern="1200">
          <a:solidFill>
            <a:schemeClr val="tx1"/>
          </a:solidFill>
          <a:latin typeface="+mn-lt"/>
          <a:ea typeface="+mn-ea"/>
          <a:cs typeface="+mn-cs"/>
        </a:defRPr>
      </a:lvl3pPr>
      <a:lvl4pPr marL="1491756" indent="-201589" algn="l" rtl="0" eaLnBrk="1" latinLnBrk="0" hangingPunct="1">
        <a:spcBef>
          <a:spcPct val="20000"/>
        </a:spcBef>
        <a:buClr>
          <a:schemeClr val="tx1"/>
        </a:buClr>
        <a:buSzPct val="100000"/>
        <a:buFont typeface="Wingdings 3"/>
        <a:buChar char=""/>
        <a:defRPr kumimoji="0" sz="2205" kern="1200">
          <a:solidFill>
            <a:schemeClr val="tx1"/>
          </a:solidFill>
          <a:latin typeface="+mn-lt"/>
          <a:ea typeface="+mn-ea"/>
          <a:cs typeface="+mn-cs"/>
        </a:defRPr>
      </a:lvl4pPr>
      <a:lvl5pPr marL="1703424" indent="-201589" algn="l" rtl="0" eaLnBrk="1" latinLnBrk="0" hangingPunct="1">
        <a:spcBef>
          <a:spcPct val="20000"/>
        </a:spcBef>
        <a:buClr>
          <a:schemeClr val="tx1"/>
        </a:buClr>
        <a:buFont typeface="Wingdings 2"/>
        <a:buChar char=""/>
        <a:defRPr kumimoji="0" sz="2205" kern="1200">
          <a:solidFill>
            <a:schemeClr val="tx1"/>
          </a:solidFill>
          <a:latin typeface="+mn-lt"/>
          <a:ea typeface="+mn-ea"/>
          <a:cs typeface="+mn-cs"/>
        </a:defRPr>
      </a:lvl5pPr>
      <a:lvl6pPr marL="1945330" indent="-201589" algn="l" rtl="0" eaLnBrk="1" latinLnBrk="0" hangingPunct="1">
        <a:spcBef>
          <a:spcPct val="20000"/>
        </a:spcBef>
        <a:buClr>
          <a:schemeClr val="tx1"/>
        </a:buClr>
        <a:buFont typeface="Wingdings 3"/>
        <a:buChar char=""/>
        <a:defRPr kumimoji="0" sz="1984" kern="1200">
          <a:solidFill>
            <a:schemeClr val="tx1"/>
          </a:solidFill>
          <a:latin typeface="+mn-lt"/>
          <a:ea typeface="+mn-ea"/>
          <a:cs typeface="+mn-cs"/>
        </a:defRPr>
      </a:lvl6pPr>
      <a:lvl7pPr marL="2167078" indent="-201589" algn="l" rtl="0" eaLnBrk="1" latinLnBrk="0" hangingPunct="1">
        <a:spcBef>
          <a:spcPct val="20000"/>
        </a:spcBef>
        <a:buClr>
          <a:schemeClr val="tx1"/>
        </a:buClr>
        <a:buFont typeface="Wingdings 2"/>
        <a:buChar char=""/>
        <a:defRPr kumimoji="0" sz="1764" kern="1200">
          <a:solidFill>
            <a:schemeClr val="tx1"/>
          </a:solidFill>
          <a:latin typeface="+mn-lt"/>
          <a:ea typeface="+mn-ea"/>
          <a:cs typeface="+mn-cs"/>
        </a:defRPr>
      </a:lvl7pPr>
      <a:lvl8pPr marL="2388825" indent="-201589" algn="l" rtl="0" eaLnBrk="1" latinLnBrk="0" hangingPunct="1">
        <a:spcBef>
          <a:spcPct val="20000"/>
        </a:spcBef>
        <a:buClr>
          <a:schemeClr val="tx1"/>
        </a:buClr>
        <a:buFont typeface="Wingdings 2"/>
        <a:buChar char=""/>
        <a:defRPr kumimoji="0" sz="1543" kern="1200">
          <a:solidFill>
            <a:schemeClr val="tx1"/>
          </a:solidFill>
          <a:latin typeface="+mn-lt"/>
          <a:ea typeface="+mn-ea"/>
          <a:cs typeface="+mn-cs"/>
        </a:defRPr>
      </a:lvl8pPr>
      <a:lvl9pPr marL="2610573" indent="-201589" algn="l" rtl="0" eaLnBrk="1" latinLnBrk="0" hangingPunct="1">
        <a:spcBef>
          <a:spcPct val="20000"/>
        </a:spcBef>
        <a:buClr>
          <a:schemeClr val="tx1"/>
        </a:buClr>
        <a:buFont typeface="Wingdings 2"/>
        <a:buChar char=""/>
        <a:defRPr kumimoji="0" sz="1543"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503972" algn="l" rtl="0" eaLnBrk="1" latinLnBrk="0" hangingPunct="1">
        <a:defRPr kumimoji="0" kern="1200">
          <a:solidFill>
            <a:schemeClr val="tx1"/>
          </a:solidFill>
          <a:latin typeface="+mn-lt"/>
          <a:ea typeface="+mn-ea"/>
          <a:cs typeface="+mn-cs"/>
        </a:defRPr>
      </a:lvl2pPr>
      <a:lvl3pPr marL="1007943" algn="l" rtl="0" eaLnBrk="1" latinLnBrk="0" hangingPunct="1">
        <a:defRPr kumimoji="0" kern="1200">
          <a:solidFill>
            <a:schemeClr val="tx1"/>
          </a:solidFill>
          <a:latin typeface="+mn-lt"/>
          <a:ea typeface="+mn-ea"/>
          <a:cs typeface="+mn-cs"/>
        </a:defRPr>
      </a:lvl3pPr>
      <a:lvl4pPr marL="1511915" algn="l" rtl="0" eaLnBrk="1" latinLnBrk="0" hangingPunct="1">
        <a:defRPr kumimoji="0" kern="1200">
          <a:solidFill>
            <a:schemeClr val="tx1"/>
          </a:solidFill>
          <a:latin typeface="+mn-lt"/>
          <a:ea typeface="+mn-ea"/>
          <a:cs typeface="+mn-cs"/>
        </a:defRPr>
      </a:lvl4pPr>
      <a:lvl5pPr marL="2015886" algn="l" rtl="0" eaLnBrk="1" latinLnBrk="0" hangingPunct="1">
        <a:defRPr kumimoji="0" kern="1200">
          <a:solidFill>
            <a:schemeClr val="tx1"/>
          </a:solidFill>
          <a:latin typeface="+mn-lt"/>
          <a:ea typeface="+mn-ea"/>
          <a:cs typeface="+mn-cs"/>
        </a:defRPr>
      </a:lvl5pPr>
      <a:lvl6pPr marL="2519858" algn="l" rtl="0" eaLnBrk="1" latinLnBrk="0" hangingPunct="1">
        <a:defRPr kumimoji="0" kern="1200">
          <a:solidFill>
            <a:schemeClr val="tx1"/>
          </a:solidFill>
          <a:latin typeface="+mn-lt"/>
          <a:ea typeface="+mn-ea"/>
          <a:cs typeface="+mn-cs"/>
        </a:defRPr>
      </a:lvl6pPr>
      <a:lvl7pPr marL="3023829" algn="l" rtl="0" eaLnBrk="1" latinLnBrk="0" hangingPunct="1">
        <a:defRPr kumimoji="0" kern="1200">
          <a:solidFill>
            <a:schemeClr val="tx1"/>
          </a:solidFill>
          <a:latin typeface="+mn-lt"/>
          <a:ea typeface="+mn-ea"/>
          <a:cs typeface="+mn-cs"/>
        </a:defRPr>
      </a:lvl7pPr>
      <a:lvl8pPr marL="3527801" algn="l" rtl="0" eaLnBrk="1" latinLnBrk="0" hangingPunct="1">
        <a:defRPr kumimoji="0" kern="1200">
          <a:solidFill>
            <a:schemeClr val="tx1"/>
          </a:solidFill>
          <a:latin typeface="+mn-lt"/>
          <a:ea typeface="+mn-ea"/>
          <a:cs typeface="+mn-cs"/>
        </a:defRPr>
      </a:lvl8pPr>
      <a:lvl9pPr marL="4031772"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3.xml"/><Relationship Id="rId5" Type="http://schemas.openxmlformats.org/officeDocument/2006/relationships/image" Target="../media/image10.jpeg"/><Relationship Id="rId4" Type="http://schemas.openxmlformats.org/officeDocument/2006/relationships/image" Target="../media/image9.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6.xml"/></Relationships>
</file>

<file path=ppt/slides/_rels/slide2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6.xml"/></Relationships>
</file>

<file path=ppt/slides/_rels/slide2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6.xml"/></Relationships>
</file>

<file path=ppt/slides/_rels/slide2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6.xml"/></Relationships>
</file>

<file path=ppt/slides/_rels/slide3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CustomShape 1"/>
          <p:cNvSpPr/>
          <p:nvPr/>
        </p:nvSpPr>
        <p:spPr>
          <a:xfrm>
            <a:off x="72000" y="1728000"/>
            <a:ext cx="12167640" cy="6543720"/>
          </a:xfrm>
          <a:prstGeom prst="rect">
            <a:avLst/>
          </a:prstGeom>
          <a:noFill/>
          <a:ln>
            <a:noFill/>
          </a:ln>
        </p:spPr>
        <p:txBody>
          <a:bodyPr lIns="0" tIns="0" rIns="0" bIns="0"/>
          <a:lstStyle/>
          <a:p>
            <a:pPr>
              <a:lnSpc>
                <a:spcPct val="100000"/>
              </a:lnSpc>
              <a:buSzPct val="45000"/>
              <a:buFont typeface="StarSymbol"/>
              <a:buChar char="l"/>
            </a:pPr>
            <a:r>
              <a:rPr lang="el-GR" sz="3200">
                <a:latin typeface="Arial"/>
              </a:rPr>
              <a:t>                      </a:t>
            </a:r>
            <a:r>
              <a:rPr lang="el-GR" sz="3200">
                <a:solidFill>
                  <a:srgbClr val="FFFFCC"/>
                </a:solidFill>
                <a:latin typeface="Arial"/>
              </a:rPr>
              <a:t> PROJECT</a:t>
            </a:r>
            <a:endParaRPr/>
          </a:p>
          <a:p>
            <a:pPr>
              <a:lnSpc>
                <a:spcPct val="100000"/>
              </a:lnSpc>
              <a:buSzPct val="45000"/>
              <a:buFont typeface="StarSymbol"/>
              <a:buChar char="l"/>
            </a:pPr>
            <a:r>
              <a:rPr lang="el-GR" sz="3200">
                <a:solidFill>
                  <a:srgbClr val="FFFFCC"/>
                </a:solidFill>
                <a:latin typeface="Arial"/>
              </a:rPr>
              <a:t>ΘΕΜΑ:ΔΙΑΚΙΝΗΣΗ ΝΑΡΚΩΤΙΚΩΝ</a:t>
            </a:r>
            <a:endParaRPr/>
          </a:p>
          <a:p>
            <a:pPr>
              <a:lnSpc>
                <a:spcPct val="100000"/>
              </a:lnSpc>
              <a:buSzPct val="45000"/>
              <a:buFont typeface="StarSymbol"/>
              <a:buChar char="l"/>
            </a:pPr>
            <a:r>
              <a:rPr lang="el-GR" sz="3200">
                <a:solidFill>
                  <a:srgbClr val="FFFFCC"/>
                </a:solidFill>
                <a:latin typeface="Arial"/>
              </a:rPr>
              <a:t>ΜΕΛΗ ΟΜΑΔΑΣ:ΑΝΑΣΤΑΣΙΟΥ ΑΡΗΣ</a:t>
            </a:r>
            <a:endParaRPr/>
          </a:p>
          <a:p>
            <a:pPr>
              <a:lnSpc>
                <a:spcPct val="100000"/>
              </a:lnSpc>
              <a:buSzPct val="45000"/>
              <a:buFont typeface="StarSymbol"/>
              <a:buChar char="l"/>
            </a:pPr>
            <a:r>
              <a:rPr lang="el-GR" sz="3200">
                <a:solidFill>
                  <a:srgbClr val="FFFFCC"/>
                </a:solidFill>
                <a:latin typeface="Arial"/>
              </a:rPr>
              <a:t>                           ΒΛΑΧΟΣ ΙΩΑΝΝΗΣ</a:t>
            </a:r>
            <a:endParaRPr/>
          </a:p>
          <a:p>
            <a:pPr>
              <a:lnSpc>
                <a:spcPct val="100000"/>
              </a:lnSpc>
              <a:buSzPct val="45000"/>
              <a:buFont typeface="StarSymbol"/>
              <a:buChar char="l"/>
            </a:pPr>
            <a:r>
              <a:rPr lang="el-GR" sz="3200">
                <a:solidFill>
                  <a:srgbClr val="FFFFCC"/>
                </a:solidFill>
                <a:latin typeface="Arial"/>
              </a:rPr>
              <a:t>                           ΒΑΛΑΤΣΟΣ ΒΑΓΓΕΛΗΣ</a:t>
            </a:r>
            <a:endParaRPr/>
          </a:p>
          <a:p>
            <a:pPr>
              <a:lnSpc>
                <a:spcPct val="100000"/>
              </a:lnSpc>
              <a:buSzPct val="45000"/>
              <a:buFont typeface="StarSymbol"/>
              <a:buChar char="l"/>
            </a:pPr>
            <a:r>
              <a:rPr lang="el-GR" sz="3200">
                <a:solidFill>
                  <a:srgbClr val="FFFFCC"/>
                </a:solidFill>
                <a:latin typeface="Arial"/>
              </a:rPr>
              <a:t>                           ΒΑΛΑΤΣΟΣ ΧΡΗΣΤΟΣ</a:t>
            </a:r>
            <a:endParaRPr/>
          </a:p>
          <a:p>
            <a:pPr>
              <a:lnSpc>
                <a:spcPct val="100000"/>
              </a:lnSpc>
              <a:buSzPct val="45000"/>
              <a:buFont typeface="StarSymbol"/>
              <a:buChar char="l"/>
            </a:pPr>
            <a:r>
              <a:rPr lang="el-GR" sz="3200">
                <a:solidFill>
                  <a:srgbClr val="FFFFCC"/>
                </a:solidFill>
                <a:latin typeface="Arial"/>
              </a:rPr>
              <a:t>                           ΑΛΕΥΡΟΠΟΥΛΟΣ ΚΩΝ/ΝΟΣ</a:t>
            </a:r>
            <a:endParaRPr/>
          </a:p>
          <a:p>
            <a:pPr>
              <a:lnSpc>
                <a:spcPct val="100000"/>
              </a:lnSpc>
              <a:buSzPct val="45000"/>
              <a:buFont typeface="StarSymbol"/>
              <a:buChar char="l"/>
            </a:pPr>
            <a:r>
              <a:rPr lang="el-GR" sz="3200">
                <a:solidFill>
                  <a:srgbClr val="FFFFCC"/>
                </a:solidFill>
                <a:latin typeface="Arial"/>
              </a:rPr>
              <a:t>                           ΑΠΟΣΤΟΛΟΥ ΧΡΗΣΤΟΣ</a:t>
            </a:r>
            <a:endParaRPr/>
          </a:p>
          <a:p>
            <a:pPr>
              <a:lnSpc>
                <a:spcPct val="100000"/>
              </a:lnSpc>
              <a:buSzPct val="45000"/>
              <a:buFont typeface="StarSymbol"/>
              <a:buChar char="l"/>
            </a:pPr>
            <a:r>
              <a:rPr lang="el-GR" sz="3200">
                <a:solidFill>
                  <a:srgbClr val="FFFFCC"/>
                </a:solidFill>
                <a:latin typeface="Arial"/>
              </a:rPr>
              <a:t>ΣΧΟΛ.ΕΤΟΣ:2015-16</a:t>
            </a:r>
            <a:endParaRPr/>
          </a:p>
          <a:p>
            <a:pPr>
              <a:lnSpc>
                <a:spcPct val="100000"/>
              </a:lnSpc>
              <a:buSzPct val="45000"/>
              <a:buFont typeface="StarSymbol"/>
              <a:buChar char="l"/>
            </a:pPr>
            <a:r>
              <a:rPr lang="el-GR" sz="3200">
                <a:solidFill>
                  <a:srgbClr val="FFFFCC"/>
                </a:solidFill>
                <a:latin typeface="Arial"/>
              </a:rPr>
              <a:t>1οΛΥΚΕΙΟ ΑΓ.ΠΑΡΑΣΚΕΥΗΣ</a:t>
            </a:r>
            <a:endParaRPr/>
          </a:p>
          <a:p>
            <a:pPr>
              <a:lnSpc>
                <a:spcPct val="100000"/>
              </a:lnSpc>
              <a:buSzPct val="45000"/>
              <a:buFont typeface="StarSymbol"/>
              <a:buChar char="l"/>
            </a:pPr>
            <a:r>
              <a:rPr lang="el-GR" sz="3200">
                <a:solidFill>
                  <a:srgbClr val="FFFFCC"/>
                </a:solidFill>
                <a:latin typeface="Arial"/>
              </a:rPr>
              <a:t>                            </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CustomShape 1"/>
          <p:cNvSpPr/>
          <p:nvPr/>
        </p:nvSpPr>
        <p:spPr>
          <a:xfrm>
            <a:off x="360000" y="648000"/>
            <a:ext cx="9070920" cy="6479280"/>
          </a:xfrm>
          <a:prstGeom prst="rect">
            <a:avLst/>
          </a:prstGeom>
          <a:noFill/>
          <a:ln>
            <a:noFill/>
          </a:ln>
        </p:spPr>
        <p:txBody>
          <a:bodyPr lIns="0" tIns="0" rIns="0" bIns="0"/>
          <a:lstStyle/>
          <a:p>
            <a:pPr algn="ctr">
              <a:lnSpc>
                <a:spcPct val="100000"/>
              </a:lnSpc>
            </a:pPr>
            <a:endParaRPr/>
          </a:p>
          <a:p>
            <a:pPr algn="ctr">
              <a:lnSpc>
                <a:spcPct val="100000"/>
              </a:lnSpc>
            </a:pPr>
            <a:r>
              <a:rPr lang="el-GR" sz="2600">
                <a:solidFill>
                  <a:srgbClr val="FFFFCC"/>
                </a:solidFill>
                <a:latin typeface="Arial"/>
              </a:rPr>
              <a:t>8. </a:t>
            </a:r>
            <a:r>
              <a:rPr lang="el-GR" sz="2600" u="sng">
                <a:solidFill>
                  <a:srgbClr val="FFFFCC"/>
                </a:solidFill>
                <a:latin typeface="Arial"/>
              </a:rPr>
              <a:t>L.S.D</a:t>
            </a:r>
            <a:endParaRPr/>
          </a:p>
          <a:p>
            <a:pPr algn="ctr">
              <a:lnSpc>
                <a:spcPct val="100000"/>
              </a:lnSpc>
            </a:pPr>
            <a:endParaRPr/>
          </a:p>
          <a:p>
            <a:pPr algn="ctr">
              <a:lnSpc>
                <a:spcPct val="100000"/>
              </a:lnSpc>
            </a:pPr>
            <a:r>
              <a:rPr lang="el-GR" sz="2600">
                <a:solidFill>
                  <a:srgbClr val="FFFFCC"/>
                </a:solidFill>
                <a:latin typeface="Arial"/>
              </a:rPr>
              <a:t>Lusergic Sauere Diethylamid (διαιθυλαμίδιο του λυσεργικού οξέος). Το 1938 κατασκευάστηκε στην Ελβετία στα εργαστήρια της φαρμακευτικής εταιρείας Sandoz ως θεραπευτικό ορισμένων ψυχασθενειών. Μετά από 5 χρόνια ανακαλύφθηκαν οι παραισθησιογόνες ιδιότητές του από τον καθηγητή Dr. Hoffmann, ο οποίος και το ανακάλυψε. Είναι υγρό, άχρωμο, άγευστο, άοσμο ή σκόνη λευκή. Εισάγεται στον οργανισμό με μορφή χαπιών ή με κομμάτια ζάχαρης ποτισμένα με σταγόνες L.S.D. ή με εισπνοή ή με ενέσεις. Επιδρά σε ορισμένες περιοχές του εγκεφάλου και του νωτιαίου μυελού και επί του κεντρικού νευρικού συστήματος. Έχει τρομακτική δραστικότητα. Υπολογίζεται ότι το 1/10.000 του γραμμαρίου του ναρκωτικού αυτού, μπορεί να δημιουργήσει κατάσταση καταληψίας</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CustomShape 1"/>
          <p:cNvSpPr/>
          <p:nvPr/>
        </p:nvSpPr>
        <p:spPr>
          <a:xfrm>
            <a:off x="504000" y="936000"/>
            <a:ext cx="9070920" cy="5216400"/>
          </a:xfrm>
          <a:prstGeom prst="rect">
            <a:avLst/>
          </a:prstGeom>
          <a:noFill/>
          <a:ln>
            <a:noFill/>
          </a:ln>
        </p:spPr>
        <p:txBody>
          <a:bodyPr lIns="0" tIns="0" rIns="0" bIns="0"/>
          <a:lstStyle/>
          <a:p>
            <a:pPr algn="ctr">
              <a:lnSpc>
                <a:spcPct val="100000"/>
              </a:lnSpc>
            </a:pPr>
            <a:r>
              <a:rPr lang="el-GR" sz="3200">
                <a:solidFill>
                  <a:srgbClr val="FFFFCC"/>
                </a:solidFill>
                <a:latin typeface="MgOpen Moderna"/>
              </a:rPr>
              <a:t>10. S.T.D</a:t>
            </a:r>
            <a:endParaRPr/>
          </a:p>
          <a:p>
            <a:pPr algn="ctr">
              <a:lnSpc>
                <a:spcPct val="100000"/>
              </a:lnSpc>
            </a:pPr>
            <a:endParaRPr/>
          </a:p>
          <a:p>
            <a:pPr algn="ctr">
              <a:lnSpc>
                <a:spcPct val="100000"/>
              </a:lnSpc>
            </a:pPr>
            <a:r>
              <a:rPr lang="el-GR" sz="3200">
                <a:solidFill>
                  <a:srgbClr val="FFFFCC"/>
                </a:solidFill>
                <a:latin typeface="MgOpen Moderna"/>
              </a:rPr>
              <a:t>Πολύ επικίνδυνο ναρκωτικό, τριπλάσιο σε δραστικότητα από το L.S.D. Έχουν σημειωθεί πολλοί θάνατοι από τη χρήση αυτού του ναρκωτικού. Δεν έχει καμία εφαρμογή στην Ιατρικ</a:t>
            </a:r>
            <a:endParaRPr/>
          </a:p>
          <a:p>
            <a:pPr algn="ctr">
              <a:lnSpc>
                <a:spcPct val="100000"/>
              </a:lnSpc>
            </a:pPr>
            <a:endParaRPr/>
          </a:p>
          <a:p>
            <a:pPr algn="ctr">
              <a:lnSpc>
                <a:spcPct val="100000"/>
              </a:lnSpc>
            </a:pPr>
            <a:r>
              <a:rPr lang="el-GR" sz="3200">
                <a:solidFill>
                  <a:srgbClr val="FFFFCC"/>
                </a:solidFill>
                <a:latin typeface="MgOpen Moderna"/>
              </a:rPr>
              <a:t>11. A.S.D</a:t>
            </a:r>
            <a:endParaRPr/>
          </a:p>
          <a:p>
            <a:pPr algn="ctr">
              <a:lnSpc>
                <a:spcPct val="100000"/>
              </a:lnSpc>
            </a:pPr>
            <a:r>
              <a:rPr lang="el-GR" sz="3200">
                <a:solidFill>
                  <a:srgbClr val="FFFFCC"/>
                </a:solidFill>
                <a:latin typeface="MgOpen Moderna"/>
              </a:rPr>
              <a:t>Πρωτοεμφανίστηκε το 1977 στην Ελλάδα από ξένους λαθρεμπόρους. Είναι πολύ πιο δραστικό από το L.S.D</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CustomShape 1"/>
          <p:cNvSpPr/>
          <p:nvPr/>
        </p:nvSpPr>
        <p:spPr>
          <a:xfrm>
            <a:off x="432000" y="1080000"/>
            <a:ext cx="9142920" cy="5072400"/>
          </a:xfrm>
          <a:prstGeom prst="rect">
            <a:avLst/>
          </a:prstGeom>
          <a:noFill/>
          <a:ln>
            <a:noFill/>
          </a:ln>
        </p:spPr>
        <p:txBody>
          <a:bodyPr lIns="0" tIns="0" rIns="0" bIns="0"/>
          <a:lstStyle/>
          <a:p>
            <a:endParaRPr/>
          </a:p>
          <a:p>
            <a:pPr algn="ctr">
              <a:lnSpc>
                <a:spcPct val="100000"/>
              </a:lnSpc>
            </a:pPr>
            <a:r>
              <a:rPr lang="el-GR" sz="3200">
                <a:solidFill>
                  <a:srgbClr val="FFFFCC"/>
                </a:solidFill>
                <a:latin typeface="Arial"/>
              </a:rPr>
              <a:t>12. ΑΜΦΕΤΑΜΙΝΕΣ</a:t>
            </a:r>
            <a:endParaRPr/>
          </a:p>
          <a:p>
            <a:pPr algn="ctr">
              <a:lnSpc>
                <a:spcPct val="100000"/>
              </a:lnSpc>
            </a:pPr>
            <a:endParaRPr/>
          </a:p>
          <a:p>
            <a:pPr algn="ctr">
              <a:lnSpc>
                <a:spcPct val="100000"/>
              </a:lnSpc>
            </a:pPr>
            <a:r>
              <a:rPr lang="el-GR" sz="3200">
                <a:solidFill>
                  <a:srgbClr val="FFFFCC"/>
                </a:solidFill>
                <a:latin typeface="Arial"/>
              </a:rPr>
              <a:t>Η πρώτη αμφεταμίνη δημιουργήθηκε αρχικά το 1887 από τον Ρουμάνο χημικό Λαζάρ Εντελεάνου (Lazar Edeleanu) στο πανεπιστήμιο του Βερολίνου, με το όνομα φαινυλισοπροπυλαμίνη. Τη δεκαετία του 1930 χρησιμοποιήθηκε για την αντιμετώπιση της ναρκοληψίας και του συνδρόμου Ελλειμματικής Προσοχής - Υπερκινητικότητας. Χρησιμοποιήθηκε ευρέως από τους στρατιώτες κατά τη διάκρεια του Ά Παγκοσμίου Πολέμου.</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CustomShape 1"/>
          <p:cNvSpPr/>
          <p:nvPr/>
        </p:nvSpPr>
        <p:spPr>
          <a:xfrm>
            <a:off x="504000" y="301320"/>
            <a:ext cx="9070920" cy="1261440"/>
          </a:xfrm>
          <a:prstGeom prst="rect">
            <a:avLst/>
          </a:prstGeom>
          <a:noFill/>
          <a:ln>
            <a:noFill/>
          </a:ln>
        </p:spPr>
        <p:txBody>
          <a:bodyPr lIns="0" tIns="0" rIns="0" bIns="0" anchor="ctr"/>
          <a:lstStyle/>
          <a:p>
            <a:pPr algn="ctr">
              <a:lnSpc>
                <a:spcPct val="100000"/>
              </a:lnSpc>
            </a:pPr>
            <a:r>
              <a:rPr lang="el-GR" sz="4400">
                <a:solidFill>
                  <a:srgbClr val="FFFFCC"/>
                </a:solidFill>
                <a:latin typeface="Arial"/>
              </a:rPr>
              <a:t>ΤΡΟΠΟΙ ΔΙΑΚΙΝΗΣΗΣ ΝΑΡΚΩΤΙΚΩΝ</a:t>
            </a:r>
            <a:endParaRPr/>
          </a:p>
        </p:txBody>
      </p:sp>
      <p:pic>
        <p:nvPicPr>
          <p:cNvPr id="89" name="Εικόνα 88"/>
          <p:cNvPicPr/>
          <p:nvPr/>
        </p:nvPicPr>
        <p:blipFill>
          <a:blip r:embed="rId2"/>
          <a:stretch>
            <a:fillRect/>
          </a:stretch>
        </p:blipFill>
        <p:spPr>
          <a:xfrm>
            <a:off x="1142280" y="1769040"/>
            <a:ext cx="7794000" cy="4383360"/>
          </a:xfrm>
          <a:prstGeom prst="rect">
            <a:avLst/>
          </a:prstGeom>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CustomShape 1"/>
          <p:cNvSpPr/>
          <p:nvPr/>
        </p:nvSpPr>
        <p:spPr>
          <a:xfrm>
            <a:off x="360360" y="648000"/>
            <a:ext cx="9070920" cy="6119280"/>
          </a:xfrm>
          <a:prstGeom prst="rect">
            <a:avLst/>
          </a:prstGeom>
          <a:noFill/>
          <a:ln>
            <a:noFill/>
          </a:ln>
        </p:spPr>
        <p:txBody>
          <a:bodyPr lIns="0" tIns="0" rIns="0" bIns="0"/>
          <a:lstStyle/>
          <a:p>
            <a:pPr algn="just">
              <a:lnSpc>
                <a:spcPct val="100000"/>
              </a:lnSpc>
            </a:pPr>
            <a:r>
              <a:rPr lang="el-GR" sz="2600">
                <a:solidFill>
                  <a:srgbClr val="FFFFCC"/>
                </a:solidFill>
                <a:latin typeface="Arial"/>
                <a:ea typeface="Droid Sans Fallback"/>
              </a:rPr>
              <a:t>Η κερδοφόρα διακίνηση ναρκωτικών είναι ένα φαινόμενο που έχει εμφανιστεί σχεδόν σε κάθε χώρα του κόσμου. Πρόκειται για ένα παγκόσμιο δίκτυο παραγωγής και διακίνησης με τεράστια οικονομικά οφέλη, το οποίο για ευνόητους λόγους οι εκάστοτε κυβερνήσεις αποφεύγουν σκοπίμως να εξιχνιάσουν. Εξάλλου πολλοί αναφέρουν πως πρόκειται για τους στυλοβάτες της παγκόσμιας οικονομίας. Ολόκληρες κοινωνίες βασίζονται στα οικονομικά οφέλη των ναρκωτικών και δεν είναι λίγες οι περιπτώσεις όπου γίνονται ακόμη και πόλεμοι για τον έλεγχό τους, όπως Κολομβία, Μεξικό και γενικά η Λατινική Αμερική.</a:t>
            </a:r>
            <a:endParaRPr/>
          </a:p>
          <a:p>
            <a:pPr algn="just">
              <a:lnSpc>
                <a:spcPct val="100000"/>
              </a:lnSpc>
            </a:pPr>
            <a:r>
              <a:rPr lang="el-GR" sz="2600">
                <a:solidFill>
                  <a:srgbClr val="FFFFCC"/>
                </a:solidFill>
                <a:latin typeface="Arial"/>
                <a:ea typeface="Droid Sans Fallback"/>
              </a:rPr>
              <a:t>Με ποιόν τρόπο, όμως, φτάνουν αυτές οι ουσίες στα χέρια κάποιου; Λογικό είναι να συμπεράνουμε πως ελέγχονται μέσα από μηχανισμούς του κράτους. Στην πλειοψηφία των περιπτώσεων αυτό το ρόλο επιτελεί και η αστυνομία, με τη συνδρομή των βοηθών τους (βαποράκια)</a:t>
            </a:r>
            <a:endParaRPr/>
          </a:p>
          <a:p>
            <a:pPr algn="just">
              <a:lnSpc>
                <a:spcPct val="100000"/>
              </a:lnSpc>
            </a:pPr>
            <a:endParaRPr/>
          </a:p>
          <a:p>
            <a:pPr algn="just">
              <a:lnSpc>
                <a:spcPct val="100000"/>
              </a:lnSpc>
            </a:pPr>
            <a:endParaRPr/>
          </a:p>
          <a:p>
            <a:pPr algn="just">
              <a:lnSpc>
                <a:spcPct val="100000"/>
              </a:lnSpc>
            </a:pP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CustomShape 1"/>
          <p:cNvSpPr/>
          <p:nvPr/>
        </p:nvSpPr>
        <p:spPr>
          <a:xfrm>
            <a:off x="504000" y="576000"/>
            <a:ext cx="9070920" cy="6479280"/>
          </a:xfrm>
          <a:prstGeom prst="rect">
            <a:avLst/>
          </a:prstGeom>
          <a:noFill/>
          <a:ln>
            <a:noFill/>
          </a:ln>
        </p:spPr>
        <p:txBody>
          <a:bodyPr lIns="0" tIns="0" rIns="0" bIns="0"/>
          <a:lstStyle/>
          <a:p>
            <a:pPr algn="just">
              <a:lnSpc>
                <a:spcPct val="100000"/>
              </a:lnSpc>
            </a:pPr>
            <a:r>
              <a:rPr lang="el-GR" sz="2600">
                <a:solidFill>
                  <a:srgbClr val="FFFFCC"/>
                </a:solidFill>
                <a:latin typeface="Arial"/>
                <a:ea typeface="Droid Sans Fallback"/>
              </a:rPr>
              <a:t>Πώς φθάνουν στην χώρα μας όλα αυτά τα ναρκωτικά; Πώς εισάγονται στις ευρωπαϊκές χώρες;</a:t>
            </a:r>
            <a:endParaRPr/>
          </a:p>
          <a:p>
            <a:pPr algn="just">
              <a:lnSpc>
                <a:spcPct val="100000"/>
              </a:lnSpc>
            </a:pPr>
            <a:r>
              <a:rPr lang="el-GR" sz="2600">
                <a:solidFill>
                  <a:srgbClr val="FFFFCC"/>
                </a:solidFill>
                <a:latin typeface="Arial"/>
                <a:ea typeface="Droid Sans Fallback"/>
              </a:rPr>
              <a:t>Παραδόξως, η Αμβέρσα του Βελγίου είναι γεμάτη κοκαΐνη. Θεωρείται η πρωτεύουσα των ναρκωτικών της Ευρώπης. Παραπάνω και από το 'Αμστερναμ Χαρακτηριστικά, σχεδόν το 25% της κοκαΐνης που μπαίνει στην Ευρώπη από τη Νότια Αμερική, περνάει από τη χώρα του Βελγίου και ένα μεγάλο μέρος, από το λιμάνι της Αμβέρσα Είναι πολύ βολικό και ταυτόχρονα απίστευτο "το ότι μόνο το 2% των κοντέινερ που περνάνε από το λιμάνι κάθε χρόνο ελέγχεται, άρα δεν πιάνουν σχεδόν τίποτα".  Και από εκεί αρχίζει το ταξίδι για κάθε γωνιά της Ευρώπης.</a:t>
            </a:r>
            <a:endParaRPr/>
          </a:p>
          <a:p>
            <a:pPr algn="just">
              <a:lnSpc>
                <a:spcPct val="100000"/>
              </a:lnSpc>
            </a:pPr>
            <a:r>
              <a:rPr lang="el-GR" sz="2600">
                <a:solidFill>
                  <a:srgbClr val="FFFFCC"/>
                </a:solidFill>
                <a:latin typeface="Arial"/>
                <a:ea typeface="Droid Sans Fallback"/>
              </a:rPr>
              <a:t>Μία άλλη χώρα προέλευσης και παραγωγής ναρκωτικών στην Ευρώπη είναι και η Αλβανία όπως και η Σερβία. Λόγω μικρής απόστασης, η Αλβανία και η Σερβία είναι οι κύριοι προμηθευτές ναρκωτικών στη χώρα μας.</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CustomShape 1"/>
          <p:cNvSpPr/>
          <p:nvPr/>
        </p:nvSpPr>
        <p:spPr>
          <a:xfrm>
            <a:off x="792000" y="322200"/>
            <a:ext cx="9070920" cy="1261440"/>
          </a:xfrm>
          <a:prstGeom prst="rect">
            <a:avLst/>
          </a:prstGeom>
          <a:noFill/>
          <a:ln>
            <a:noFill/>
          </a:ln>
        </p:spPr>
        <p:txBody>
          <a:bodyPr lIns="0" tIns="0" rIns="0" bIns="0" anchor="ctr"/>
          <a:lstStyle/>
          <a:p>
            <a:pPr algn="ctr">
              <a:lnSpc>
                <a:spcPct val="100000"/>
              </a:lnSpc>
            </a:pPr>
            <a:r>
              <a:rPr lang="el-GR" sz="4400">
                <a:solidFill>
                  <a:srgbClr val="FFFFCC"/>
                </a:solidFill>
                <a:latin typeface="Arial"/>
              </a:rPr>
              <a:t>ΙΣΤΟΡΙΚΗ ΑΝΔΡΟΜΗ ΚΑΘΩΣ ΚΑΙ Η ΣΗΜΕΡΙΝΗ ΝΟΜΟΘΕΣΙΑ</a:t>
            </a:r>
            <a:endParaRPr/>
          </a:p>
        </p:txBody>
      </p:sp>
      <p:pic>
        <p:nvPicPr>
          <p:cNvPr id="93" name="Εικόνα 92"/>
          <p:cNvPicPr/>
          <p:nvPr/>
        </p:nvPicPr>
        <p:blipFill>
          <a:blip r:embed="rId2"/>
          <a:stretch>
            <a:fillRect/>
          </a:stretch>
        </p:blipFill>
        <p:spPr>
          <a:xfrm>
            <a:off x="1284120" y="1769040"/>
            <a:ext cx="3467160" cy="2478240"/>
          </a:xfrm>
          <a:prstGeom prst="rect">
            <a:avLst/>
          </a:prstGeom>
          <a:ln>
            <a:noFill/>
          </a:ln>
        </p:spPr>
      </p:pic>
      <p:pic>
        <p:nvPicPr>
          <p:cNvPr id="94" name="Εικόνα 93"/>
          <p:cNvPicPr/>
          <p:nvPr/>
        </p:nvPicPr>
        <p:blipFill>
          <a:blip r:embed="rId3"/>
          <a:stretch>
            <a:fillRect/>
          </a:stretch>
        </p:blipFill>
        <p:spPr>
          <a:xfrm>
            <a:off x="4752000" y="1584000"/>
            <a:ext cx="4535280" cy="3671280"/>
          </a:xfrm>
          <a:prstGeom prst="rect">
            <a:avLst/>
          </a:prstGeom>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CustomShape 1"/>
          <p:cNvSpPr/>
          <p:nvPr/>
        </p:nvSpPr>
        <p:spPr>
          <a:xfrm>
            <a:off x="576000" y="360360"/>
            <a:ext cx="9070920" cy="6263280"/>
          </a:xfrm>
          <a:prstGeom prst="rect">
            <a:avLst/>
          </a:prstGeom>
          <a:noFill/>
          <a:ln>
            <a:noFill/>
          </a:ln>
        </p:spPr>
        <p:txBody>
          <a:bodyPr lIns="0" tIns="0" rIns="0" bIns="0"/>
          <a:lstStyle/>
          <a:p>
            <a:pPr>
              <a:lnSpc>
                <a:spcPct val="100000"/>
              </a:lnSpc>
            </a:pPr>
            <a:r>
              <a:rPr lang="el-GR" sz="2600">
                <a:solidFill>
                  <a:srgbClr val="FFFFCC"/>
                </a:solidFill>
                <a:latin typeface="Arial"/>
              </a:rPr>
              <a:t>Μία πρώτη προσπάθεια ποινικοποίησης της χρήσης των ναρκωτικών ουσιών στη χώρα μας πραγματοποιείται ήδη από το 1919 με έναν νόμο «περί αλητείας και επαιτείας».</a:t>
            </a:r>
            <a:endParaRPr/>
          </a:p>
          <a:p>
            <a:pPr>
              <a:lnSpc>
                <a:spcPct val="100000"/>
              </a:lnSpc>
            </a:pPr>
            <a:r>
              <a:rPr lang="el-GR" sz="2600">
                <a:solidFill>
                  <a:srgbClr val="FFFFCC"/>
                </a:solidFill>
                <a:latin typeface="Arial"/>
              </a:rPr>
              <a:t>Προβλεπόμενη ποινή: φυλάκιση μέχρι ενός έτους και επί υποτροπής μέχρι δύο ετών σε όσους έκαναν χρήση ή πωλούσαν χασίς, ή είχαν χώρους στους οποίους επιτρεπόταν το χασίς. </a:t>
            </a:r>
            <a:endParaRPr/>
          </a:p>
          <a:p>
            <a:pPr>
              <a:lnSpc>
                <a:spcPct val="100000"/>
              </a:lnSpc>
            </a:pPr>
            <a:r>
              <a:rPr lang="el-GR" sz="2600">
                <a:solidFill>
                  <a:srgbClr val="FFFFCC"/>
                </a:solidFill>
                <a:latin typeface="Arial"/>
              </a:rPr>
              <a:t>Στη δεκαετία του 80 έγινε καταγραφή πέντε επίσημων θανάτων από ηρωίνη. </a:t>
            </a:r>
            <a:endParaRPr/>
          </a:p>
          <a:p>
            <a:pPr>
              <a:lnSpc>
                <a:spcPct val="100000"/>
              </a:lnSpc>
            </a:pPr>
            <a:r>
              <a:rPr lang="el-GR" sz="2600">
                <a:solidFill>
                  <a:srgbClr val="FFFFCC"/>
                </a:solidFill>
                <a:latin typeface="Arial"/>
              </a:rPr>
              <a:t>Ψηφίζεται έτσι το 1987 ένας νέος νόμος, ο οποίος αποτέλεσε τον κύριο νόμο για τα ναρκωτικά και έκτοτε έχει δεχτεί πολλές τροποποιήσεις. </a:t>
            </a:r>
            <a:endParaRPr/>
          </a:p>
          <a:p>
            <a:pPr>
              <a:lnSpc>
                <a:spcPct val="100000"/>
              </a:lnSpc>
            </a:pPr>
            <a:r>
              <a:rPr lang="el-GR" sz="2600">
                <a:solidFill>
                  <a:srgbClr val="FFFFCC"/>
                </a:solidFill>
                <a:latin typeface="Arial"/>
              </a:rPr>
              <a:t>Σήμερα ισχύει ο 4139/13 «Νόμος περί εξαρτησιογόνων ουσιών». </a:t>
            </a:r>
            <a:endParaRPr/>
          </a:p>
          <a:p>
            <a:pPr>
              <a:lnSpc>
                <a:spcPct val="100000"/>
              </a:lnSpc>
            </a:pPr>
            <a:r>
              <a:rPr lang="el-GR" sz="2600">
                <a:solidFill>
                  <a:srgbClr val="FFFFCC"/>
                </a:solidFill>
                <a:latin typeface="Arial"/>
              </a:rPr>
              <a:t>Κύρια φιλοσοφία του νόμου αυτού είναι ο χαρακτηρισμός του τοξικομανούς ως «ασθενούς» αντί εγκληματία και η διάκριση μεταξύ τοξικομανών και μη τοξικομανών κατά τη σωφρονιστική τους μεταχείριση. </a:t>
            </a:r>
            <a:endParaRPr/>
          </a:p>
          <a:p>
            <a:pPr>
              <a:lnSpc>
                <a:spcPct val="100000"/>
              </a:lnSpc>
            </a:pP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CustomShape 1"/>
          <p:cNvSpPr/>
          <p:nvPr/>
        </p:nvSpPr>
        <p:spPr>
          <a:xfrm>
            <a:off x="504000" y="301320"/>
            <a:ext cx="9070920" cy="1261800"/>
          </a:xfrm>
          <a:prstGeom prst="rect">
            <a:avLst/>
          </a:prstGeom>
          <a:noFill/>
          <a:ln>
            <a:noFill/>
          </a:ln>
        </p:spPr>
        <p:txBody>
          <a:bodyPr lIns="0" tIns="0" rIns="0" bIns="0" anchor="ctr"/>
          <a:lstStyle/>
          <a:p>
            <a:pPr algn="ctr">
              <a:lnSpc>
                <a:spcPct val="100000"/>
              </a:lnSpc>
            </a:pPr>
            <a:r>
              <a:rPr lang="el-GR" sz="4400">
                <a:solidFill>
                  <a:srgbClr val="FFFFCC"/>
                </a:solidFill>
                <a:latin typeface="Arial"/>
              </a:rPr>
              <a:t>ΤΖΙΡΟΣ ΤΩΝ ΝΑΡΚΩΤΙΚΩΝ</a:t>
            </a:r>
            <a:endParaRPr/>
          </a:p>
        </p:txBody>
      </p:sp>
      <p:sp>
        <p:nvSpPr>
          <p:cNvPr id="97" name="CustomShape 2"/>
          <p:cNvSpPr/>
          <p:nvPr/>
        </p:nvSpPr>
        <p:spPr>
          <a:xfrm>
            <a:off x="-93240" y="1769040"/>
            <a:ext cx="10240200" cy="5646600"/>
          </a:xfrm>
          <a:prstGeom prst="rect">
            <a:avLst/>
          </a:prstGeom>
          <a:noFill/>
          <a:ln>
            <a:noFill/>
          </a:ln>
        </p:spPr>
        <p:txBody>
          <a:bodyPr lIns="90000" tIns="45000" rIns="90000" bIns="45000"/>
          <a:lstStyle/>
          <a:p>
            <a:endParaRPr/>
          </a:p>
          <a:p>
            <a:endParaRPr/>
          </a:p>
        </p:txBody>
      </p:sp>
      <p:pic>
        <p:nvPicPr>
          <p:cNvPr id="98" name="Εικόνα 97"/>
          <p:cNvPicPr/>
          <p:nvPr/>
        </p:nvPicPr>
        <p:blipFill>
          <a:blip r:embed="rId2"/>
          <a:stretch>
            <a:fillRect/>
          </a:stretch>
        </p:blipFill>
        <p:spPr>
          <a:xfrm>
            <a:off x="792000" y="1440000"/>
            <a:ext cx="4607640" cy="2591640"/>
          </a:xfrm>
          <a:prstGeom prst="rect">
            <a:avLst/>
          </a:prstGeom>
          <a:ln>
            <a:noFill/>
          </a:ln>
        </p:spPr>
      </p:pic>
      <p:pic>
        <p:nvPicPr>
          <p:cNvPr id="99" name="Εικόνα 98"/>
          <p:cNvPicPr/>
          <p:nvPr/>
        </p:nvPicPr>
        <p:blipFill>
          <a:blip r:embed="rId3"/>
          <a:stretch>
            <a:fillRect/>
          </a:stretch>
        </p:blipFill>
        <p:spPr>
          <a:xfrm>
            <a:off x="5544000" y="1512000"/>
            <a:ext cx="4175640" cy="2663640"/>
          </a:xfrm>
          <a:prstGeom prst="rect">
            <a:avLst/>
          </a:prstGeom>
          <a:ln>
            <a:noFill/>
          </a:ln>
        </p:spPr>
      </p:pic>
      <p:pic>
        <p:nvPicPr>
          <p:cNvPr id="100" name="Εικόνα 99"/>
          <p:cNvPicPr/>
          <p:nvPr/>
        </p:nvPicPr>
        <p:blipFill>
          <a:blip r:embed="rId4"/>
          <a:stretch>
            <a:fillRect/>
          </a:stretch>
        </p:blipFill>
        <p:spPr>
          <a:xfrm>
            <a:off x="4250520" y="4299840"/>
            <a:ext cx="5253120" cy="2971800"/>
          </a:xfrm>
          <a:prstGeom prst="rect">
            <a:avLst/>
          </a:prstGeom>
          <a:ln>
            <a:noFill/>
          </a:ln>
        </p:spPr>
      </p:pic>
      <p:pic>
        <p:nvPicPr>
          <p:cNvPr id="101" name="Εικόνα 100"/>
          <p:cNvPicPr/>
          <p:nvPr/>
        </p:nvPicPr>
        <p:blipFill>
          <a:blip r:embed="rId5"/>
          <a:stretch>
            <a:fillRect/>
          </a:stretch>
        </p:blipFill>
        <p:spPr>
          <a:xfrm>
            <a:off x="851040" y="4178160"/>
            <a:ext cx="3324600" cy="3021480"/>
          </a:xfrm>
          <a:prstGeom prst="rect">
            <a:avLst/>
          </a:prstGeom>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CustomShape 1"/>
          <p:cNvSpPr/>
          <p:nvPr/>
        </p:nvSpPr>
        <p:spPr>
          <a:xfrm>
            <a:off x="504000" y="301320"/>
            <a:ext cx="9070920" cy="1261800"/>
          </a:xfrm>
          <a:prstGeom prst="rect">
            <a:avLst/>
          </a:prstGeom>
          <a:noFill/>
          <a:ln>
            <a:noFill/>
          </a:ln>
        </p:spPr>
      </p:sp>
      <p:sp>
        <p:nvSpPr>
          <p:cNvPr id="103" name="CustomShape 2"/>
          <p:cNvSpPr/>
          <p:nvPr/>
        </p:nvSpPr>
        <p:spPr>
          <a:xfrm>
            <a:off x="504000" y="2785680"/>
            <a:ext cx="9642960" cy="1968840"/>
          </a:xfrm>
          <a:prstGeom prst="rect">
            <a:avLst/>
          </a:prstGeom>
          <a:noFill/>
          <a:ln>
            <a:noFill/>
          </a:ln>
        </p:spPr>
        <p:txBody>
          <a:bodyPr lIns="90000" tIns="45000" rIns="90000" bIns="45000"/>
          <a:lstStyle/>
          <a:p>
            <a:endParaRPr/>
          </a:p>
          <a:p>
            <a:endParaRPr/>
          </a:p>
        </p:txBody>
      </p:sp>
      <p:sp>
        <p:nvSpPr>
          <p:cNvPr id="104" name="CustomShape 3"/>
          <p:cNvSpPr/>
          <p:nvPr/>
        </p:nvSpPr>
        <p:spPr>
          <a:xfrm>
            <a:off x="432720" y="2088000"/>
            <a:ext cx="9070920" cy="4361400"/>
          </a:xfrm>
          <a:prstGeom prst="rect">
            <a:avLst/>
          </a:prstGeom>
          <a:noFill/>
          <a:ln>
            <a:noFill/>
          </a:ln>
        </p:spPr>
        <p:txBody>
          <a:bodyPr lIns="90000" tIns="45000" rIns="90000" bIns="45000"/>
          <a:lstStyle/>
          <a:p>
            <a:r>
              <a:rPr lang="el-GR" sz="2200">
                <a:solidFill>
                  <a:srgbClr val="FFFFCC"/>
                </a:solidFill>
                <a:latin typeface="Arial"/>
              </a:rPr>
              <a:t>Το εμπόριο ναρκωτικών είναι το δεύτερο πιο επικερδές μετά το εμπόριο όπλων. Ο παγκόσμιος ετήσιος τζίρος από τη διακίνηση ναρκωτικών υπερβαίνει τα 500 δις δολάρια, ποσό μεγαλύτερο από το ΑΕΠ των 7 πλουσιότερων χωρών του κόσμου. Στην Ελλάδα ο τζίρος φτάνει τα 10 δις ευρώ το χρόνο. Μόνα τους τα κέρδη από το παράνομο εμπόριο ηρωίνης πλησιάζουν τα 2 δις ευρώ. Το εμπόριο ναρκωτικών είναι πραγματικό χρυσωρυχείο στα χέρια των καπιταλιστών. Δεν είναι καθόλου τυχαίο ότι ο 19ος αιώνας, ο αιώνας της μεγάλης ανάπτυξης του καπιταλισμού, είναι ταυτόχρονα και ο αιώνας γέννησης της τοξικομανίας, ο αιώνας κατά τον οποίο γιγαντώθηκαν οι διαστάσεις παραγωγής, διάθεσης και κατανάλωσης ναρκωτικών ουσιών.</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CustomShape 1"/>
          <p:cNvSpPr/>
          <p:nvPr/>
        </p:nvSpPr>
        <p:spPr>
          <a:xfrm>
            <a:off x="504000" y="301320"/>
            <a:ext cx="9070920" cy="1261440"/>
          </a:xfrm>
          <a:prstGeom prst="rect">
            <a:avLst/>
          </a:prstGeom>
          <a:noFill/>
          <a:ln>
            <a:noFill/>
          </a:ln>
        </p:spPr>
        <p:txBody>
          <a:bodyPr lIns="0" tIns="0" rIns="0" bIns="0" anchor="ctr"/>
          <a:lstStyle/>
          <a:p>
            <a:pPr algn="ctr">
              <a:lnSpc>
                <a:spcPct val="100000"/>
              </a:lnSpc>
            </a:pPr>
            <a:r>
              <a:rPr lang="el-GR" sz="4400">
                <a:solidFill>
                  <a:srgbClr val="FFFFCC"/>
                </a:solidFill>
                <a:latin typeface="Arial"/>
              </a:rPr>
              <a:t>ΕΙΣΑΓΩΓΗ</a:t>
            </a:r>
            <a:endParaRPr/>
          </a:p>
        </p:txBody>
      </p:sp>
      <p:sp>
        <p:nvSpPr>
          <p:cNvPr id="74" name="CustomShape 2"/>
          <p:cNvSpPr/>
          <p:nvPr/>
        </p:nvSpPr>
        <p:spPr>
          <a:xfrm>
            <a:off x="432000" y="1951920"/>
            <a:ext cx="9070920" cy="4383360"/>
          </a:xfrm>
          <a:prstGeom prst="rect">
            <a:avLst/>
          </a:prstGeom>
          <a:noFill/>
          <a:ln>
            <a:noFill/>
          </a:ln>
        </p:spPr>
        <p:txBody>
          <a:bodyPr lIns="0" tIns="0" rIns="0" bIns="0" anchor="ctr"/>
          <a:lstStyle/>
          <a:p>
            <a:pPr algn="ctr">
              <a:lnSpc>
                <a:spcPct val="100000"/>
              </a:lnSpc>
            </a:pPr>
            <a:r>
              <a:rPr lang="el-GR" sz="3200">
                <a:solidFill>
                  <a:srgbClr val="FFFFFF"/>
                </a:solidFill>
                <a:latin typeface="MgOpen Moderna"/>
                <a:ea typeface="Droid Sans Fallback"/>
              </a:rPr>
              <a:t>.</a:t>
            </a:r>
            <a:endParaRPr/>
          </a:p>
          <a:p>
            <a:pPr algn="ctr">
              <a:lnSpc>
                <a:spcPct val="100000"/>
              </a:lnSpc>
            </a:pPr>
            <a:endParaRPr/>
          </a:p>
        </p:txBody>
      </p:sp>
      <p:sp>
        <p:nvSpPr>
          <p:cNvPr id="75" name="CustomShape 3"/>
          <p:cNvSpPr/>
          <p:nvPr/>
        </p:nvSpPr>
        <p:spPr>
          <a:xfrm>
            <a:off x="288000" y="2845800"/>
            <a:ext cx="9935280" cy="3633480"/>
          </a:xfrm>
          <a:prstGeom prst="rect">
            <a:avLst/>
          </a:prstGeom>
          <a:noFill/>
          <a:ln>
            <a:noFill/>
          </a:ln>
        </p:spPr>
        <p:txBody>
          <a:bodyPr lIns="90000" tIns="45000" rIns="90000" bIns="45000"/>
          <a:lstStyle/>
          <a:p>
            <a:r>
              <a:rPr lang="el-GR" sz="2600">
                <a:solidFill>
                  <a:srgbClr val="FFFFCC"/>
                </a:solidFill>
                <a:latin typeface="Arial"/>
              </a:rPr>
              <a:t>Ο όρος ναρκωτικό πιστεύεται ότι προτάθηκε από τον Γαληνό για να περιγράψει δραστικές ουσίες που μουδιάζουν ή νεκρώνουν, προκαλώντας απώλεια αισθήσεων ή παράλυση. Ο όρος νάρκωση χρησιμοποιήθηκε αρχικά από τον Ιπποκράτη για τη διαδικασία ή την κατάσταση της έλλειψης αισθήσεων. Ο Γαληνός ανέφερε τη ρίζα μανδραγόρα , τους σπόρους του φυτού altercus και το χυμό παπαρούνας (όπιο) σαν βασικά παραδείγματα.</a:t>
            </a:r>
            <a:endParaRPr/>
          </a:p>
          <a:p>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 name="CustomShape 1"/>
          <p:cNvSpPr/>
          <p:nvPr/>
        </p:nvSpPr>
        <p:spPr>
          <a:xfrm>
            <a:off x="504000" y="301320"/>
            <a:ext cx="9070920" cy="1261800"/>
          </a:xfrm>
          <a:prstGeom prst="rect">
            <a:avLst/>
          </a:prstGeom>
          <a:noFill/>
          <a:ln>
            <a:noFill/>
          </a:ln>
        </p:spPr>
        <p:txBody>
          <a:bodyPr lIns="0" tIns="0" rIns="0" bIns="0" anchor="ctr"/>
          <a:lstStyle/>
          <a:p>
            <a:pPr algn="ctr">
              <a:lnSpc>
                <a:spcPct val="100000"/>
              </a:lnSpc>
            </a:pPr>
            <a:r>
              <a:rPr lang="el-GR" sz="4400">
                <a:solidFill>
                  <a:srgbClr val="FFFFCC"/>
                </a:solidFill>
                <a:latin typeface="Arial"/>
              </a:rPr>
              <a:t>ΑΙΤΙΑ ΠΟΥ ΟΔΗΓΟΥΝ ΣΤΗ ΧΡΗΣΗ ΝΑΡΚΩΤΙΚΩΝ</a:t>
            </a:r>
            <a:endParaRPr/>
          </a:p>
        </p:txBody>
      </p:sp>
      <p:sp>
        <p:nvSpPr>
          <p:cNvPr id="106" name="CustomShape 2"/>
          <p:cNvSpPr/>
          <p:nvPr/>
        </p:nvSpPr>
        <p:spPr>
          <a:xfrm>
            <a:off x="-68400" y="2016000"/>
            <a:ext cx="10004040" cy="4399200"/>
          </a:xfrm>
          <a:prstGeom prst="rect">
            <a:avLst/>
          </a:prstGeom>
          <a:noFill/>
          <a:ln>
            <a:noFill/>
          </a:ln>
        </p:spPr>
        <p:txBody>
          <a:bodyPr lIns="90000" tIns="45000" rIns="90000" bIns="45000"/>
          <a:lstStyle/>
          <a:p>
            <a:r>
              <a:rPr lang="el-GR" sz="2600">
                <a:solidFill>
                  <a:srgbClr val="FFFFCC"/>
                </a:solidFill>
                <a:latin typeface="Arial"/>
              </a:rPr>
              <a:t>Έρευνες δείχνουν ότι για την εμφάνιση της χρήσης, κατάχρησης και εξάρτησης από ουσίες συμβάλλουν πολλοί και σύνθετοι παράγοντες που αλληλεπιδρούν και διακρίνονται σε τρεις βασικές κατηγορίες (ο βαθμός συμμετοχής της καθεμιάς είναι διαφορετικός σε κάθε περίπτωση): </a:t>
            </a:r>
            <a:endParaRPr/>
          </a:p>
          <a:p>
            <a:r>
              <a:rPr lang="el-GR" sz="2600">
                <a:solidFill>
                  <a:srgbClr val="FFFFCC"/>
                </a:solidFill>
                <a:latin typeface="Arial"/>
              </a:rPr>
              <a:t>Το οικογενειακό, κοινωνικό και πολιτιστικό περιβάλλον στο οποίο ζει το άτομο</a:t>
            </a:r>
            <a:endParaRPr/>
          </a:p>
          <a:p>
            <a:r>
              <a:rPr lang="el-GR" sz="2600">
                <a:solidFill>
                  <a:srgbClr val="FFFFCC"/>
                </a:solidFill>
                <a:latin typeface="Arial"/>
              </a:rPr>
              <a:t>Οι βιολογικοί παράγοντες και η προσωπικότητα του ατόμου</a:t>
            </a:r>
            <a:endParaRPr/>
          </a:p>
          <a:p>
            <a:r>
              <a:rPr lang="el-GR" sz="2600">
                <a:solidFill>
                  <a:srgbClr val="FFFFCC"/>
                </a:solidFill>
                <a:latin typeface="Arial"/>
              </a:rPr>
              <a:t>Η δράση της ουσίας</a:t>
            </a:r>
            <a:endParaRPr/>
          </a:p>
          <a:p>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CustomShape 1"/>
          <p:cNvSpPr/>
          <p:nvPr/>
        </p:nvSpPr>
        <p:spPr>
          <a:xfrm>
            <a:off x="504000" y="301320"/>
            <a:ext cx="9070920" cy="1261800"/>
          </a:xfrm>
          <a:prstGeom prst="rect">
            <a:avLst/>
          </a:prstGeom>
          <a:noFill/>
          <a:ln>
            <a:noFill/>
          </a:ln>
        </p:spPr>
        <p:txBody>
          <a:bodyPr lIns="0" tIns="0" rIns="0" bIns="0" anchor="ctr"/>
          <a:lstStyle/>
          <a:p>
            <a:pPr algn="ctr">
              <a:lnSpc>
                <a:spcPct val="100000"/>
              </a:lnSpc>
            </a:pPr>
            <a:r>
              <a:rPr lang="el-GR" sz="4400">
                <a:solidFill>
                  <a:srgbClr val="FFFFCC"/>
                </a:solidFill>
                <a:latin typeface="Arial"/>
              </a:rPr>
              <a:t>ΤΡΟΠΟΙ ΑΠΕΞΑΡΤΗΣΗΣ ΚΑΙ ΘΕΡΑΠΕΙΑ</a:t>
            </a:r>
            <a:endParaRPr/>
          </a:p>
        </p:txBody>
      </p:sp>
      <p:sp>
        <p:nvSpPr>
          <p:cNvPr id="108" name="CustomShape 2"/>
          <p:cNvSpPr/>
          <p:nvPr/>
        </p:nvSpPr>
        <p:spPr>
          <a:xfrm>
            <a:off x="0" y="1440000"/>
            <a:ext cx="10080360" cy="7913880"/>
          </a:xfrm>
          <a:prstGeom prst="rect">
            <a:avLst/>
          </a:prstGeom>
          <a:noFill/>
          <a:ln>
            <a:noFill/>
          </a:ln>
        </p:spPr>
        <p:txBody>
          <a:bodyPr lIns="90000" tIns="45000" rIns="90000" bIns="45000"/>
          <a:lstStyle/>
          <a:p>
            <a:r>
              <a:rPr lang="el-GR" sz="2600">
                <a:solidFill>
                  <a:srgbClr val="FFFFCC"/>
                </a:solidFill>
                <a:latin typeface="Arial"/>
              </a:rPr>
              <a:t>Ο εθισμός στα ναρκωτικά είναι πάθηση που μπορεί να θεραπευθεί. </a:t>
            </a:r>
            <a:endParaRPr/>
          </a:p>
          <a:p>
            <a:r>
              <a:rPr lang="el-GR" sz="2600">
                <a:solidFill>
                  <a:srgbClr val="FFFFCC"/>
                </a:solidFill>
                <a:latin typeface="Arial"/>
              </a:rPr>
              <a:t>Οι ασθενείς είναι δυνατόν να λάβουν θεραπεία η οποία να είναι προσαρμοσμένη στις δικές τους ιδιαίτερες ανάγκες. Η θεραπευτική αγωγή, τους επιτρέπει να αντιμετωπίζουν το πρόβλημα τους και να μπορούν να έχουν μια κανονική και παραγωγική ζωή. </a:t>
            </a:r>
            <a:endParaRPr/>
          </a:p>
          <a:p>
            <a:r>
              <a:rPr lang="el-GR" sz="2600">
                <a:solidFill>
                  <a:srgbClr val="FFFFCC"/>
                </a:solidFill>
                <a:latin typeface="Arial"/>
              </a:rPr>
              <a:t>Όπως οι ασθενείς που πάσχουν από καρδιακά προβλήματα ή διαβήτη, έτσι και οι εθισμένοι στα ναρκωτικά μπορούν να πετύχουν αλλαγές της συμπεριφοράς τους και να παίρνουν φάρμακα ως μέρος της θεραπευτικής τους αγωγής. </a:t>
            </a:r>
            <a:endParaRPr/>
          </a:p>
          <a:p>
            <a:r>
              <a:rPr lang="el-GR" sz="2600">
                <a:solidFill>
                  <a:srgbClr val="FFFFCC"/>
                </a:solidFill>
                <a:latin typeface="Arial"/>
              </a:rPr>
              <a:t>Οι συμπεριφορικές θεραπείες περιλαμβάνουν την παροχή συμβουλών, ψυχοθεραπεία, ομάδες αλληλοβοήθειας και οικογενειακή θεραπεία.</a:t>
            </a:r>
            <a:endParaRPr/>
          </a:p>
          <a:p>
            <a:r>
              <a:rPr lang="el-GR" sz="2600">
                <a:solidFill>
                  <a:srgbClr val="FFFFCC"/>
                </a:solidFill>
                <a:latin typeface="Arial"/>
              </a:rPr>
              <a:t>Τα φάρμακα βοηθούν στην καταστολή του συνδρόμου στέρησης, της ακατάσχετης επιθυμίας λήψης ναρκωτικών και στην εξουδετέρωση των δράσεων των ναρκωτικών στον οργανισμό</a:t>
            </a:r>
            <a:endParaRPr/>
          </a:p>
          <a:p>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p:txBody>
          <a:bodyPr/>
          <a:lstStyle/>
          <a:p>
            <a:r>
              <a:rPr lang="el-GR" dirty="0" smtClean="0"/>
              <a:t>Σύγχρονο έγκλημα </a:t>
            </a:r>
            <a:br>
              <a:rPr lang="el-GR" dirty="0" smtClean="0"/>
            </a:br>
            <a:endParaRPr lang="el-GR" dirty="0"/>
          </a:p>
        </p:txBody>
      </p:sp>
      <p:sp>
        <p:nvSpPr>
          <p:cNvPr id="3" name="2 - Υπότιτλος"/>
          <p:cNvSpPr>
            <a:spLocks noGrp="1"/>
          </p:cNvSpPr>
          <p:nvPr>
            <p:ph type="subTitle" idx="1"/>
          </p:nvPr>
        </p:nvSpPr>
        <p:spPr/>
        <p:txBody>
          <a:bodyPr/>
          <a:lstStyle/>
          <a:p>
            <a:r>
              <a:rPr lang="el-GR" b="1" dirty="0" smtClean="0"/>
              <a:t>Εμπόριο Λευκής Σαρκός</a:t>
            </a:r>
            <a:endParaRPr lang="el-GR" dirty="0"/>
          </a:p>
        </p:txBody>
      </p:sp>
    </p:spTree>
    <p:extLst>
      <p:ext uri="{BB962C8B-B14F-4D97-AF65-F5344CB8AC3E}">
        <p14:creationId xmlns:p14="http://schemas.microsoft.com/office/powerpoint/2010/main" val="2937219479"/>
      </p:ext>
    </p:extLst>
  </p:cSld>
  <p:clrMapOvr>
    <a:masterClrMapping/>
  </p:clrMapOvr>
  <p:transition spd="slow">
    <p:push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smtClean="0"/>
              <a:t>Ιστορική</a:t>
            </a:r>
            <a:r>
              <a:rPr lang="en-US" dirty="0" smtClean="0"/>
              <a:t> </a:t>
            </a:r>
            <a:r>
              <a:rPr lang="el-GR" dirty="0" smtClean="0"/>
              <a:t>Αναδρομή</a:t>
            </a:r>
            <a:endParaRPr lang="el-GR" dirty="0"/>
          </a:p>
        </p:txBody>
      </p:sp>
      <p:sp>
        <p:nvSpPr>
          <p:cNvPr id="3" name="2 - Θέση περιεχομένου"/>
          <p:cNvSpPr>
            <a:spLocks noGrp="1"/>
          </p:cNvSpPr>
          <p:nvPr>
            <p:ph idx="1"/>
          </p:nvPr>
        </p:nvSpPr>
        <p:spPr/>
        <p:txBody>
          <a:bodyPr/>
          <a:lstStyle/>
          <a:p>
            <a:r>
              <a:rPr lang="el-GR" dirty="0" smtClean="0"/>
              <a:t>H δουλεία υπήρξε αρχαίος και διαπολιτισμικός θεσμός που νομιμοποιούσε την μετατροπή του ανθρώπου σε ιδιοκτησία. Απαγορεύτηκε σταδιακά για οικονομικούς και ηθικούς λόγους στις περισσότερες χώρες του κόσμου. </a:t>
            </a:r>
            <a:endParaRPr lang="en-US" dirty="0" smtClean="0"/>
          </a:p>
          <a:p>
            <a:r>
              <a:rPr lang="el-GR" dirty="0" smtClean="0"/>
              <a:t>Η δουλεία συνεπαγόταν όχι μόνον τον κοινωνικό θάνατο του ατόμου, αλλά του αφαιρούσε αυτή καθαυτή την ανθρώπινη υπόσταση και το υποβίβαζε. </a:t>
            </a:r>
            <a:endParaRPr lang="el-GR" dirty="0"/>
          </a:p>
        </p:txBody>
      </p:sp>
    </p:spTree>
    <p:extLst>
      <p:ext uri="{BB962C8B-B14F-4D97-AF65-F5344CB8AC3E}">
        <p14:creationId xmlns:p14="http://schemas.microsoft.com/office/powerpoint/2010/main" val="749849881"/>
      </p:ext>
    </p:extLst>
  </p:cSld>
  <p:clrMapOvr>
    <a:masterClrMapping/>
  </p:clrMapOvr>
  <p:transition spd="slow">
    <p:push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529" y="-1"/>
            <a:ext cx="10079567" cy="7559675"/>
          </a:xfrm>
        </p:spPr>
        <p:txBody>
          <a:bodyPr>
            <a:normAutofit fontScale="77500" lnSpcReduction="20000"/>
          </a:bodyPr>
          <a:lstStyle/>
          <a:p>
            <a:r>
              <a:rPr lang="el-GR" dirty="0" smtClean="0"/>
              <a:t>Αρχαία Ελλάδα: Μέσω της δουλείας οι παραγωγικές ανάγκες καλύπτονταν. Η νομοθεσία του Σόλωνα το 590 </a:t>
            </a:r>
            <a:r>
              <a:rPr lang="el-GR" dirty="0" err="1" smtClean="0"/>
              <a:t>π.Χ.</a:t>
            </a:r>
            <a:r>
              <a:rPr lang="el-GR" dirty="0" smtClean="0"/>
              <a:t> που απαγόρευε τους πολίτες να δανείζονται με ενέχυρο τον εαυτό τους ήταν εξάλλου πρωτοποριακή για την εποχή της, αφού εξάλλου μέχρι και σήμερα τα ανεξόφλητα δάνεια μπορούν να οδηγήσουν κάποιον στη στέρηση θεμελιωδών δικαιωμάτων του –σε φυλάκιση. Τέλος, ρόλο έπαιζε και η αντίληψη που επικρατούσε για το πολιτισμικό επίπεδο της εθνότητας ή φυλής του δούλου, γιατί καθόριζε αν στο εξής αυτός θα αντιμετωπιζόταν ισότιμα ή υποδεέστερα. </a:t>
            </a:r>
          </a:p>
          <a:p>
            <a:r>
              <a:rPr lang="el-GR" dirty="0" smtClean="0"/>
              <a:t>Στην Οθωμανική αυτοκρατορία, οι δούλοι πολλαπλασιάστηκαν και οι συνθήκες ζωής ήταν εξαιρετικά δύσκολες. Την ίδια εποχή άρχισε στην Ευρώπη εισαγωγή </a:t>
            </a:r>
            <a:r>
              <a:rPr lang="el-GR" dirty="0" err="1" smtClean="0"/>
              <a:t>δούλωναπό</a:t>
            </a:r>
            <a:r>
              <a:rPr lang="el-GR" dirty="0" smtClean="0"/>
              <a:t> την Αφρική. Το γεγονός ότι ήταν μαύροι στο χρώμα επιδείνωνε τη θέση τους. Επίσης η διαφορά στο χρώμα έκανε τους δεσπότες ή κυρίους τους να τους φέρονται πιο σκληρά και να μην τους ενσωματώνουν καθόλου στην κοινωνική ζωή.</a:t>
            </a:r>
          </a:p>
          <a:p>
            <a:r>
              <a:rPr lang="el-GR" dirty="0" smtClean="0"/>
              <a:t> Κινήσεις για την κατάργηση της δουλείας σημειώθηκαν κατά το 18ο αιώνα. Το σύνταγμα των ΗΠΑ, που εκπονήθηκε το 1788, προέβλεπε την απελευθέρωση των δούλων. Η Ελλάδα είναι από τις πρώτες χώρες που απαγόρευσε στη νεότερη ιστορία τη δουλεία. Το σύνταγμα του 1822 όριζε ότι «εις την ελληνική </a:t>
            </a:r>
            <a:r>
              <a:rPr lang="el-GR" dirty="0" err="1" smtClean="0"/>
              <a:t>επικράτειαν</a:t>
            </a:r>
            <a:r>
              <a:rPr lang="el-GR" dirty="0" smtClean="0"/>
              <a:t> ούτε πωλείται ούτε αγοράζεται άνθρωπος.» Περιπτώσεις δουλείας πάντως παρατηρούνται και σήμερα. Αφορά κυρίως τα παιδιά που παρανόμως εξωθούνται στην επαιτεία και των γυναικών που εξωθούνται παρά τη θέλησή τους στην πορνεία. Το δυσάρεστο είναι ότι αυτή η σύγχρονη μορφή δουλείας περνά σχεδόν απαρατήρητη και ο βασικότερος λόγος είναι ο παράνομος χαρακτήρας της. </a:t>
            </a:r>
          </a:p>
          <a:p>
            <a:endParaRPr lang="el-GR" dirty="0"/>
          </a:p>
        </p:txBody>
      </p:sp>
    </p:spTree>
    <p:extLst>
      <p:ext uri="{BB962C8B-B14F-4D97-AF65-F5344CB8AC3E}">
        <p14:creationId xmlns:p14="http://schemas.microsoft.com/office/powerpoint/2010/main" val="2417317404"/>
      </p:ext>
    </p:extLst>
  </p:cSld>
  <p:clrMapOvr>
    <a:masterClrMapping/>
  </p:clrMapOvr>
  <p:transition spd="slow">
    <p:push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04507" y="0"/>
            <a:ext cx="9071610" cy="1562683"/>
          </a:xfrm>
        </p:spPr>
        <p:txBody>
          <a:bodyPr>
            <a:normAutofit/>
          </a:bodyPr>
          <a:lstStyle/>
          <a:p>
            <a:r>
              <a:rPr lang="el-GR" dirty="0" smtClean="0">
                <a:effectLst>
                  <a:outerShdw blurRad="38100" dist="38100" dir="2700000" algn="tl">
                    <a:srgbClr val="000000">
                      <a:alpha val="43137"/>
                    </a:srgbClr>
                  </a:outerShdw>
                </a:effectLst>
              </a:rPr>
              <a:t>Η διακίνηση ανθρώπων</a:t>
            </a:r>
            <a:br>
              <a:rPr lang="el-GR" dirty="0" smtClean="0">
                <a:effectLst>
                  <a:outerShdw blurRad="38100" dist="38100" dir="2700000" algn="tl">
                    <a:srgbClr val="000000">
                      <a:alpha val="43137"/>
                    </a:srgbClr>
                  </a:outerShdw>
                </a:effectLst>
              </a:rPr>
            </a:br>
            <a:endParaRPr lang="el-GR" dirty="0">
              <a:effectLst>
                <a:outerShdw blurRad="38100" dist="38100" dir="2700000" algn="tl">
                  <a:srgbClr val="000000">
                    <a:alpha val="43137"/>
                  </a:srgbClr>
                </a:outerShdw>
              </a:effectLst>
            </a:endParaRPr>
          </a:p>
        </p:txBody>
      </p:sp>
      <p:sp>
        <p:nvSpPr>
          <p:cNvPr id="3" name="2 - Θέση περιεχομένου"/>
          <p:cNvSpPr>
            <a:spLocks noGrp="1"/>
          </p:cNvSpPr>
          <p:nvPr>
            <p:ph idx="1"/>
          </p:nvPr>
        </p:nvSpPr>
        <p:spPr>
          <a:xfrm>
            <a:off x="529" y="944939"/>
            <a:ext cx="10079567" cy="4094853"/>
          </a:xfrm>
        </p:spPr>
        <p:txBody>
          <a:bodyPr>
            <a:normAutofit fontScale="92500" lnSpcReduction="20000"/>
          </a:bodyPr>
          <a:lstStyle/>
          <a:p>
            <a:r>
              <a:rPr lang="el-GR" dirty="0" smtClean="0"/>
              <a:t>Το </a:t>
            </a:r>
            <a:r>
              <a:rPr lang="el-GR" dirty="0" err="1" smtClean="0"/>
              <a:t>Trafficking</a:t>
            </a:r>
            <a:r>
              <a:rPr lang="el-GR" dirty="0" smtClean="0"/>
              <a:t> αναγνωρίζεται, διεθνώς, ως μια από τις σοβαρότερες μορφές οργανωμένου εγκλήματος και παραβίασης ανθρωπίνων δικαιωμάτων. Καταρρακώνει την ανθρώπινη αξιοπρέπεια, πλήττει με βάναυσο τρόπο θεμελιώδη ανθρώπινα δικαιώματα, εκμαυλίζει συνειδήσεις υποθάλπει τη διαφθορά και </a:t>
            </a:r>
            <a:r>
              <a:rPr lang="el-GR" dirty="0" err="1" smtClean="0"/>
              <a:t>απεμπολεί</a:t>
            </a:r>
            <a:r>
              <a:rPr lang="el-GR" dirty="0" smtClean="0"/>
              <a:t> το </a:t>
            </a:r>
            <a:r>
              <a:rPr lang="el-GR" dirty="0" err="1" smtClean="0"/>
              <a:t>αξιακό</a:t>
            </a:r>
            <a:r>
              <a:rPr lang="el-GR" dirty="0" smtClean="0"/>
              <a:t> σύστημα γιατί συχνά το ίδιο το θύμα «αποδέχεται» την κατάσταση του, λόγω της έλλειψης ουσιαστικών επιλογών και διεξόδων από την ανέχεια.</a:t>
            </a:r>
          </a:p>
          <a:p>
            <a:r>
              <a:rPr lang="el-GR" b="1" dirty="0" smtClean="0"/>
              <a:t>Μόνο 1 στους 100.000 καταδικάζεται</a:t>
            </a:r>
            <a:endParaRPr lang="el-GR" dirty="0" smtClean="0"/>
          </a:p>
          <a:p>
            <a:endParaRPr lang="el-GR" dirty="0"/>
          </a:p>
        </p:txBody>
      </p:sp>
      <p:pic>
        <p:nvPicPr>
          <p:cNvPr id="8" name="7 - Εικόνα" descr="Human-Trafficking-Detail-Image.jpg"/>
          <p:cNvPicPr>
            <a:picLocks noChangeAspect="1"/>
          </p:cNvPicPr>
          <p:nvPr/>
        </p:nvPicPr>
        <p:blipFill>
          <a:blip r:embed="rId2"/>
          <a:stretch>
            <a:fillRect/>
          </a:stretch>
        </p:blipFill>
        <p:spPr>
          <a:xfrm>
            <a:off x="1339195" y="4567309"/>
            <a:ext cx="8110958" cy="2992366"/>
          </a:xfrm>
          <a:prstGeom prst="rect">
            <a:avLst/>
          </a:prstGeom>
        </p:spPr>
      </p:pic>
    </p:spTree>
    <p:extLst>
      <p:ext uri="{BB962C8B-B14F-4D97-AF65-F5344CB8AC3E}">
        <p14:creationId xmlns:p14="http://schemas.microsoft.com/office/powerpoint/2010/main" val="2664195088"/>
      </p:ext>
    </p:extLst>
  </p:cSld>
  <p:clrMapOvr>
    <a:masterClrMapping/>
  </p:clrMapOvr>
  <p:transition spd="slow">
    <p:push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72976" y="-1"/>
            <a:ext cx="9071610" cy="4803551"/>
          </a:xfrm>
        </p:spPr>
        <p:txBody>
          <a:bodyPr>
            <a:normAutofit fontScale="70000" lnSpcReduction="20000"/>
          </a:bodyPr>
          <a:lstStyle/>
          <a:p>
            <a:r>
              <a:rPr lang="el-GR" dirty="0" smtClean="0"/>
              <a:t>Εκτιμάται ότι 27 εκατομμύρια άνθρωποι βρίσκονται σήμερα σε κατάσταση δουλείας παγκοσμίως. Τα θύματα εμπορικής-σεξουαλικής εκμετάλλευσης ανέρχονται σε 1,39 εκατομμύρια. Πάνω από 25% των θυμάτων σεξουαλικής εμπορίας διακινούνται από τη Νότια και την Ανατολική Ευρώπη. Το 90% των θυμάτων που διακινούνται προς κράτη-µέλη της ΕΕ καταλήγουν στην βιομηχανία του σεξ.</a:t>
            </a:r>
          </a:p>
          <a:p>
            <a:r>
              <a:rPr lang="el-GR" dirty="0" smtClean="0"/>
              <a:t>Η χώρα μας λόγω της γεωγραφικής της θέσης, αλλά και ως μέλος της Ευρωπαϊκής Ένωσης, αποτελεί τόσο χώρα «ενδιάμεσο» όσο και χώρα «προορισμού» για τα θύματα εμπορίας ανθρώπων</a:t>
            </a:r>
          </a:p>
          <a:p>
            <a:r>
              <a:rPr lang="el-GR" dirty="0" smtClean="0"/>
              <a:t>Η Ελλάδα αποτελεί χώρα προορισμού και διέλευσης των θυμάτων παράνομης διακίνησης και εμπορίας ανθρώπων που εισέρχονται στην Ε.Ε. Εκτιμάται ότι περίπου 20.000 γυναίκες, μεταξύ των οποίων και 1.000 κορίτσια ηλικίας 13 – 15 ετών, είναι θύματα σεξουαλικής εκμετάλλευσης στην Ελλάδα. </a:t>
            </a:r>
          </a:p>
          <a:p>
            <a:pPr>
              <a:buNone/>
            </a:pPr>
            <a:r>
              <a:rPr lang="el-GR" dirty="0" smtClean="0"/>
              <a:t/>
            </a:r>
            <a:br>
              <a:rPr lang="el-GR" dirty="0" smtClean="0"/>
            </a:br>
            <a:endParaRPr lang="el-GR" dirty="0"/>
          </a:p>
        </p:txBody>
      </p:sp>
      <p:pic>
        <p:nvPicPr>
          <p:cNvPr id="4" name="3 - Εικόνα" descr="i-porneia-os-morfi-vias.jpg"/>
          <p:cNvPicPr>
            <a:picLocks noChangeAspect="1"/>
          </p:cNvPicPr>
          <p:nvPr/>
        </p:nvPicPr>
        <p:blipFill>
          <a:blip r:embed="rId2"/>
          <a:stretch>
            <a:fillRect/>
          </a:stretch>
        </p:blipFill>
        <p:spPr>
          <a:xfrm>
            <a:off x="315482" y="4016078"/>
            <a:ext cx="9497950" cy="3543596"/>
          </a:xfrm>
          <a:prstGeom prst="rect">
            <a:avLst/>
          </a:prstGeom>
        </p:spPr>
      </p:pic>
    </p:spTree>
    <p:extLst>
      <p:ext uri="{BB962C8B-B14F-4D97-AF65-F5344CB8AC3E}">
        <p14:creationId xmlns:p14="http://schemas.microsoft.com/office/powerpoint/2010/main" val="2535122401"/>
      </p:ext>
    </p:extLst>
  </p:cSld>
  <p:clrMapOvr>
    <a:masterClrMapping/>
  </p:clrMapOvr>
  <p:transition spd="slow">
    <p:push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Μορφές εκμετάλλευσης</a:t>
            </a:r>
            <a:endParaRPr lang="el-GR" dirty="0"/>
          </a:p>
        </p:txBody>
      </p:sp>
      <p:sp>
        <p:nvSpPr>
          <p:cNvPr id="3" name="2 - Θέση περιεχομένου"/>
          <p:cNvSpPr>
            <a:spLocks noGrp="1"/>
          </p:cNvSpPr>
          <p:nvPr>
            <p:ph idx="1"/>
          </p:nvPr>
        </p:nvSpPr>
        <p:spPr>
          <a:xfrm>
            <a:off x="504507" y="1763924"/>
            <a:ext cx="9260635" cy="5559536"/>
          </a:xfrm>
        </p:spPr>
        <p:txBody>
          <a:bodyPr/>
          <a:lstStyle/>
          <a:p>
            <a:r>
              <a:rPr lang="el-GR" dirty="0" smtClean="0"/>
              <a:t>Σεξουαλική εκμετάλλευση</a:t>
            </a:r>
          </a:p>
          <a:p>
            <a:r>
              <a:rPr lang="el-GR" dirty="0" smtClean="0"/>
              <a:t>Εργασιακή εκμετάλλευση</a:t>
            </a:r>
          </a:p>
          <a:p>
            <a:r>
              <a:rPr lang="el-GR" dirty="0" smtClean="0"/>
              <a:t>Εμπόριο Οργάνων</a:t>
            </a:r>
          </a:p>
          <a:p>
            <a:r>
              <a:rPr lang="el-GR" dirty="0" smtClean="0"/>
              <a:t>Εμπορία παιδιών</a:t>
            </a:r>
            <a:endParaRPr lang="el-GR" dirty="0"/>
          </a:p>
        </p:txBody>
      </p:sp>
      <p:pic>
        <p:nvPicPr>
          <p:cNvPr id="4" name="3 - Εικόνα" descr="child-prostitutes.jpg"/>
          <p:cNvPicPr>
            <a:picLocks noChangeAspect="1"/>
          </p:cNvPicPr>
          <p:nvPr/>
        </p:nvPicPr>
        <p:blipFill>
          <a:blip r:embed="rId2"/>
          <a:stretch>
            <a:fillRect/>
          </a:stretch>
        </p:blipFill>
        <p:spPr>
          <a:xfrm>
            <a:off x="4174094" y="3464848"/>
            <a:ext cx="5742296" cy="3842837"/>
          </a:xfrm>
          <a:prstGeom prst="rect">
            <a:avLst/>
          </a:prstGeom>
        </p:spPr>
      </p:pic>
    </p:spTree>
    <p:extLst>
      <p:ext uri="{BB962C8B-B14F-4D97-AF65-F5344CB8AC3E}">
        <p14:creationId xmlns:p14="http://schemas.microsoft.com/office/powerpoint/2010/main" val="2705515542"/>
      </p:ext>
    </p:extLst>
  </p:cSld>
  <p:clrMapOvr>
    <a:masterClrMapping/>
  </p:clrMapOvr>
  <p:transition spd="slow">
    <p:push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Πορνεία </a:t>
            </a:r>
            <a:endParaRPr lang="el-GR" dirty="0"/>
          </a:p>
        </p:txBody>
      </p:sp>
      <p:sp>
        <p:nvSpPr>
          <p:cNvPr id="3" name="2 - Θέση περιεχομένου"/>
          <p:cNvSpPr>
            <a:spLocks noGrp="1"/>
          </p:cNvSpPr>
          <p:nvPr>
            <p:ph idx="1"/>
          </p:nvPr>
        </p:nvSpPr>
        <p:spPr>
          <a:xfrm>
            <a:off x="529" y="1417422"/>
            <a:ext cx="7008462" cy="6142252"/>
          </a:xfrm>
        </p:spPr>
        <p:txBody>
          <a:bodyPr>
            <a:normAutofit fontScale="85000" lnSpcReduction="20000"/>
          </a:bodyPr>
          <a:lstStyle/>
          <a:p>
            <a:r>
              <a:rPr lang="el-GR" dirty="0" smtClean="0"/>
              <a:t>Πορνεία ονομάζεται η προσφορά του σώματος προς συνουσία έναντι χρηματικής αμοιβής.</a:t>
            </a:r>
          </a:p>
          <a:p>
            <a:r>
              <a:rPr lang="el-GR" dirty="0" smtClean="0"/>
              <a:t>Η θέση της πορνείας και του νόμου ποικίλλει ευρέως σε όλο τον κόσμο, γεγονός που αντανακλά διαφορετικές απόψεις για </a:t>
            </a:r>
            <a:r>
              <a:rPr lang="el-GR" dirty="0" err="1" smtClean="0"/>
              <a:t>θυματοποίηση</a:t>
            </a:r>
            <a:r>
              <a:rPr lang="el-GR" dirty="0" smtClean="0"/>
              <a:t> και την εκμετάλλευση.</a:t>
            </a:r>
          </a:p>
          <a:p>
            <a:r>
              <a:rPr lang="el-GR" dirty="0" smtClean="0"/>
              <a:t>Το 1949, η Γενική Συνέλευση των Ηνωμένων Εθνών ενέκρινε σύμβαση δηλώνοντας ότι «η πορνεία και το συνοδευτικό κακό της εμπορίας ανθρώπων με σκοπό την πορνεία είναι ασυμβίβαστη με την αξιοπρέπεια και την αξία του ανθρώπου».</a:t>
            </a:r>
          </a:p>
          <a:p>
            <a:r>
              <a:rPr lang="el-GR" dirty="0" smtClean="0"/>
              <a:t> Από τον Ιανουάριο του 2009, η σύμβαση κυρώθηκε από 95 κράτη-μέλη όπως η Γαλλία, η Ισπανία, η Ιταλία, η Δανία, και δεν επικυρώθηκε από άλλα 97 κράτη-μέλη, όπως η Γερμανία, η Ολλανδία, το Ηνωμένο Βασίλειο και τις Ηνωμένες Πολιτείες.</a:t>
            </a:r>
          </a:p>
          <a:p>
            <a:endParaRPr lang="el-GR" dirty="0" smtClean="0"/>
          </a:p>
          <a:p>
            <a:endParaRPr lang="el-GR" dirty="0"/>
          </a:p>
        </p:txBody>
      </p:sp>
      <p:pic>
        <p:nvPicPr>
          <p:cNvPr id="5" name="4 - Εικόνα" descr="porneia021015.jpg"/>
          <p:cNvPicPr>
            <a:picLocks noChangeAspect="1"/>
          </p:cNvPicPr>
          <p:nvPr/>
        </p:nvPicPr>
        <p:blipFill>
          <a:blip r:embed="rId2"/>
          <a:stretch>
            <a:fillRect/>
          </a:stretch>
        </p:blipFill>
        <p:spPr>
          <a:xfrm>
            <a:off x="6851497" y="1259928"/>
            <a:ext cx="3228599" cy="5085099"/>
          </a:xfrm>
          <a:prstGeom prst="rect">
            <a:avLst/>
          </a:prstGeom>
        </p:spPr>
      </p:pic>
    </p:spTree>
    <p:extLst>
      <p:ext uri="{BB962C8B-B14F-4D97-AF65-F5344CB8AC3E}">
        <p14:creationId xmlns:p14="http://schemas.microsoft.com/office/powerpoint/2010/main" val="721338593"/>
      </p:ext>
    </p:extLst>
  </p:cSld>
  <p:clrMapOvr>
    <a:masterClrMapping/>
  </p:clrMapOvr>
  <p:transition spd="slow">
    <p:push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err="1" smtClean="0"/>
              <a:t>Μορφες</a:t>
            </a:r>
            <a:r>
              <a:rPr lang="el-GR" dirty="0" smtClean="0"/>
              <a:t> και </a:t>
            </a:r>
            <a:r>
              <a:rPr lang="el-GR" dirty="0" err="1" smtClean="0"/>
              <a:t>ελληνικη</a:t>
            </a:r>
            <a:r>
              <a:rPr lang="el-GR" dirty="0" smtClean="0"/>
              <a:t> </a:t>
            </a:r>
            <a:r>
              <a:rPr lang="el-GR" dirty="0" err="1" smtClean="0"/>
              <a:t>νομοθεσια</a:t>
            </a:r>
            <a:r>
              <a:rPr lang="el-GR" dirty="0" smtClean="0"/>
              <a:t> </a:t>
            </a:r>
            <a:endParaRPr lang="el-GR" dirty="0"/>
          </a:p>
        </p:txBody>
      </p:sp>
      <p:sp>
        <p:nvSpPr>
          <p:cNvPr id="3" name="2 - Θέση περιεχομένου"/>
          <p:cNvSpPr>
            <a:spLocks noGrp="1"/>
          </p:cNvSpPr>
          <p:nvPr>
            <p:ph idx="1"/>
          </p:nvPr>
        </p:nvSpPr>
        <p:spPr/>
        <p:txBody>
          <a:bodyPr>
            <a:normAutofit fontScale="92500" lnSpcReduction="20000"/>
          </a:bodyPr>
          <a:lstStyle/>
          <a:p>
            <a:r>
              <a:rPr lang="el-GR" dirty="0" smtClean="0"/>
              <a:t>Υπάρχουν διάφορες μορφές πορνείας, όπως η παροχή υπηρεσιών σε οίκους ανοχής, στο δρόμο, ως </a:t>
            </a:r>
            <a:r>
              <a:rPr lang="el-GR" dirty="0" err="1" smtClean="0"/>
              <a:t>συνοδοι</a:t>
            </a:r>
            <a:r>
              <a:rPr lang="el-GR" dirty="0" smtClean="0"/>
              <a:t>, </a:t>
            </a:r>
            <a:r>
              <a:rPr lang="el-GR" dirty="0" err="1" smtClean="0"/>
              <a:t>ενω</a:t>
            </a:r>
            <a:r>
              <a:rPr lang="el-GR" dirty="0" smtClean="0"/>
              <a:t> συχνό είναι και το φαινόμενο παροχής </a:t>
            </a:r>
            <a:r>
              <a:rPr lang="el-GR" dirty="0" err="1" smtClean="0"/>
              <a:t>υπηρεσιων</a:t>
            </a:r>
            <a:r>
              <a:rPr lang="el-GR" dirty="0" smtClean="0"/>
              <a:t> μέσω διαδικτύου.</a:t>
            </a:r>
          </a:p>
          <a:p>
            <a:r>
              <a:rPr lang="el-GR" dirty="0" smtClean="0"/>
              <a:t>Κατά το ελληνικό δίκαιο η πορνεία ως επάγγελμα, δηλαδή η μαζική και συστηματική επί </a:t>
            </a:r>
            <a:r>
              <a:rPr lang="el-GR" dirty="0" err="1" smtClean="0"/>
              <a:t>χρήμασι</a:t>
            </a:r>
            <a:r>
              <a:rPr lang="el-GR" dirty="0" smtClean="0"/>
              <a:t> προσφορά του σώματος προς </a:t>
            </a:r>
            <a:r>
              <a:rPr lang="el-GR" dirty="0" err="1" smtClean="0"/>
              <a:t>συνουσίαδεν</a:t>
            </a:r>
            <a:r>
              <a:rPr lang="el-GR" dirty="0" smtClean="0"/>
              <a:t> αποτελεί αδίκημα. Απαιτείται όμως προηγουμένως άδεια της τοπικής αρμόδιας αρχής (για την εγκατάσταση ιερόδουλης σε οποιοδήποτε οίκημα και ο χαρακτηρισμός αυτού ως «οίκος ανοχής». Ταυτόχρονα, επιβάλλεται και η παρακολούθηση της υγείας της ιερόδουλης από γιατρούς του δημοσίου.</a:t>
            </a:r>
          </a:p>
          <a:p>
            <a:endParaRPr lang="el-GR" dirty="0"/>
          </a:p>
        </p:txBody>
      </p:sp>
    </p:spTree>
    <p:extLst>
      <p:ext uri="{BB962C8B-B14F-4D97-AF65-F5344CB8AC3E}">
        <p14:creationId xmlns:p14="http://schemas.microsoft.com/office/powerpoint/2010/main" val="3778856891"/>
      </p:ext>
    </p:extLst>
  </p:cSld>
  <p:clrMapOvr>
    <a:masterClrMapping/>
  </p:clrMapOvr>
  <p:transition spd="slow">
    <p:push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CustomShape 1"/>
          <p:cNvSpPr/>
          <p:nvPr/>
        </p:nvSpPr>
        <p:spPr>
          <a:xfrm>
            <a:off x="113760" y="864000"/>
            <a:ext cx="9677520" cy="5690160"/>
          </a:xfrm>
          <a:prstGeom prst="rect">
            <a:avLst/>
          </a:prstGeom>
          <a:noFill/>
          <a:ln>
            <a:noFill/>
          </a:ln>
        </p:spPr>
        <p:txBody>
          <a:bodyPr lIns="90000" tIns="45000" rIns="90000" bIns="45000"/>
          <a:lstStyle/>
          <a:p>
            <a:pPr algn="ctr">
              <a:lnSpc>
                <a:spcPct val="100000"/>
              </a:lnSpc>
            </a:pPr>
            <a:r>
              <a:rPr lang="el-GR" sz="2600">
                <a:solidFill>
                  <a:srgbClr val="FFFFFF"/>
                </a:solidFill>
                <a:latin typeface="Arial"/>
              </a:rPr>
              <a:t>	</a:t>
            </a:r>
            <a:r>
              <a:rPr lang="el-GR" sz="4400">
                <a:solidFill>
                  <a:srgbClr val="FFFFCC"/>
                </a:solidFill>
                <a:latin typeface="Arial"/>
              </a:rPr>
              <a:t>ΕΙΔΗ ΝΑΡΚΩΤΙΚΩΝ</a:t>
            </a:r>
            <a:endParaRPr/>
          </a:p>
          <a:p>
            <a:pPr algn="ctr">
              <a:lnSpc>
                <a:spcPct val="100000"/>
              </a:lnSpc>
            </a:pPr>
            <a:endParaRPr/>
          </a:p>
          <a:p>
            <a:pPr algn="ctr">
              <a:lnSpc>
                <a:spcPct val="100000"/>
              </a:lnSpc>
            </a:pPr>
            <a:r>
              <a:rPr lang="el-GR" sz="2600">
                <a:solidFill>
                  <a:srgbClr val="FFFFCC"/>
                </a:solidFill>
                <a:latin typeface="Arial"/>
              </a:rPr>
              <a:t>1.ΟΠΙΟ</a:t>
            </a:r>
            <a:endParaRPr/>
          </a:p>
          <a:p>
            <a:pPr algn="ctr">
              <a:lnSpc>
                <a:spcPct val="100000"/>
              </a:lnSpc>
            </a:pPr>
            <a:endParaRPr/>
          </a:p>
          <a:p>
            <a:pPr algn="ctr">
              <a:lnSpc>
                <a:spcPct val="100000"/>
              </a:lnSpc>
            </a:pPr>
            <a:r>
              <a:rPr lang="el-GR" sz="2600">
                <a:solidFill>
                  <a:srgbClr val="FFFFCC"/>
                </a:solidFill>
                <a:latin typeface="Arial"/>
              </a:rPr>
              <a:t>Η παπαρούνα που παράγει το όπιο ευδοκιμεί σε αρκετές χώρες. Στη Νότιο Αμερική έχει απαγορευθεί η καλλιέργειά του και μόνο για συγκεκριμένους λόγους υπάρχει σε μεμονωμένα ιδρύματα. Οι μεγαλύτερες οπιοκαλλιέργειες βρίσκονται σε χώρες της Μέσης Ανατολής, της νοτιοανατολικής Ασίας και της Τουρκίας και σε πολλές χώρες της αμερικανικής ηπείρου. Οι χώρες αυτές προμηθεύουν όπιο σε φαρμακευτικά εργαστήρια αλλά πολύ συχνά πωλείται και στη μαύρη αγορά. </a:t>
            </a:r>
            <a:r>
              <a:rPr lang="el-GR" sz="1000">
                <a:solidFill>
                  <a:srgbClr val="FFFFCC"/>
                </a:solidFill>
                <a:latin typeface="Arial"/>
              </a:rPr>
              <a:t>i</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i-porneia-stin-europi.png"/>
          <p:cNvPicPr>
            <a:picLocks noGrp="1" noChangeAspect="1"/>
          </p:cNvPicPr>
          <p:nvPr>
            <p:ph idx="1"/>
          </p:nvPr>
        </p:nvPicPr>
        <p:blipFill>
          <a:blip r:embed="rId2"/>
          <a:stretch>
            <a:fillRect/>
          </a:stretch>
        </p:blipFill>
        <p:spPr>
          <a:xfrm>
            <a:off x="1654184" y="236215"/>
            <a:ext cx="6747054" cy="6954201"/>
          </a:xfrm>
        </p:spPr>
      </p:pic>
    </p:spTree>
    <p:extLst>
      <p:ext uri="{BB962C8B-B14F-4D97-AF65-F5344CB8AC3E}">
        <p14:creationId xmlns:p14="http://schemas.microsoft.com/office/powerpoint/2010/main" val="2024910058"/>
      </p:ext>
    </p:extLst>
  </p:cSld>
  <p:clrMapOvr>
    <a:masterClrMapping/>
  </p:clrMapOvr>
  <p:transition spd="slow">
    <p:push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Παιδική πορνεία </a:t>
            </a:r>
            <a:endParaRPr lang="el-GR" dirty="0"/>
          </a:p>
        </p:txBody>
      </p:sp>
      <p:sp>
        <p:nvSpPr>
          <p:cNvPr id="3" name="2 - Θέση περιεχομένου"/>
          <p:cNvSpPr>
            <a:spLocks noGrp="1"/>
          </p:cNvSpPr>
          <p:nvPr>
            <p:ph idx="1"/>
          </p:nvPr>
        </p:nvSpPr>
        <p:spPr/>
        <p:txBody>
          <a:bodyPr>
            <a:normAutofit fontScale="70000" lnSpcReduction="20000"/>
          </a:bodyPr>
          <a:lstStyle/>
          <a:p>
            <a:r>
              <a:rPr lang="el-GR" dirty="0" smtClean="0"/>
              <a:t>Όσον αφορά την πορνεία των παιδιών εφαρμόζονται οι νόμοι για την πορνεία, καθώς και εκείνες που αφορούν το σεξ με ένα παιδί. Αν η πορνεία σε γενικές γραμμές είναι νόμιμη, υπάρχει συνήθως μια ελάχιστη απαιτούμενη ηλικία για νόμιμη πορνεία, που είναι υψηλότερο από το γενικό ηλικία συναίνεσης Παρά το γεγονός ότι ορισμένες χώρες δεν </a:t>
            </a:r>
            <a:r>
              <a:rPr lang="el-GR" dirty="0" err="1" smtClean="0"/>
              <a:t>εχουν</a:t>
            </a:r>
            <a:r>
              <a:rPr lang="el-GR" dirty="0" smtClean="0"/>
              <a:t> αιγίδα της παιδικής πορνείας ως ένα ξεχωριστό έγκλημα, η ίδια πράξη τιμωρείται ως σεξουαλική επαφή με ένα ανήλικο άτομο.</a:t>
            </a:r>
          </a:p>
          <a:p>
            <a:r>
              <a:rPr lang="el-GR" dirty="0" smtClean="0"/>
              <a:t>Στην Ινδία, η ομοσπονδιακή αστυνομία λέει ότι περίπου 1,2 εκατομμύρια παιδιά που πιστεύεται ότι εμπλέκονται στην πορνεία. υπολογίζεται ότι περίπου το 40% των </a:t>
            </a:r>
            <a:r>
              <a:rPr lang="el-GR" dirty="0" err="1" smtClean="0"/>
              <a:t>ιερόδουλων</a:t>
            </a:r>
            <a:r>
              <a:rPr lang="el-GR" dirty="0" smtClean="0"/>
              <a:t> στην Ινδία είναι τα παιδιά.</a:t>
            </a:r>
          </a:p>
          <a:p>
            <a:r>
              <a:rPr lang="el-GR" dirty="0" smtClean="0"/>
              <a:t>Μερικοί ενήλικες ταξιδεύουν σε άλλες χώρες να έχουν πρόσβαση σε σεξουαλική επαφή με παιδιά, η οποία δεν είναι διαθέσιμη στην πατρίδα τους. Η Καμπότζη έχει γίνει διαβόητη προορισμός για σεξ με παιδιά. Η Ταϊλάνδη είναι επίσης ένας προορισμός του παιδικού σεξουαλικού τουρισμού. Πολλές δυτικές χώρες έχουν θεσπίσει πρόσφατα νόμους με </a:t>
            </a:r>
            <a:r>
              <a:rPr lang="el-GR" dirty="0" err="1" smtClean="0"/>
              <a:t>εξωεδαφική</a:t>
            </a:r>
            <a:r>
              <a:rPr lang="el-GR" dirty="0" smtClean="0"/>
              <a:t> εμβέλεια, την τιμωρία των πολιτών που ασχολούνται με το σεξ με ανήλικους και σε άλλες </a:t>
            </a:r>
            <a:r>
              <a:rPr lang="el-GR" dirty="0" err="1" smtClean="0"/>
              <a:t>χώρες.αυτοί</a:t>
            </a:r>
            <a:r>
              <a:rPr lang="el-GR" dirty="0" smtClean="0"/>
              <a:t> οι νόμοι όμως  σπάνια εφαρμόζονται. </a:t>
            </a:r>
          </a:p>
          <a:p>
            <a:endParaRPr lang="el-GR" dirty="0" smtClean="0"/>
          </a:p>
          <a:p>
            <a:endParaRPr lang="el-GR" dirty="0"/>
          </a:p>
        </p:txBody>
      </p:sp>
    </p:spTree>
    <p:extLst>
      <p:ext uri="{BB962C8B-B14F-4D97-AF65-F5344CB8AC3E}">
        <p14:creationId xmlns:p14="http://schemas.microsoft.com/office/powerpoint/2010/main" val="3979259809"/>
      </p:ext>
    </p:extLst>
  </p:cSld>
  <p:clrMapOvr>
    <a:masterClrMapping/>
  </p:clrMapOvr>
  <p:transition spd="slow">
    <p:push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51724" y="157467"/>
            <a:ext cx="9071610" cy="1259946"/>
          </a:xfrm>
        </p:spPr>
        <p:txBody>
          <a:bodyPr/>
          <a:lstStyle/>
          <a:p>
            <a:r>
              <a:rPr lang="el-GR" dirty="0" smtClean="0"/>
              <a:t>Παιδική</a:t>
            </a:r>
            <a:r>
              <a:rPr lang="en-US" dirty="0" smtClean="0"/>
              <a:t> </a:t>
            </a:r>
            <a:r>
              <a:rPr lang="el-GR" dirty="0" smtClean="0"/>
              <a:t>Εργασία</a:t>
            </a:r>
            <a:endParaRPr lang="el-GR" dirty="0"/>
          </a:p>
        </p:txBody>
      </p:sp>
      <p:sp>
        <p:nvSpPr>
          <p:cNvPr id="3" name="2 - Θέση περιεχομένου"/>
          <p:cNvSpPr>
            <a:spLocks noGrp="1"/>
          </p:cNvSpPr>
          <p:nvPr>
            <p:ph idx="1"/>
          </p:nvPr>
        </p:nvSpPr>
        <p:spPr>
          <a:xfrm>
            <a:off x="504507" y="1259928"/>
            <a:ext cx="9071610" cy="6299747"/>
          </a:xfrm>
        </p:spPr>
        <p:txBody>
          <a:bodyPr>
            <a:normAutofit fontScale="85000" lnSpcReduction="10000"/>
          </a:bodyPr>
          <a:lstStyle/>
          <a:p>
            <a:r>
              <a:rPr lang="el-GR" dirty="0" smtClean="0"/>
              <a:t>Πάνω από 246 εκατομμύρια παιδιά (ηλικίας 5 έως 17 ετών) στον κόσμο εργάζονται. Η οικονομική συνεισφορά τους στον ελλιπή οικογενειακό προϋπολογισμό αποτελεί τον βασικότερο παράγοντα που ωθεί τα παιδιά στην εργασία και κατ' επέκταση στην εκμετάλλευσή τους.</a:t>
            </a:r>
          </a:p>
          <a:p>
            <a:r>
              <a:rPr lang="el-GR" dirty="0" smtClean="0"/>
              <a:t>Τα σκήπτρα στην παιδική εργασία κρατά η Ασία και οι χώρες του Ειρηνικού (122,3 εκατομμύρια παιδιά) και η Αφρική (50 εκατομμύρια).</a:t>
            </a:r>
          </a:p>
          <a:p>
            <a:r>
              <a:rPr lang="el-GR" dirty="0" smtClean="0"/>
              <a:t>. Οι εργοδότες μπορούν να χτυπήσουν τα παιδιά, να τα σημαδέψουν με πυρακτωμένα σίδερα, να τα κρεμάσουν ανάποδα από τα δέντρα ή ακόμη και να τα αφήσουν χωρίς φαγητό. Τα παιδιά καταλήγουν να είναι στο έλεος του εργοδότη. </a:t>
            </a:r>
          </a:p>
          <a:p>
            <a:r>
              <a:rPr lang="el-GR" dirty="0" smtClean="0"/>
              <a:t>Εκτιμάται ότι η εμπορία παιδιών είναι μια «επιχείρηση» με ετήσιο τζίρο ένα δισεκατομμύριο δολάρια και ότι τα θύματα φτάνουν το 1,2 εκατομμύρια παιδιά το χρόνο. </a:t>
            </a:r>
          </a:p>
          <a:p>
            <a:endParaRPr lang="el-GR" dirty="0" smtClean="0"/>
          </a:p>
          <a:p>
            <a:endParaRPr lang="el-GR" dirty="0"/>
          </a:p>
        </p:txBody>
      </p:sp>
    </p:spTree>
    <p:extLst>
      <p:ext uri="{BB962C8B-B14F-4D97-AF65-F5344CB8AC3E}">
        <p14:creationId xmlns:p14="http://schemas.microsoft.com/office/powerpoint/2010/main" val="1109135394"/>
      </p:ext>
    </p:extLst>
  </p:cSld>
  <p:clrMapOvr>
    <a:masterClrMapping/>
  </p:clrMapOvr>
  <p:transition spd="slow">
    <p:push dir="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Εμπόριο οργάνων</a:t>
            </a:r>
            <a:br>
              <a:rPr lang="el-GR" dirty="0" smtClean="0"/>
            </a:br>
            <a:endParaRPr lang="el-GR" dirty="0"/>
          </a:p>
        </p:txBody>
      </p:sp>
      <p:sp>
        <p:nvSpPr>
          <p:cNvPr id="3" name="2 - Θέση περιεχομένου"/>
          <p:cNvSpPr>
            <a:spLocks noGrp="1"/>
          </p:cNvSpPr>
          <p:nvPr>
            <p:ph idx="1"/>
          </p:nvPr>
        </p:nvSpPr>
        <p:spPr>
          <a:xfrm>
            <a:off x="504507" y="1102433"/>
            <a:ext cx="4772046" cy="6457241"/>
          </a:xfrm>
        </p:spPr>
        <p:txBody>
          <a:bodyPr>
            <a:normAutofit fontScale="70000" lnSpcReduction="20000"/>
          </a:bodyPr>
          <a:lstStyle/>
          <a:p>
            <a:r>
              <a:rPr lang="el-GR" dirty="0" smtClean="0"/>
              <a:t>Το εμπόριο οργάνων είναι η αγοραπωλησία ανθρώπινων οργάνων με τελικό σκοπό τη μεταμόσχευσή τους σε αρρώστους. Η πρακτική είναι παράνομη στις περισσότερες χώρες</a:t>
            </a:r>
          </a:p>
          <a:p>
            <a:r>
              <a:rPr lang="el-GR" dirty="0" smtClean="0"/>
              <a:t>Οι νεφροί είναι το πιο κοινό αντικείμενο του εμπορίου οργάνων. Τα χρήματα που λαμβάνουν οι δότες νεφρού αυτής της κατηγορίας κυμαίνονται από 800-10.000 δολάρια.</a:t>
            </a:r>
          </a:p>
          <a:p>
            <a:r>
              <a:rPr lang="el-GR" dirty="0" smtClean="0"/>
              <a:t>Το φαινόμενο έχει παρουσιαστεί επειδή η ζήτηση οργάνων προς μεταμόσχευση από ασθενείς είναι μεγαλύτερη από την προσφορά είτε από ζωντανούς είτε από νεκρούς δότες. Έτσι, το εμπόριο οργάνων ανθεί ειδικά στις αναπτυσσόμενες χώρες.</a:t>
            </a:r>
            <a:endParaRPr lang="el-GR" dirty="0"/>
          </a:p>
        </p:txBody>
      </p:sp>
      <p:pic>
        <p:nvPicPr>
          <p:cNvPr id="4" name="3 - Εικόνα" descr="EMPORIO-ORGANON-PATRATORA.jpg"/>
          <p:cNvPicPr>
            <a:picLocks noChangeAspect="1"/>
          </p:cNvPicPr>
          <p:nvPr/>
        </p:nvPicPr>
        <p:blipFill>
          <a:blip r:embed="rId2"/>
          <a:stretch>
            <a:fillRect/>
          </a:stretch>
        </p:blipFill>
        <p:spPr>
          <a:xfrm>
            <a:off x="5036246" y="4415053"/>
            <a:ext cx="5043850" cy="3144622"/>
          </a:xfrm>
          <a:prstGeom prst="rect">
            <a:avLst/>
          </a:prstGeom>
        </p:spPr>
      </p:pic>
      <p:pic>
        <p:nvPicPr>
          <p:cNvPr id="5" name="4 - Εικόνα" descr="ImageHandler.ashx.jpg"/>
          <p:cNvPicPr>
            <a:picLocks noChangeAspect="1"/>
          </p:cNvPicPr>
          <p:nvPr/>
        </p:nvPicPr>
        <p:blipFill>
          <a:blip r:embed="rId3"/>
          <a:stretch>
            <a:fillRect/>
          </a:stretch>
        </p:blipFill>
        <p:spPr>
          <a:xfrm>
            <a:off x="5827784" y="1023686"/>
            <a:ext cx="3937323" cy="3268699"/>
          </a:xfrm>
          <a:prstGeom prst="rect">
            <a:avLst/>
          </a:prstGeom>
        </p:spPr>
      </p:pic>
    </p:spTree>
    <p:extLst>
      <p:ext uri="{BB962C8B-B14F-4D97-AF65-F5344CB8AC3E}">
        <p14:creationId xmlns:p14="http://schemas.microsoft.com/office/powerpoint/2010/main" val="25794878"/>
      </p:ext>
    </p:extLst>
  </p:cSld>
  <p:clrMapOvr>
    <a:masterClrMapping/>
  </p:clrMapOvr>
  <p:transition spd="slow">
    <p:push dir="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Το </a:t>
            </a:r>
            <a:r>
              <a:rPr lang="el-GR" dirty="0" err="1" smtClean="0"/>
              <a:t>trafficking</a:t>
            </a:r>
            <a:r>
              <a:rPr lang="el-GR" dirty="0" smtClean="0"/>
              <a:t> σε αριθμούς παγκοσμίως</a:t>
            </a:r>
          </a:p>
        </p:txBody>
      </p:sp>
      <p:sp>
        <p:nvSpPr>
          <p:cNvPr id="3" name="2 - Θέση περιεχομένου"/>
          <p:cNvSpPr>
            <a:spLocks noGrp="1"/>
          </p:cNvSpPr>
          <p:nvPr>
            <p:ph idx="1"/>
          </p:nvPr>
        </p:nvSpPr>
        <p:spPr>
          <a:xfrm>
            <a:off x="529" y="1574916"/>
            <a:ext cx="10079567" cy="3701117"/>
          </a:xfrm>
        </p:spPr>
        <p:txBody>
          <a:bodyPr>
            <a:normAutofit fontScale="62500" lnSpcReduction="20000"/>
          </a:bodyPr>
          <a:lstStyle/>
          <a:p>
            <a:pPr lvl="0"/>
            <a:r>
              <a:rPr lang="el-GR" dirty="0" smtClean="0"/>
              <a:t>27.000.000 σύγχρονοι δούλοι</a:t>
            </a:r>
          </a:p>
          <a:p>
            <a:pPr lvl="0"/>
            <a:r>
              <a:rPr lang="el-GR" dirty="0" smtClean="0"/>
              <a:t>20.900.000 θύματα αναγκαστικής εργασίας, συμπεριλαμβανομένης της σεξουαλικής εκμετάλλευσης</a:t>
            </a:r>
          </a:p>
          <a:p>
            <a:pPr lvl="0"/>
            <a:r>
              <a:rPr lang="el-GR" dirty="0" smtClean="0"/>
              <a:t>14.200.000 θύματα εργασιακής εκμετάλλευσης σε τομείς όπως οι αγροτικές καλλιέργειες, οι κατασκευές, η οικιακή εργασία και η βιομηχανική παραγωγή</a:t>
            </a:r>
          </a:p>
          <a:p>
            <a:pPr lvl="0"/>
            <a:r>
              <a:rPr lang="el-GR" dirty="0" smtClean="0"/>
              <a:t>4.500.000 θύματα σεξουαλικής εκμετάλλευσης</a:t>
            </a:r>
          </a:p>
          <a:p>
            <a:pPr lvl="0"/>
            <a:r>
              <a:rPr lang="el-GR" dirty="0" smtClean="0"/>
              <a:t>5.500.000 παιδιά θύματα εμπορίας για σεξουαλική εκμετάλλευση ή μαύρη εργασία</a:t>
            </a:r>
          </a:p>
          <a:p>
            <a:pPr lvl="0"/>
            <a:r>
              <a:rPr lang="el-GR" dirty="0" smtClean="0"/>
              <a:t>127 χώρες προέλευσης θυμάτων σεξουαλικού </a:t>
            </a:r>
            <a:r>
              <a:rPr lang="el-GR" dirty="0" err="1" smtClean="0"/>
              <a:t>trafficking</a:t>
            </a:r>
            <a:r>
              <a:rPr lang="el-GR" dirty="0" smtClean="0"/>
              <a:t> – 137 χώρες προορισμού</a:t>
            </a:r>
          </a:p>
          <a:p>
            <a:pPr lvl="0"/>
            <a:r>
              <a:rPr lang="el-GR" dirty="0" smtClean="0"/>
              <a:t>Μόνο 40.000 θύματα αναγνωρίστηκαν το 2013 σε παγκόσμιο επίπεδο. Στην Ελλάδα, το 2013 αναγνωρίστηκαν 99 θύματα εμπορίας, βάσει της Ελληνικής Αστυνομίας και του Τμήματος Καταπολέμησης της Εμπορίας Ανθρώπων. </a:t>
            </a:r>
          </a:p>
          <a:p>
            <a:pPr lvl="0"/>
            <a:r>
              <a:rPr lang="el-GR" dirty="0" smtClean="0"/>
              <a:t>Μόνο 1 – 2% των θυμάτων καταφέρνουν να αποδράσουν από τους εκμεταλλευτές τους και να διασωθούν. </a:t>
            </a:r>
          </a:p>
          <a:p>
            <a:endParaRPr lang="el-GR" dirty="0"/>
          </a:p>
        </p:txBody>
      </p:sp>
      <p:pic>
        <p:nvPicPr>
          <p:cNvPr id="4" name="3 - Εικόνα" descr="zontas-sta-1.jpg"/>
          <p:cNvPicPr>
            <a:picLocks noChangeAspect="1"/>
          </p:cNvPicPr>
          <p:nvPr/>
        </p:nvPicPr>
        <p:blipFill>
          <a:blip r:embed="rId2"/>
          <a:stretch>
            <a:fillRect/>
          </a:stretch>
        </p:blipFill>
        <p:spPr>
          <a:xfrm>
            <a:off x="6300266" y="5042126"/>
            <a:ext cx="3779829" cy="2517548"/>
          </a:xfrm>
          <a:prstGeom prst="rect">
            <a:avLst/>
          </a:prstGeom>
        </p:spPr>
      </p:pic>
      <p:pic>
        <p:nvPicPr>
          <p:cNvPr id="5" name="4 - Εικόνα" descr="gal11_sacrificed_6647513925_o__simage.jpg"/>
          <p:cNvPicPr>
            <a:picLocks noChangeAspect="1"/>
          </p:cNvPicPr>
          <p:nvPr/>
        </p:nvPicPr>
        <p:blipFill>
          <a:blip r:embed="rId3"/>
          <a:stretch>
            <a:fillRect/>
          </a:stretch>
        </p:blipFill>
        <p:spPr>
          <a:xfrm>
            <a:off x="1732931" y="5199078"/>
            <a:ext cx="3543622" cy="2360597"/>
          </a:xfrm>
          <a:prstGeom prst="rect">
            <a:avLst/>
          </a:prstGeom>
        </p:spPr>
      </p:pic>
    </p:spTree>
    <p:extLst>
      <p:ext uri="{BB962C8B-B14F-4D97-AF65-F5344CB8AC3E}">
        <p14:creationId xmlns:p14="http://schemas.microsoft.com/office/powerpoint/2010/main" val="2383908247"/>
      </p:ext>
    </p:extLst>
  </p:cSld>
  <p:clrMapOvr>
    <a:masterClrMapping/>
  </p:clrMapOvr>
  <p:transition spd="slow">
    <p:push dir="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Μέλη ομάδας</a:t>
            </a:r>
            <a:endParaRPr lang="el-GR" dirty="0"/>
          </a:p>
        </p:txBody>
      </p:sp>
      <p:sp>
        <p:nvSpPr>
          <p:cNvPr id="3" name="2 - Θέση περιεχομένου"/>
          <p:cNvSpPr>
            <a:spLocks noGrp="1"/>
          </p:cNvSpPr>
          <p:nvPr>
            <p:ph idx="1"/>
          </p:nvPr>
        </p:nvSpPr>
        <p:spPr/>
        <p:txBody>
          <a:bodyPr/>
          <a:lstStyle/>
          <a:p>
            <a:r>
              <a:rPr lang="el-GR" b="1" dirty="0" err="1" smtClean="0"/>
              <a:t>Αλεφαντή</a:t>
            </a:r>
            <a:r>
              <a:rPr lang="el-GR" b="1" dirty="0" smtClean="0"/>
              <a:t> Βασιλική</a:t>
            </a:r>
            <a:endParaRPr lang="el-GR" dirty="0" smtClean="0"/>
          </a:p>
          <a:p>
            <a:r>
              <a:rPr lang="el-GR" b="1" dirty="0" smtClean="0"/>
              <a:t>Αρμαδώρου  Κωνσταντίνα</a:t>
            </a:r>
            <a:endParaRPr lang="el-GR" dirty="0" smtClean="0"/>
          </a:p>
          <a:p>
            <a:r>
              <a:rPr lang="el-GR" b="1" dirty="0" err="1" smtClean="0"/>
              <a:t>Βαλουξή</a:t>
            </a:r>
            <a:r>
              <a:rPr lang="el-GR" b="1" dirty="0" smtClean="0"/>
              <a:t> Εύα</a:t>
            </a:r>
            <a:endParaRPr lang="el-GR" dirty="0" smtClean="0"/>
          </a:p>
          <a:p>
            <a:r>
              <a:rPr lang="el-GR" b="1" dirty="0" err="1" smtClean="0"/>
              <a:t>Βύσιου</a:t>
            </a:r>
            <a:r>
              <a:rPr lang="el-GR" b="1" dirty="0" smtClean="0"/>
              <a:t> Άρτεμις</a:t>
            </a:r>
            <a:endParaRPr lang="el-GR" dirty="0" smtClean="0"/>
          </a:p>
          <a:p>
            <a:r>
              <a:rPr lang="el-GR" b="1" dirty="0" smtClean="0"/>
              <a:t>Γκίκα Νεφέλη </a:t>
            </a:r>
            <a:endParaRPr lang="el-GR" dirty="0" smtClean="0"/>
          </a:p>
          <a:p>
            <a:endParaRPr lang="el-GR" dirty="0"/>
          </a:p>
        </p:txBody>
      </p:sp>
    </p:spTree>
    <p:extLst>
      <p:ext uri="{BB962C8B-B14F-4D97-AF65-F5344CB8AC3E}">
        <p14:creationId xmlns:p14="http://schemas.microsoft.com/office/powerpoint/2010/main" val="394844705"/>
      </p:ext>
    </p:extLst>
  </p:cSld>
  <p:clrMapOvr>
    <a:masterClrMapping/>
  </p:clrMapOvr>
  <p:transition spd="slow">
    <p:push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CustomShape 1"/>
          <p:cNvSpPr/>
          <p:nvPr/>
        </p:nvSpPr>
        <p:spPr>
          <a:xfrm>
            <a:off x="72000" y="1512000"/>
            <a:ext cx="10007280" cy="5903280"/>
          </a:xfrm>
          <a:prstGeom prst="rect">
            <a:avLst/>
          </a:prstGeom>
          <a:noFill/>
          <a:ln>
            <a:noFill/>
          </a:ln>
        </p:spPr>
        <p:txBody>
          <a:bodyPr lIns="0" tIns="0" rIns="0" bIns="0"/>
          <a:lstStyle/>
          <a:p>
            <a:pPr algn="ctr">
              <a:lnSpc>
                <a:spcPct val="100000"/>
              </a:lnSpc>
            </a:pPr>
            <a:r>
              <a:rPr lang="el-GR" sz="2600">
                <a:solidFill>
                  <a:srgbClr val="FFFFCC"/>
                </a:solidFill>
                <a:latin typeface="Arial"/>
                <a:ea typeface="Droid Sans Fallback"/>
              </a:rPr>
              <a:t>2. ΚΑΝΝΑΒΗΣ</a:t>
            </a:r>
            <a:endParaRPr/>
          </a:p>
          <a:p>
            <a:pPr algn="ctr">
              <a:lnSpc>
                <a:spcPct val="100000"/>
              </a:lnSpc>
            </a:pPr>
            <a:endParaRPr/>
          </a:p>
          <a:p>
            <a:pPr algn="ctr">
              <a:lnSpc>
                <a:spcPct val="100000"/>
              </a:lnSpc>
            </a:pPr>
            <a:r>
              <a:rPr lang="el-GR" sz="2600">
                <a:solidFill>
                  <a:srgbClr val="FFFFCC"/>
                </a:solidFill>
                <a:latin typeface="Arial"/>
                <a:ea typeface="Droid Sans Fallback"/>
              </a:rPr>
              <a:t>H κάνναβη ή κάνναβις είναι γένος φυτών στο οποίο ταξινομούνται συνήθως τρία διακριτά είδη φυτών: </a:t>
            </a:r>
            <a:r>
              <a:rPr lang="el-GR" sz="2600" i="1">
                <a:solidFill>
                  <a:srgbClr val="FFFFCC"/>
                </a:solidFill>
                <a:latin typeface="Arial"/>
                <a:ea typeface="Droid Sans Fallback"/>
              </a:rPr>
              <a:t>Κάνναβη η ήμερη</a:t>
            </a:r>
            <a:r>
              <a:rPr lang="el-GR" sz="2600">
                <a:solidFill>
                  <a:srgbClr val="FFFFCC"/>
                </a:solidFill>
                <a:latin typeface="Arial"/>
                <a:ea typeface="Droid Sans Fallback"/>
              </a:rPr>
              <a:t> (</a:t>
            </a:r>
            <a:r>
              <a:rPr lang="el-GR" sz="2600" i="1">
                <a:solidFill>
                  <a:srgbClr val="FFFFCC"/>
                </a:solidFill>
                <a:latin typeface="Arial"/>
                <a:ea typeface="Droid Sans Fallback"/>
              </a:rPr>
              <a:t>Cannabis sativa</a:t>
            </a:r>
            <a:r>
              <a:rPr lang="el-GR" sz="2600">
                <a:solidFill>
                  <a:srgbClr val="FFFFCC"/>
                </a:solidFill>
                <a:latin typeface="Arial"/>
                <a:ea typeface="Droid Sans Fallback"/>
              </a:rPr>
              <a:t>),</a:t>
            </a:r>
            <a:r>
              <a:rPr lang="el-GR" sz="2600" i="1">
                <a:solidFill>
                  <a:srgbClr val="FFFFCC"/>
                </a:solidFill>
                <a:latin typeface="Arial"/>
                <a:ea typeface="Droid Sans Fallback"/>
              </a:rPr>
              <a:t>Ινδική κάνναβη</a:t>
            </a:r>
            <a:r>
              <a:rPr lang="el-GR" sz="2600">
                <a:solidFill>
                  <a:srgbClr val="FFFFCC"/>
                </a:solidFill>
                <a:latin typeface="Arial"/>
                <a:ea typeface="Droid Sans Fallback"/>
              </a:rPr>
              <a:t> (</a:t>
            </a:r>
            <a:r>
              <a:rPr lang="el-GR" sz="2600" i="1">
                <a:solidFill>
                  <a:srgbClr val="FFFFCC"/>
                </a:solidFill>
                <a:latin typeface="Arial"/>
                <a:ea typeface="Droid Sans Fallback"/>
              </a:rPr>
              <a:t>Cannabis indica</a:t>
            </a:r>
            <a:r>
              <a:rPr lang="el-GR" sz="2600">
                <a:solidFill>
                  <a:srgbClr val="FFFFCC"/>
                </a:solidFill>
                <a:latin typeface="Arial"/>
                <a:ea typeface="Droid Sans Fallback"/>
              </a:rPr>
              <a:t>) και </a:t>
            </a:r>
            <a:r>
              <a:rPr lang="el-GR" sz="2600" i="1">
                <a:solidFill>
                  <a:srgbClr val="FFFFCC"/>
                </a:solidFill>
                <a:latin typeface="Arial"/>
                <a:ea typeface="Droid Sans Fallback"/>
              </a:rPr>
              <a:t>Cannabis ruderalis</a:t>
            </a:r>
            <a:r>
              <a:rPr lang="el-GR" sz="2600">
                <a:solidFill>
                  <a:srgbClr val="FFFFCC"/>
                </a:solidFill>
                <a:latin typeface="Arial"/>
                <a:ea typeface="Droid Sans Fallback"/>
              </a:rPr>
              <a:t>. Αυτά τα είδη είναι ενδογενή στην Κεντρική Ασία αλλά και την Ινδική υποήπειρος. Η κύρια ψυχοτρόπος (ναρκωτική) ουσία της κάνναβης είναι η Δ9-τετραϋδροκανναβινόλη, γνωστή ως THC. Είναι ένα από τα 483 χημικά που είναι γνωστό ότι υπάρχουν στο φυτό κάνναβης συμπεριλαμβανομένων τουλάχιστον 84 άλλα κανναβινοειδή.</a:t>
            </a:r>
            <a:endParaRPr/>
          </a:p>
          <a:p>
            <a:pPr algn="ctr">
              <a:lnSpc>
                <a:spcPct val="100000"/>
              </a:lnSpc>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CustomShape 1"/>
          <p:cNvSpPr/>
          <p:nvPr/>
        </p:nvSpPr>
        <p:spPr>
          <a:xfrm>
            <a:off x="504000" y="301320"/>
            <a:ext cx="9070920" cy="1261440"/>
          </a:xfrm>
          <a:prstGeom prst="rect">
            <a:avLst/>
          </a:prstGeom>
          <a:noFill/>
          <a:ln>
            <a:noFill/>
          </a:ln>
        </p:spPr>
        <p:txBody>
          <a:bodyPr lIns="0" tIns="0" rIns="0" bIns="0" anchor="ctr"/>
          <a:lstStyle/>
          <a:p>
            <a:endParaRPr/>
          </a:p>
          <a:p>
            <a:endParaRPr/>
          </a:p>
          <a:p>
            <a:pPr algn="ctr">
              <a:lnSpc>
                <a:spcPct val="100000"/>
              </a:lnSpc>
            </a:pPr>
            <a:r>
              <a:rPr lang="el-GR" sz="2600">
                <a:solidFill>
                  <a:srgbClr val="FFFFCC"/>
                </a:solidFill>
                <a:latin typeface="Arial"/>
              </a:rPr>
              <a:t>3. ΚΟΚΑΙΝΗ</a:t>
            </a:r>
            <a:endParaRPr/>
          </a:p>
        </p:txBody>
      </p:sp>
      <p:sp>
        <p:nvSpPr>
          <p:cNvPr id="79" name="CustomShape 2"/>
          <p:cNvSpPr/>
          <p:nvPr/>
        </p:nvSpPr>
        <p:spPr>
          <a:xfrm>
            <a:off x="504000" y="1769040"/>
            <a:ext cx="9070920" cy="4383360"/>
          </a:xfrm>
          <a:prstGeom prst="rect">
            <a:avLst/>
          </a:prstGeom>
          <a:noFill/>
          <a:ln>
            <a:noFill/>
          </a:ln>
        </p:spPr>
        <p:txBody>
          <a:bodyPr lIns="0" tIns="0" rIns="0" bIns="0"/>
          <a:lstStyle/>
          <a:p>
            <a:endParaRPr/>
          </a:p>
          <a:p>
            <a:r>
              <a:rPr lang="el-GR" sz="2600">
                <a:solidFill>
                  <a:srgbClr val="FFFFCC"/>
                </a:solidFill>
                <a:latin typeface="Arial"/>
              </a:rPr>
              <a:t>Παράγεται από τα φύλλα του θάμνου ερυθρόξυλο της Κόκα, που ευδοκιμεί στις θερμές χώρες της λατινικής Αμερικής, μετά από επεξεργασία. Είναι από τα ισχυρότερα ναρκωτικά, δημιουργεί ανατριχιαστικά αποτελέσματα. Στο λαθρεμπόριο κυκλοφορεί σε λευκή σκόνη, σε υγρή μορφή και σε ταμπλέτες. Εισάγεται στον οργανισμό με ενδοφλέβιες ενέσεις, με εισπνοή από τη μύτη, ακόμα από ποτά ή με επαλείψεις στο δέρμα. Στην Ιατρική χρησιμοποιείται για τοπικές αναισθησίες.</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CustomShape 1"/>
          <p:cNvSpPr/>
          <p:nvPr/>
        </p:nvSpPr>
        <p:spPr>
          <a:xfrm>
            <a:off x="216000" y="144000"/>
            <a:ext cx="9070920" cy="5039280"/>
          </a:xfrm>
          <a:prstGeom prst="rect">
            <a:avLst/>
          </a:prstGeom>
          <a:noFill/>
          <a:ln>
            <a:noFill/>
          </a:ln>
        </p:spPr>
        <p:txBody>
          <a:bodyPr lIns="0" tIns="0" rIns="0" bIns="0"/>
          <a:lstStyle/>
          <a:p>
            <a:pPr algn="ctr">
              <a:lnSpc>
                <a:spcPct val="100000"/>
              </a:lnSpc>
            </a:pPr>
            <a:r>
              <a:rPr lang="el-GR" sz="3200">
                <a:solidFill>
                  <a:srgbClr val="FFFFCC"/>
                </a:solidFill>
                <a:latin typeface="MgOpen Moderna"/>
              </a:rPr>
              <a:t>4. ΜΟΡΦΙΝΗ</a:t>
            </a:r>
            <a:endParaRPr/>
          </a:p>
          <a:p>
            <a:pPr algn="ctr">
              <a:lnSpc>
                <a:spcPct val="100000"/>
              </a:lnSpc>
            </a:pPr>
            <a:r>
              <a:rPr lang="el-GR" sz="3200">
                <a:solidFill>
                  <a:srgbClr val="FFFFCC"/>
                </a:solidFill>
                <a:latin typeface="MgOpen Moderna"/>
              </a:rPr>
              <a:t> </a:t>
            </a:r>
            <a:endParaRPr/>
          </a:p>
          <a:p>
            <a:pPr algn="ctr">
              <a:lnSpc>
                <a:spcPct val="100000"/>
              </a:lnSpc>
            </a:pPr>
            <a:r>
              <a:rPr lang="el-GR" sz="3200">
                <a:solidFill>
                  <a:srgbClr val="FFFFCC"/>
                </a:solidFill>
                <a:latin typeface="MgOpen Moderna"/>
              </a:rPr>
              <a:t>Προέρχεται από το όπιο, δραστικό αλκαλοειδές. Παράγεται μετά από χημική επεξεργασία, με απόσταξη. Το 1952 το παρασκεύασαν και με συνθετικό τρόπο. Η μορφίνη είναι σκόνη λευκή, κρυσταλλική, άοσμη με πικρή γεύση. Υπάρχει και σε υγρή μορφή και σε ταμπλέτες. Διαλύεται στο νερό. Χρησιμοποιείται στην Ιατρική ως αναλγητικό προς ανακούφιση από διάφορους ισχυρούς πόνους, κυρίως στη χειρουργική. Εισάγεται στον οργανισμό με υποδόριες ενέσεις. Οι μορφινομανείς δεν είναι πολλοί, διότι η μορφίνη χρησιμοποιείται ελλείψει της ηρωίνης.</a:t>
            </a:r>
            <a:endParaRPr/>
          </a:p>
          <a:p>
            <a:pPr algn="ctr">
              <a:lnSpc>
                <a:spcPct val="100000"/>
              </a:lnSpc>
            </a:pPr>
            <a:endParaRPr/>
          </a:p>
          <a:p>
            <a:pPr algn="ctr">
              <a:lnSpc>
                <a:spcPct val="100000"/>
              </a:lnSpc>
            </a:pPr>
            <a:endParaRPr/>
          </a:p>
          <a:p>
            <a:pPr algn="ctr">
              <a:lnSpc>
                <a:spcPct val="100000"/>
              </a:lnSpc>
            </a:pPr>
            <a:endParaRPr/>
          </a:p>
          <a:p>
            <a:pPr algn="ctr">
              <a:lnSpc>
                <a:spcPct val="100000"/>
              </a:lnSpc>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CustomShape 1"/>
          <p:cNvSpPr/>
          <p:nvPr/>
        </p:nvSpPr>
        <p:spPr>
          <a:xfrm>
            <a:off x="504000" y="720000"/>
            <a:ext cx="9070920" cy="6479280"/>
          </a:xfrm>
          <a:prstGeom prst="rect">
            <a:avLst/>
          </a:prstGeom>
          <a:noFill/>
          <a:ln>
            <a:noFill/>
          </a:ln>
        </p:spPr>
        <p:txBody>
          <a:bodyPr lIns="0" tIns="0" rIns="0" bIns="0"/>
          <a:lstStyle/>
          <a:p>
            <a:pPr algn="ctr">
              <a:lnSpc>
                <a:spcPct val="100000"/>
              </a:lnSpc>
            </a:pPr>
            <a:r>
              <a:rPr lang="el-GR" sz="2600">
                <a:solidFill>
                  <a:srgbClr val="FFFFCC"/>
                </a:solidFill>
                <a:latin typeface="MgOpen Moderna"/>
              </a:rPr>
              <a:t>5. ΗΡΩΙΝΗ</a:t>
            </a:r>
            <a:endParaRPr/>
          </a:p>
          <a:p>
            <a:pPr algn="ctr">
              <a:lnSpc>
                <a:spcPct val="100000"/>
              </a:lnSpc>
            </a:pPr>
            <a:endParaRPr/>
          </a:p>
          <a:p>
            <a:pPr algn="ctr">
              <a:lnSpc>
                <a:spcPct val="100000"/>
              </a:lnSpc>
            </a:pPr>
            <a:r>
              <a:rPr lang="el-GR" sz="2600">
                <a:solidFill>
                  <a:srgbClr val="FFFFCC"/>
                </a:solidFill>
                <a:latin typeface="MgOpen Moderna"/>
              </a:rPr>
              <a:t>Δεν προέρχεται από το όπιο κατευθείαν αλλά παράγεται από χημική επεξεργασία της μορφίνης. Είναι εξαιρετικά ισχυρό ναρκωτικό. Η δηλητηριώδης ικανότητά του είναι 7-10 φορές μεγαλύτερη της μορφίνης. Ισχυρές δόσεις από αυτό είναι θανατηφόρες. Δεν χρησιμοποιείται στην Ιατρική. Παρασκευάζεται παράνομα και διακινείται στο λαθρεμπόριο ναρκωτικών. Είναι λευκή, κρυσταλλική σκόνη με ελαφριά πικρή γεύση. Διαλύεται εύκολα στο νερό, δύσκολα στο οινόπνευμα. Διατίθεται στο εμπόριο σε σκονάκια μιας δόσης ή σε κύβους ή κάψουλες. Εισάγεται στον οργανισμό αρχικά με υποδόριες ενέσεις, μετά με ενδοφλέβιες, αφού διαλυθεί σε χλιαρό νερό. Άλλος τρόπος εισαγωγής της είναι με εισπνοές από τη μύτη (πρέζα).</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CustomShape 1"/>
          <p:cNvSpPr/>
          <p:nvPr/>
        </p:nvSpPr>
        <p:spPr>
          <a:xfrm>
            <a:off x="576360" y="583920"/>
            <a:ext cx="9214920" cy="6255360"/>
          </a:xfrm>
          <a:prstGeom prst="rect">
            <a:avLst/>
          </a:prstGeom>
          <a:noFill/>
          <a:ln>
            <a:noFill/>
          </a:ln>
        </p:spPr>
        <p:txBody>
          <a:bodyPr lIns="0" tIns="0" rIns="0" bIns="0"/>
          <a:lstStyle/>
          <a:p>
            <a:pPr algn="ctr">
              <a:lnSpc>
                <a:spcPct val="100000"/>
              </a:lnSpc>
            </a:pPr>
            <a:endParaRPr/>
          </a:p>
          <a:p>
            <a:pPr algn="ctr">
              <a:lnSpc>
                <a:spcPct val="100000"/>
              </a:lnSpc>
            </a:pPr>
            <a:r>
              <a:rPr lang="el-GR" sz="2600">
                <a:solidFill>
                  <a:srgbClr val="FFFFCC"/>
                </a:solidFill>
                <a:latin typeface="MgOpen Moderna"/>
              </a:rPr>
              <a:t>6. ΚΩΔΕΙΝΗ</a:t>
            </a:r>
            <a:endParaRPr/>
          </a:p>
          <a:p>
            <a:pPr algn="ctr">
              <a:lnSpc>
                <a:spcPct val="100000"/>
              </a:lnSpc>
            </a:pPr>
            <a:endParaRPr/>
          </a:p>
          <a:p>
            <a:pPr algn="ctr">
              <a:lnSpc>
                <a:spcPct val="100000"/>
              </a:lnSpc>
            </a:pPr>
            <a:r>
              <a:rPr lang="el-GR" sz="2600">
                <a:solidFill>
                  <a:srgbClr val="FFFFCC"/>
                </a:solidFill>
                <a:latin typeface="MgOpen Moderna"/>
              </a:rPr>
              <a:t>Προέρχεται από το όπιο. Λαμβάνεται από τη μορφίνη και είναι κρυσταλλική βάση, η οποία διαλύεται σε αραιά αλκοόλη. Ελαφρύ ναρκωτικό σε σχέση με τη μορφίνη και την ηρωίνη, δημιουργεί όμως όλα τα θλιβερά συμπτώματα των προηγουμένων. Οι τοξικομανείς τη χρησιμοποιούν όταν δεν είναι σε θέση να προμηθευθούν μορφίνη ή ηρωίνη. Υπάρχουν και άλλα παράγωγα του οπίου, η υδρομορφίνη, η υδροκωδόνη, η οξυκωδόνη, η μεπεριδίνη, η μεθαδόνη, το βάμμα οπίου. Μερικά είναι πιο ισχυρά, άλλα λιγότερο ισχυρά. Όλα δημιουργούν εθισμό και αναζήτηση δόσης από ισχυρότερο ναρκωτικό για ικανοποίηση.</a:t>
            </a:r>
            <a:endParaRPr/>
          </a:p>
          <a:p>
            <a:pPr algn="ctr">
              <a:lnSpc>
                <a:spcPct val="100000"/>
              </a:lnSpc>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CustomShape 1"/>
          <p:cNvSpPr/>
          <p:nvPr/>
        </p:nvSpPr>
        <p:spPr>
          <a:xfrm>
            <a:off x="576000" y="360000"/>
            <a:ext cx="9070920" cy="1261440"/>
          </a:xfrm>
          <a:prstGeom prst="rect">
            <a:avLst/>
          </a:prstGeom>
          <a:noFill/>
          <a:ln>
            <a:noFill/>
          </a:ln>
        </p:spPr>
        <p:txBody>
          <a:bodyPr lIns="0" tIns="0" rIns="0" bIns="0" anchor="ctr"/>
          <a:lstStyle/>
          <a:p>
            <a:pPr algn="ctr">
              <a:lnSpc>
                <a:spcPct val="100000"/>
              </a:lnSpc>
            </a:pPr>
            <a:r>
              <a:rPr lang="el-GR" sz="2600">
                <a:solidFill>
                  <a:srgbClr val="FFFFCC"/>
                </a:solidFill>
                <a:latin typeface="Arial"/>
              </a:rPr>
              <a:t>7. ΜΕΣΚΑΛΙΝΗ</a:t>
            </a:r>
            <a:endParaRPr/>
          </a:p>
        </p:txBody>
      </p:sp>
      <p:sp>
        <p:nvSpPr>
          <p:cNvPr id="84" name="CustomShape 2"/>
          <p:cNvSpPr/>
          <p:nvPr/>
        </p:nvSpPr>
        <p:spPr>
          <a:xfrm>
            <a:off x="504000" y="1769040"/>
            <a:ext cx="9070920" cy="4383360"/>
          </a:xfrm>
          <a:prstGeom prst="rect">
            <a:avLst/>
          </a:prstGeom>
          <a:noFill/>
          <a:ln>
            <a:noFill/>
          </a:ln>
        </p:spPr>
        <p:txBody>
          <a:bodyPr lIns="0" tIns="0" rIns="0" bIns="0"/>
          <a:lstStyle/>
          <a:p>
            <a:endParaRPr/>
          </a:p>
          <a:p>
            <a:r>
              <a:rPr lang="el-GR" sz="2600">
                <a:solidFill>
                  <a:srgbClr val="FFFFCC"/>
                </a:solidFill>
                <a:latin typeface="Arial"/>
              </a:rPr>
              <a:t>Παράγεται από το φυτό Peyote στο Μεξικό. Είναι κρυσταλλική σκόνη σε κάψουλες. Κυκλοφορεί σε υγρή μορφή και εισάγεται στον οργανισμό με ενέσεις ή από το στόμα. Έχει πικρή γεύση γι' αυτό και συνοδεύεται από ποτά. Δημιουργεί παραισθήσεις, διαταράσσει την προσωπικότητα του ατόμου και εμφανίζει συμπτώματα όμοια με της σχιζοφρένειας</a:t>
            </a:r>
            <a:endParaRPr/>
          </a:p>
          <a:p>
            <a:endParaRPr/>
          </a:p>
        </p:txBody>
      </p:sp>
    </p:spTree>
  </p:cSld>
  <p:clrMapOvr>
    <a:masterClrMapping/>
  </p:clrMapOvr>
</p:sld>
</file>

<file path=ppt/theme/_rels/theme3.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Αποκορύφωμα">
  <a:themeElements>
    <a:clrScheme name="Αποκορύφωμα">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Αποκορύφωμα">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Αποκορύφωμα">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2523</Words>
  <Application>Microsoft Office PowerPoint</Application>
  <PresentationFormat>Προσαρμογή</PresentationFormat>
  <Paragraphs>139</Paragraphs>
  <Slides>35</Slides>
  <Notes>0</Notes>
  <HiddenSlides>0</HiddenSlides>
  <MMClips>0</MMClips>
  <ScaleCrop>false</ScaleCrop>
  <HeadingPairs>
    <vt:vector size="6" baseType="variant">
      <vt:variant>
        <vt:lpstr>Γραμματοσειρές που χρησιμοποιούνται</vt:lpstr>
      </vt:variant>
      <vt:variant>
        <vt:i4>11</vt:i4>
      </vt:variant>
      <vt:variant>
        <vt:lpstr>Θέμα</vt:lpstr>
      </vt:variant>
      <vt:variant>
        <vt:i4>3</vt:i4>
      </vt:variant>
      <vt:variant>
        <vt:lpstr>Τίτλοι διαφανειών</vt:lpstr>
      </vt:variant>
      <vt:variant>
        <vt:i4>35</vt:i4>
      </vt:variant>
    </vt:vector>
  </HeadingPairs>
  <TitlesOfParts>
    <vt:vector size="49" baseType="lpstr">
      <vt:lpstr>Arial</vt:lpstr>
      <vt:lpstr>Book Antiqua</vt:lpstr>
      <vt:lpstr>DejaVu Sans</vt:lpstr>
      <vt:lpstr>Droid Sans Fallback</vt:lpstr>
      <vt:lpstr>Lucida Sans</vt:lpstr>
      <vt:lpstr>MgOpen Moderna</vt:lpstr>
      <vt:lpstr>StarSymbol</vt:lpstr>
      <vt:lpstr>Times New Roman</vt:lpstr>
      <vt:lpstr>Wingdings</vt:lpstr>
      <vt:lpstr>Wingdings 2</vt:lpstr>
      <vt:lpstr>Wingdings 3</vt:lpstr>
      <vt:lpstr>Office Theme</vt:lpstr>
      <vt:lpstr>Office Theme</vt:lpstr>
      <vt:lpstr>Αποκορύφωμα</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Σύγχρονο έγκλημα  </vt:lpstr>
      <vt:lpstr>Ιστορική Αναδρομή</vt:lpstr>
      <vt:lpstr>Παρουσίαση του PowerPoint</vt:lpstr>
      <vt:lpstr>Η διακίνηση ανθρώπων </vt:lpstr>
      <vt:lpstr>Παρουσίαση του PowerPoint</vt:lpstr>
      <vt:lpstr>Μορφές εκμετάλλευσης</vt:lpstr>
      <vt:lpstr>Πορνεία </vt:lpstr>
      <vt:lpstr>Μορφες και ελληνικη νομοθεσια </vt:lpstr>
      <vt:lpstr>Παρουσίαση του PowerPoint</vt:lpstr>
      <vt:lpstr>Παιδική πορνεία </vt:lpstr>
      <vt:lpstr>Παιδική Εργασία</vt:lpstr>
      <vt:lpstr>Εμπόριο οργάνων </vt:lpstr>
      <vt:lpstr>Το trafficking σε αριθμούς παγκοσμίως</vt:lpstr>
      <vt:lpstr>Μέλη ομάδας</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Thanasis</dc:creator>
  <cp:lastModifiedBy>Thanasis</cp:lastModifiedBy>
  <cp:revision>1</cp:revision>
  <dcterms:modified xsi:type="dcterms:W3CDTF">2016-05-06T14:59:36Z</dcterms:modified>
</cp:coreProperties>
</file>