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56" r:id="rId7"/>
    <p:sldId id="257" r:id="rId8"/>
    <p:sldId id="258" r:id="rId9"/>
    <p:sldId id="259" r:id="rId10"/>
    <p:sldId id="260" r:id="rId11"/>
    <p:sldId id="261" r:id="rId12"/>
    <p:sldId id="268" r:id="rId13"/>
    <p:sldId id="269" r:id="rId14"/>
    <p:sldId id="262"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00"/>
    <a:srgbClr val="0DAB85"/>
    <a:srgbClr val="D212BB"/>
    <a:srgbClr val="08F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6" autoAdjust="0"/>
    <p:restoredTop sz="94434" autoAdjust="0"/>
  </p:normalViewPr>
  <p:slideViewPr>
    <p:cSldViewPr snapToGrid="0">
      <p:cViewPr varScale="1">
        <p:scale>
          <a:sx n="47" d="100"/>
          <a:sy n="47" d="100"/>
        </p:scale>
        <p:origin x="78" y="516"/>
      </p:cViewPr>
      <p:guideLst/>
    </p:cSldViewPr>
  </p:slideViewPr>
  <p:outlineViewPr>
    <p:cViewPr>
      <p:scale>
        <a:sx n="33" d="100"/>
        <a:sy n="33" d="100"/>
      </p:scale>
      <p:origin x="0" y="-386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7BCCD57-DBBB-44CE-8AA0-A99A82424B18}" type="datetimeFigureOut">
              <a:rPr lang="el-GR" smtClean="0"/>
              <a:t>2/1/2017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79699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BCCD57-DBBB-44CE-8AA0-A99A82424B18}" type="datetimeFigureOut">
              <a:rPr lang="el-GR" smtClean="0"/>
              <a:t>2/1/2017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120276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BCCD57-DBBB-44CE-8AA0-A99A82424B18}" type="datetimeFigureOut">
              <a:rPr lang="el-GR" smtClean="0"/>
              <a:t>2/1/2017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336812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BCCD57-DBBB-44CE-8AA0-A99A82424B18}" type="datetimeFigureOut">
              <a:rPr lang="el-GR" smtClean="0"/>
              <a:t>2/1/2017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330470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7BCCD57-DBBB-44CE-8AA0-A99A82424B18}" type="datetimeFigureOut">
              <a:rPr lang="el-GR" smtClean="0"/>
              <a:t>2/1/2017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214686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7BCCD57-DBBB-44CE-8AA0-A99A82424B18}" type="datetimeFigureOut">
              <a:rPr lang="el-GR" smtClean="0"/>
              <a:t>2/1/2017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145312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7BCCD57-DBBB-44CE-8AA0-A99A82424B18}" type="datetimeFigureOut">
              <a:rPr lang="el-GR" smtClean="0"/>
              <a:t>2/1/2017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197209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7BCCD57-DBBB-44CE-8AA0-A99A82424B18}" type="datetimeFigureOut">
              <a:rPr lang="el-GR" smtClean="0"/>
              <a:t>2/1/2017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329303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7BCCD57-DBBB-44CE-8AA0-A99A82424B18}" type="datetimeFigureOut">
              <a:rPr lang="el-GR" smtClean="0"/>
              <a:t>2/1/2017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426381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BCCD57-DBBB-44CE-8AA0-A99A82424B18}" type="datetimeFigureOut">
              <a:rPr lang="el-GR" smtClean="0"/>
              <a:t>2/1/2017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18669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7BCCD57-DBBB-44CE-8AA0-A99A82424B18}" type="datetimeFigureOut">
              <a:rPr lang="el-GR" smtClean="0"/>
              <a:t>2/1/2017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7EF0B-D59F-47EB-8681-F72FC67C8DF1}" type="slidenum">
              <a:rPr lang="el-GR" smtClean="0"/>
              <a:t>‹#›</a:t>
            </a:fld>
            <a:endParaRPr lang="el-GR"/>
          </a:p>
        </p:txBody>
      </p:sp>
    </p:spTree>
    <p:extLst>
      <p:ext uri="{BB962C8B-B14F-4D97-AF65-F5344CB8AC3E}">
        <p14:creationId xmlns:p14="http://schemas.microsoft.com/office/powerpoint/2010/main" val="10073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CCD57-DBBB-44CE-8AA0-A99A82424B18}" type="datetimeFigureOut">
              <a:rPr lang="el-GR" smtClean="0"/>
              <a:t>2/1/2017</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7EF0B-D59F-47EB-8681-F72FC67C8DF1}" type="slidenum">
              <a:rPr lang="el-GR" smtClean="0"/>
              <a:t>‹#›</a:t>
            </a:fld>
            <a:endParaRPr lang="el-GR"/>
          </a:p>
        </p:txBody>
      </p:sp>
    </p:spTree>
    <p:extLst>
      <p:ext uri="{BB962C8B-B14F-4D97-AF65-F5344CB8AC3E}">
        <p14:creationId xmlns:p14="http://schemas.microsoft.com/office/powerpoint/2010/main" val="151168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Ορθογώνιο 3"/>
          <p:cNvSpPr/>
          <p:nvPr/>
        </p:nvSpPr>
        <p:spPr>
          <a:xfrm>
            <a:off x="214752" y="0"/>
            <a:ext cx="6096000" cy="5632311"/>
          </a:xfrm>
          <a:prstGeom prst="rect">
            <a:avLst/>
          </a:prstGeom>
        </p:spPr>
        <p:txBody>
          <a:bodyPr>
            <a:spAutoFit/>
          </a:bodyPr>
          <a:lstStyle/>
          <a:p>
            <a:r>
              <a:rPr lang="el-GR" sz="7200" b="1" i="1" u="sng" dirty="0">
                <a:solidFill>
                  <a:schemeClr val="bg1"/>
                </a:solidFill>
                <a:effectLst>
                  <a:outerShdw blurRad="38100" dist="38100" dir="2700000" algn="tl">
                    <a:srgbClr val="000000">
                      <a:alpha val="43137"/>
                    </a:srgbClr>
                  </a:outerShdw>
                </a:effectLst>
                <a:latin typeface="Comic Sans MS" panose="030F0702030302020204" pitchFamily="66" charset="0"/>
              </a:rPr>
              <a:t>Αίτια που οδηγούν στο σωφρονιστικό σύστημα </a:t>
            </a:r>
            <a:br>
              <a:rPr lang="el-GR" sz="7200" b="1" i="1" u="sng" dirty="0">
                <a:solidFill>
                  <a:schemeClr val="bg1"/>
                </a:solidFill>
                <a:effectLst>
                  <a:outerShdw blurRad="38100" dist="38100" dir="2700000" algn="tl">
                    <a:srgbClr val="000000">
                      <a:alpha val="43137"/>
                    </a:srgbClr>
                  </a:outerShdw>
                </a:effectLst>
                <a:latin typeface="Comic Sans MS" panose="030F0702030302020204" pitchFamily="66" charset="0"/>
              </a:rPr>
            </a:br>
            <a:endParaRPr lang="el-GR" sz="7200" b="1" i="1"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44847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26" presetClass="emph" presetSubtype="0" fill="hold" nodeType="afterEffect">
                                  <p:stCondLst>
                                    <p:cond delay="300"/>
                                  </p:stCondLst>
                                  <p:childTnLst>
                                    <p:animEffect transition="out" filter="fade">
                                      <p:cBhvr>
                                        <p:cTn id="13" dur="800" tmFilter="0, 0; .2, .5; .8, .5; 1, 0"/>
                                        <p:tgtEl>
                                          <p:spTgt spid="4">
                                            <p:txEl>
                                              <p:pRg st="0" end="0"/>
                                            </p:txEl>
                                          </p:spTgt>
                                        </p:tgtEl>
                                      </p:cBhvr>
                                    </p:animEffect>
                                    <p:animScale>
                                      <p:cBhvr>
                                        <p:cTn id="14" dur="400" autoRev="1" fill="hold"/>
                                        <p:tgtEl>
                                          <p:spTgt spid="4">
                                            <p:txEl>
                                              <p:pRg st="0" end="0"/>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4">
                                            <p:txEl>
                                              <p:pRg st="0" end="0"/>
                                            </p:txEl>
                                          </p:spTgt>
                                        </p:tgtEl>
                                        <p:attrNameLst>
                                          <p:attrName>ppt_w</p:attrName>
                                        </p:attrNameLst>
                                      </p:cBhvr>
                                      <p:tavLst>
                                        <p:tav tm="0">
                                          <p:val>
                                            <p:strVal val="ppt_w"/>
                                          </p:val>
                                        </p:tav>
                                        <p:tav tm="100000">
                                          <p:val>
                                            <p:fltVal val="0"/>
                                          </p:val>
                                        </p:tav>
                                      </p:tavLst>
                                    </p:anim>
                                    <p:anim calcmode="lin" valueType="num">
                                      <p:cBhvr>
                                        <p:cTn id="19" dur="1000"/>
                                        <p:tgtEl>
                                          <p:spTgt spid="4">
                                            <p:txEl>
                                              <p:pRg st="0" end="0"/>
                                            </p:txEl>
                                          </p:spTgt>
                                        </p:tgtEl>
                                        <p:attrNameLst>
                                          <p:attrName>ppt_h</p:attrName>
                                        </p:attrNameLst>
                                      </p:cBhvr>
                                      <p:tavLst>
                                        <p:tav tm="0">
                                          <p:val>
                                            <p:strVal val="ppt_h"/>
                                          </p:val>
                                        </p:tav>
                                        <p:tav tm="100000">
                                          <p:val>
                                            <p:fltVal val="0"/>
                                          </p:val>
                                        </p:tav>
                                      </p:tavLst>
                                    </p:anim>
                                    <p:anim calcmode="lin" valueType="num">
                                      <p:cBhvr>
                                        <p:cTn id="20"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0" end="0"/>
                                            </p:txEl>
                                          </p:spTgt>
                                        </p:tgtEl>
                                      </p:cBhvr>
                                    </p:animEffect>
                                    <p:set>
                                      <p:cBhvr>
                                        <p:cTn id="22"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17452"/>
            <a:ext cx="10515600" cy="5459511"/>
          </a:xfrm>
        </p:spPr>
        <p:txBody>
          <a:bodyPr/>
          <a:lstStyle/>
          <a:p>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Η ψυχική υγεία επηρεάζεται </a:t>
            </a:r>
            <a:r>
              <a:rPr lang="el-GR" b="1" i="1" dirty="0" err="1" smtClean="0">
                <a:solidFill>
                  <a:schemeClr val="bg1"/>
                </a:solidFill>
                <a:effectLst>
                  <a:outerShdw blurRad="38100" dist="38100" dir="2700000" algn="tl">
                    <a:srgbClr val="000000">
                      <a:alpha val="43137"/>
                    </a:srgbClr>
                  </a:outerShdw>
                </a:effectLst>
                <a:latin typeface="Comic Sans MS" panose="030F0702030302020204" pitchFamily="66" charset="0"/>
              </a:rPr>
              <a:t>απο</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 κοινωνικούς και περιβαλλοντικούς παράγοντες, οι οποίοι έχουν μελετηθεί και αφορούν τον γενικό πληθυσμό. Παρόλο που είναι γνωστό το πόσο επηρεάζει την ψυχική υγεία των εγκλείστων το περιβάλλον της φυλακής υπάρχουν λίγες αναφορές που να αφορούν τα Ελληνικά σωφρονιστικά ιδρύματα. Γενικότερα, η ψυχική υγεία των φυλακισμένων είναι ένα ζήτημα που προκαλεί ανησυχίες. Η συχνότητα των αυτοκτονιών είναι έξι φορές πιο συχνή μεταξύ των φυλακισμένων σε σύγκριση με τον υπόλοιπο πληθυσμό. Τα προβλήματα που αντιμετωπίζουν οι φυλακισμένοι μπορούν να διαχωριστούν σε δύο μεγάλες κατηγορίες:</a:t>
            </a:r>
            <a:endParaRPr lang="el-GR" b="1" i="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109699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45732"/>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 fill="hold">
                                          <p:stCondLst>
                                            <p:cond delay="0"/>
                                          </p:stCondLst>
                                        </p:cTn>
                                        <p:tgtEl>
                                          <p:spTgt spid="3">
                                            <p:txEl>
                                              <p:pRg st="0" end="0"/>
                                            </p:txEl>
                                          </p:spTgt>
                                        </p:tgtEl>
                                        <p:attrNameLst>
                                          <p:attrName>style.rotation</p:attrName>
                                        </p:attrNameLst>
                                      </p:cBhvr>
                                      <p:to>
                                        <p:strVal val="-45.0"/>
                                      </p:to>
                                    </p:set>
                                    <p:anim calcmode="lin" valueType="num">
                                      <p:cBhvr>
                                        <p:cTn id="8" dur="4" fill="hold">
                                          <p:stCondLst>
                                            <p:cond delay="4"/>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4"/>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xit" presetSubtype="0" fill="hold" grpId="0" nodeType="clickEffect">
                                  <p:stCondLst>
                                    <p:cond delay="0"/>
                                  </p:stCondLst>
                                  <p:iterate type="lt">
                                    <p:tmPct val="10000"/>
                                  </p:iterate>
                                  <p:childTnLst>
                                    <p:anim from="(ppt_w)" to="(-ppt_w*2)" calcmode="lin" valueType="num">
                                      <p:cBhvr rctx="PPT">
                                        <p:cTn id="15" dur="5" autoRev="1">
                                          <p:stCondLst>
                                            <p:cond delay="0"/>
                                          </p:stCondLst>
                                        </p:cTn>
                                        <p:tgtEl>
                                          <p:spTgt spid="3">
                                            <p:txEl>
                                              <p:pRg st="0" end="0"/>
                                            </p:txEl>
                                          </p:spTgt>
                                        </p:tgtEl>
                                        <p:attrNameLst>
                                          <p:attrName>ppt_w</p:attrName>
                                        </p:attrNameLst>
                                      </p:cBhvr>
                                    </p:anim>
                                    <p:anim by="(ppt_w*0.50)" calcmode="lin" valueType="num">
                                      <p:cBhvr>
                                        <p:cTn id="16" dur="5" decel="50000" autoRev="1">
                                          <p:stCondLst>
                                            <p:cond delay="0"/>
                                          </p:stCondLst>
                                        </p:cTn>
                                        <p:tgtEl>
                                          <p:spTgt spid="3">
                                            <p:txEl>
                                              <p:pRg st="0" end="0"/>
                                            </p:txEl>
                                          </p:spTgt>
                                        </p:tgtEl>
                                        <p:attrNameLst>
                                          <p:attrName>ppt_x</p:attrName>
                                        </p:attrNameLst>
                                      </p:cBhvr>
                                    </p:anim>
                                    <p:anim from="(ppt_y)" to="(1+ppt_h/2)" calcmode="lin" valueType="num">
                                      <p:cBhvr>
                                        <p:cTn id="17" dur="10">
                                          <p:stCondLst>
                                            <p:cond delay="0"/>
                                          </p:stCondLst>
                                        </p:cTn>
                                        <p:tgtEl>
                                          <p:spTgt spid="3">
                                            <p:txEl>
                                              <p:pRg st="0" end="0"/>
                                            </p:txEl>
                                          </p:spTgt>
                                        </p:tgtEl>
                                        <p:attrNameLst>
                                          <p:attrName>ppt_y</p:attrName>
                                        </p:attrNameLst>
                                      </p:cBhvr>
                                    </p:anim>
                                    <p:animRot by="21600000">
                                      <p:cBhvr>
                                        <p:cTn id="18" dur="10">
                                          <p:stCondLst>
                                            <p:cond delay="0"/>
                                          </p:stCondLst>
                                        </p:cTn>
                                        <p:tgtEl>
                                          <p:spTgt spid="3">
                                            <p:txEl>
                                              <p:pRg st="0" end="0"/>
                                            </p:txEl>
                                          </p:spTgt>
                                        </p:tgtEl>
                                        <p:attrNameLst>
                                          <p:attrName>r</p:attrName>
                                        </p:attrNameLst>
                                      </p:cBhvr>
                                    </p:animRot>
                                    <p:set>
                                      <p:cBhvr>
                                        <p:cTn id="19" dur="1" fill="hold">
                                          <p:stCondLst>
                                            <p:cond delay="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useBgFill="1">
        <p:nvSpPr>
          <p:cNvPr id="3" name="Θέση περιεχομένου 2"/>
          <p:cNvSpPr>
            <a:spLocks noGrp="1"/>
          </p:cNvSpPr>
          <p:nvPr>
            <p:ph idx="1"/>
          </p:nvPr>
        </p:nvSpPr>
        <p:spPr>
          <a:xfrm>
            <a:off x="838200" y="436098"/>
            <a:ext cx="10515600" cy="5740865"/>
          </a:xfrm>
          <a:ln>
            <a:noFill/>
          </a:ln>
        </p:spPr>
        <p:txBody>
          <a:bodyPr>
            <a:normAutofit fontScale="92500" lnSpcReduction="20000"/>
          </a:bodyPr>
          <a:lstStyle/>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Η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πρώτη κατηγορία περιλαμβάνει τα άτομα που παρουσιάζουν μια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απο</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τις γνωστές ψυχικές </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ασθένειες που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επηρεάζουν </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το 14</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των γυναικών και 7% των ανδρών που βρίσκονται στην φυλακή. </a:t>
            </a:r>
            <a:endPar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Η δεύτερη κατηγορία περιλαμβάνει τα άτομα που δεν έχουν μια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απο</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τις γνωστές ψυχικές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ασθένειες.Όμως</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ψυχικά υποφέρουν λόγω των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σκέψεων,των</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αισθημάτων και των εμπειριών τους μέσα στις φυλακές. Στην Αγγλία έγινε έρευνα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απο</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Βρετανούς γιατρούς ,προκειμένου να εξετάσουν τις επιδράσεις που έχει στους φυλακισμένους και στο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προσωπικό,το</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περιβάλλον της φυλακής.&lt;&lt;Οι φυλακισμένοι ανέφεραν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οτι</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τα μεγάλα χρονικά διαστήματα απομόνωσης με λίγους πνευματικούς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ερεθισμούς,συνέβαλλαν</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σε φτωχή ψυχική υγεία και δημιούργησαν έντονα αισθήματα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θυμού,απογοήτευσης</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και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άγχους.Φάνηκε,επίσης</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l-GR" b="1" i="1" dirty="0" err="1">
                <a:solidFill>
                  <a:schemeClr val="bg1"/>
                </a:solidFill>
                <a:effectLst>
                  <a:outerShdw blurRad="38100" dist="38100" dir="2700000" algn="tl">
                    <a:srgbClr val="000000">
                      <a:alpha val="43137"/>
                    </a:srgbClr>
                  </a:outerShdw>
                </a:effectLst>
                <a:latin typeface="Comic Sans MS" panose="030F0702030302020204" pitchFamily="66" charset="0"/>
              </a:rPr>
              <a:t>οτι</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κακής ποιότητας σχέσεις μεταξύ του προσωπικού των φυλακών και των φυλακισμένων αποτελούν ένα σημαντικό παράγοντα που επηρεάζει το επίπεδο στρες που υπάρχει στους φυλακισμένους και στο προσωπικό&gt;&gt;.</a:t>
            </a:r>
          </a:p>
          <a:p>
            <a:endParaRPr lang="el-GR" b="1" i="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4389657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par>
                                <p:cTn id="29" presetID="22" presetClass="exit" presetSubtype="4" fill="hold" grpId="0" nodeType="withEffect">
                                  <p:stCondLst>
                                    <p:cond delay="0"/>
                                  </p:stCondLst>
                                  <p:childTnLst>
                                    <p:animEffect transition="out" filter="wipe(down)">
                                      <p:cBhvr>
                                        <p:cTn id="30" dur="500"/>
                                        <p:tgtEl>
                                          <p:spTgt spid="3">
                                            <p:bg/>
                                          </p:spTgt>
                                        </p:tgtEl>
                                      </p:cBhvr>
                                    </p:animEffect>
                                    <p:set>
                                      <p:cBhvr>
                                        <p:cTn id="31"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64028" y="176439"/>
            <a:ext cx="10515600" cy="1325563"/>
          </a:xfrm>
        </p:spPr>
        <p:txBody>
          <a:bodyPr/>
          <a:lstStyle/>
          <a:p>
            <a:r>
              <a:rPr lang="el-GR" b="1" i="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Στη φυλακή για τους πιο γελοίους λόγους </a:t>
            </a:r>
            <a:endParaRPr lang="el-GR" b="1" i="1" u="sng"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Θέση περιεχομένου 2"/>
          <p:cNvSpPr>
            <a:spLocks noGrp="1"/>
          </p:cNvSpPr>
          <p:nvPr>
            <p:ph idx="1"/>
          </p:nvPr>
        </p:nvSpPr>
        <p:spPr>
          <a:xfrm>
            <a:off x="838200" y="1502002"/>
            <a:ext cx="10515600" cy="4351338"/>
          </a:xfrm>
        </p:spPr>
        <p:txBody>
          <a:bodyPr>
            <a:noAutofit/>
          </a:bodyPr>
          <a:lstStyle/>
          <a:p>
            <a:pPr marL="514350" indent="-514350">
              <a:lnSpc>
                <a:spcPct val="107000"/>
              </a:lnSpc>
              <a:spcAft>
                <a:spcPts val="800"/>
              </a:spcAft>
              <a:buFont typeface="+mj-lt"/>
              <a:buAutoNum type="arabicPeriod"/>
            </a:pPr>
            <a:r>
              <a:rPr lang="el-GR"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Τριάντα </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μέρες για συλλογή βρόχινου νερού: </a:t>
            </a:r>
          </a:p>
          <a:p>
            <a:pPr marL="0" indent="0">
              <a:lnSpc>
                <a:spcPct val="107000"/>
              </a:lnSpc>
              <a:spcAft>
                <a:spcPts val="800"/>
              </a:spcAft>
              <a:buNone/>
            </a:pP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Ποιος θα περίμενε ότι το να συλλέγεις το δωρεάν νεράκι που παρέχουν απλόχερα τα καιρικά στοιχεία θα ήταν έγκλημα. Κι όμως, άντρας από την επαρχία του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Όρεγκον</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κάποιος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Gary</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Harrington</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το πλήρωσε ακριβά. Ο τύπος συνήθιζε να έχει τρία βαρέλια στην αγροικία του που μάζευαν το νερό της βροχής, κυρίως για πυροπροστασία, καθώς ζει δίπλα σε δασώδη περιοχή και έχει αντικρίσει συχνά-πυκνά πύρινες γλώσσες πλησίον του.</a:t>
            </a:r>
          </a:p>
          <a:p>
            <a:pPr marL="0" indent="0">
              <a:lnSpc>
                <a:spcPct val="107000"/>
              </a:lnSpc>
              <a:spcAft>
                <a:spcPts val="800"/>
              </a:spcAft>
              <a:buNone/>
            </a:pPr>
            <a:r>
              <a:rPr lang="el-GR"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2.  Δύο </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μέρες γιατί δεν έσβησε λογαριασμό στο Facebook: Η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Paula</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Asher</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έκανε κάτι χαζό, οδήγησε υπό την επήρεια μέθης. Βέβαια, όχι μόνο παραδέχτηκε το ατόπημα, αλλά το έκανε και δημόσια μέσω Facebook: «Οδήγησα η χαζή υπό την επήρεια μέθης και χτύπησα ένα αμάξι … LOL». Και φυσικά δεν πήγε στη φυλακή για την παράνομη οδήγηση, αλλά για το LOL! Ο δικαστής έβαλε στο μάτι το επιπόλαιο σχόλιο στο κοινωνικό δίκτυο και την ανάγκασε να σβήσει όχι το </a:t>
            </a:r>
            <a:r>
              <a:rPr lang="el-GR" sz="20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comment</a:t>
            </a:r>
            <a:r>
              <a:rPr lang="el-GR"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αλλά όλο το προφίλ της στο Facebook. Κι όταν ανακάλυψε ότι η παραβάτισσα δεν το έπραξε, την καταδίκασε σε δύο μέρες φυλάκιση για μη εγκατάλειψη του Facebook! </a:t>
            </a:r>
          </a:p>
          <a:p>
            <a:pPr marL="514350" indent="-514350">
              <a:buFont typeface="+mj-lt"/>
              <a:buAutoNum type="arabicPeriod"/>
            </a:pPr>
            <a:endParaRPr lang="el-GR" sz="2000" dirty="0"/>
          </a:p>
        </p:txBody>
      </p:sp>
    </p:spTree>
    <p:extLst>
      <p:ext uri="{BB962C8B-B14F-4D97-AF65-F5344CB8AC3E}">
        <p14:creationId xmlns:p14="http://schemas.microsoft.com/office/powerpoint/2010/main" val="196586362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250"/>
                                        <p:tgtEl>
                                          <p:spTgt spid="3">
                                            <p:txEl>
                                              <p:pRg st="0" end="0"/>
                                            </p:txEl>
                                          </p:spTgt>
                                        </p:tgtEl>
                                      </p:cBhvr>
                                    </p:animEffect>
                                    <p:anim calcmode="lin" valueType="num">
                                      <p:cBhvr>
                                        <p:cTn id="33" dur="250"/>
                                        <p:tgtEl>
                                          <p:spTgt spid="3">
                                            <p:txEl>
                                              <p:pRg st="0" end="0"/>
                                            </p:txEl>
                                          </p:spTgt>
                                        </p:tgtEl>
                                        <p:attrNameLst>
                                          <p:attrName>ppt_x</p:attrName>
                                        </p:attrNameLst>
                                      </p:cBhvr>
                                      <p:tavLst>
                                        <p:tav tm="0">
                                          <p:val>
                                            <p:strVal val="ppt_x"/>
                                          </p:val>
                                        </p:tav>
                                        <p:tav tm="100000">
                                          <p:val>
                                            <p:strVal val="ppt_x"/>
                                          </p:val>
                                        </p:tav>
                                      </p:tavLst>
                                    </p:anim>
                                    <p:anim calcmode="lin" valueType="num">
                                      <p:cBhvr>
                                        <p:cTn id="34" dur="250"/>
                                        <p:tgtEl>
                                          <p:spTgt spid="3">
                                            <p:txEl>
                                              <p:pRg st="0" end="0"/>
                                            </p:txEl>
                                          </p:spTgt>
                                        </p:tgtEl>
                                        <p:attrNameLst>
                                          <p:attrName>ppt_y</p:attrName>
                                        </p:attrNameLst>
                                      </p:cBhvr>
                                      <p:tavLst>
                                        <p:tav tm="0">
                                          <p:val>
                                            <p:strVal val="ppt_y"/>
                                          </p:val>
                                        </p:tav>
                                        <p:tav tm="100000">
                                          <p:val>
                                            <p:strVal val="ppt_y+.1"/>
                                          </p:val>
                                        </p:tav>
                                      </p:tavLst>
                                    </p:anim>
                                    <p:set>
                                      <p:cBhvr>
                                        <p:cTn id="35" dur="1" fill="hold">
                                          <p:stCondLst>
                                            <p:cond delay="249"/>
                                          </p:stCondLst>
                                        </p:cTn>
                                        <p:tgtEl>
                                          <p:spTgt spid="3">
                                            <p:txEl>
                                              <p:pRg st="0" end="0"/>
                                            </p:txEl>
                                          </p:spTgt>
                                        </p:tgtEl>
                                        <p:attrNameLst>
                                          <p:attrName>style.visibility</p:attrName>
                                        </p:attrNameLst>
                                      </p:cBhvr>
                                      <p:to>
                                        <p:strVal val="hidden"/>
                                      </p:to>
                                    </p:set>
                                  </p:childTnLst>
                                </p:cTn>
                              </p:par>
                            </p:childTnLst>
                          </p:cTn>
                        </p:par>
                        <p:par>
                          <p:cTn id="36" fill="hold">
                            <p:stCondLst>
                              <p:cond delay="250"/>
                            </p:stCondLst>
                            <p:childTnLst>
                              <p:par>
                                <p:cTn id="37" presetID="42" presetClass="exit" presetSubtype="0" fill="hold" grpId="0" nodeType="afterEffect">
                                  <p:stCondLst>
                                    <p:cond delay="0"/>
                                  </p:stCondLst>
                                  <p:childTnLst>
                                    <p:animEffect transition="out" filter="fade">
                                      <p:cBhvr>
                                        <p:cTn id="38" dur="250"/>
                                        <p:tgtEl>
                                          <p:spTgt spid="3">
                                            <p:txEl>
                                              <p:pRg st="1" end="1"/>
                                            </p:txEl>
                                          </p:spTgt>
                                        </p:tgtEl>
                                      </p:cBhvr>
                                    </p:animEffect>
                                    <p:anim calcmode="lin" valueType="num">
                                      <p:cBhvr>
                                        <p:cTn id="39" dur="250"/>
                                        <p:tgtEl>
                                          <p:spTgt spid="3">
                                            <p:txEl>
                                              <p:pRg st="1" end="1"/>
                                            </p:txEl>
                                          </p:spTgt>
                                        </p:tgtEl>
                                        <p:attrNameLst>
                                          <p:attrName>ppt_x</p:attrName>
                                        </p:attrNameLst>
                                      </p:cBhvr>
                                      <p:tavLst>
                                        <p:tav tm="0">
                                          <p:val>
                                            <p:strVal val="ppt_x"/>
                                          </p:val>
                                        </p:tav>
                                        <p:tav tm="100000">
                                          <p:val>
                                            <p:strVal val="ppt_x"/>
                                          </p:val>
                                        </p:tav>
                                      </p:tavLst>
                                    </p:anim>
                                    <p:anim calcmode="lin" valueType="num">
                                      <p:cBhvr>
                                        <p:cTn id="40" dur="250"/>
                                        <p:tgtEl>
                                          <p:spTgt spid="3">
                                            <p:txEl>
                                              <p:pRg st="1" end="1"/>
                                            </p:txEl>
                                          </p:spTgt>
                                        </p:tgtEl>
                                        <p:attrNameLst>
                                          <p:attrName>ppt_y</p:attrName>
                                        </p:attrNameLst>
                                      </p:cBhvr>
                                      <p:tavLst>
                                        <p:tav tm="0">
                                          <p:val>
                                            <p:strVal val="ppt_y"/>
                                          </p:val>
                                        </p:tav>
                                        <p:tav tm="100000">
                                          <p:val>
                                            <p:strVal val="ppt_y+.1"/>
                                          </p:val>
                                        </p:tav>
                                      </p:tavLst>
                                    </p:anim>
                                    <p:set>
                                      <p:cBhvr>
                                        <p:cTn id="41" dur="1" fill="hold">
                                          <p:stCondLst>
                                            <p:cond delay="249"/>
                                          </p:stCondLst>
                                        </p:cTn>
                                        <p:tgtEl>
                                          <p:spTgt spid="3">
                                            <p:txEl>
                                              <p:pRg st="1" end="1"/>
                                            </p:txEl>
                                          </p:spTgt>
                                        </p:tgtEl>
                                        <p:attrNameLst>
                                          <p:attrName>style.visibility</p:attrName>
                                        </p:attrNameLst>
                                      </p:cBhvr>
                                      <p:to>
                                        <p:strVal val="hidden"/>
                                      </p:to>
                                    </p:set>
                                  </p:childTnLst>
                                </p:cTn>
                              </p:par>
                            </p:childTnLst>
                          </p:cTn>
                        </p:par>
                        <p:par>
                          <p:cTn id="42" fill="hold">
                            <p:stCondLst>
                              <p:cond delay="500"/>
                            </p:stCondLst>
                            <p:childTnLst>
                              <p:par>
                                <p:cTn id="43" presetID="42" presetClass="exit" presetSubtype="0" fill="hold" grpId="0" nodeType="afterEffect">
                                  <p:stCondLst>
                                    <p:cond delay="0"/>
                                  </p:stCondLst>
                                  <p:childTnLst>
                                    <p:animEffect transition="out" filter="fade">
                                      <p:cBhvr>
                                        <p:cTn id="44" dur="250"/>
                                        <p:tgtEl>
                                          <p:spTgt spid="3">
                                            <p:txEl>
                                              <p:pRg st="2" end="2"/>
                                            </p:txEl>
                                          </p:spTgt>
                                        </p:tgtEl>
                                      </p:cBhvr>
                                    </p:animEffect>
                                    <p:anim calcmode="lin" valueType="num">
                                      <p:cBhvr>
                                        <p:cTn id="45" dur="250"/>
                                        <p:tgtEl>
                                          <p:spTgt spid="3">
                                            <p:txEl>
                                              <p:pRg st="2" end="2"/>
                                            </p:txEl>
                                          </p:spTgt>
                                        </p:tgtEl>
                                        <p:attrNameLst>
                                          <p:attrName>ppt_x</p:attrName>
                                        </p:attrNameLst>
                                      </p:cBhvr>
                                      <p:tavLst>
                                        <p:tav tm="0">
                                          <p:val>
                                            <p:strVal val="ppt_x"/>
                                          </p:val>
                                        </p:tav>
                                        <p:tav tm="100000">
                                          <p:val>
                                            <p:strVal val="ppt_x"/>
                                          </p:val>
                                        </p:tav>
                                      </p:tavLst>
                                    </p:anim>
                                    <p:anim calcmode="lin" valueType="num">
                                      <p:cBhvr>
                                        <p:cTn id="46" dur="250"/>
                                        <p:tgtEl>
                                          <p:spTgt spid="3">
                                            <p:txEl>
                                              <p:pRg st="2" end="2"/>
                                            </p:txEl>
                                          </p:spTgt>
                                        </p:tgtEl>
                                        <p:attrNameLst>
                                          <p:attrName>ppt_y</p:attrName>
                                        </p:attrNameLst>
                                      </p:cBhvr>
                                      <p:tavLst>
                                        <p:tav tm="0">
                                          <p:val>
                                            <p:strVal val="ppt_y"/>
                                          </p:val>
                                        </p:tav>
                                        <p:tav tm="100000">
                                          <p:val>
                                            <p:strVal val="ppt_y+.1"/>
                                          </p:val>
                                        </p:tav>
                                      </p:tavLst>
                                    </p:anim>
                                    <p:set>
                                      <p:cBhvr>
                                        <p:cTn id="47" dur="1" fill="hold">
                                          <p:stCondLst>
                                            <p:cond delay="249"/>
                                          </p:stCondLst>
                                        </p:cTn>
                                        <p:tgtEl>
                                          <p:spTgt spid="3">
                                            <p:txEl>
                                              <p:pRg st="2" end="2"/>
                                            </p:txEl>
                                          </p:spTgt>
                                        </p:tgtEl>
                                        <p:attrNameLst>
                                          <p:attrName>style.visibility</p:attrName>
                                        </p:attrNameLst>
                                      </p:cBhvr>
                                      <p:to>
                                        <p:strVal val="hidden"/>
                                      </p:to>
                                    </p:set>
                                  </p:childTnLst>
                                </p:cTn>
                              </p:par>
                              <p:par>
                                <p:cTn id="48" presetID="47" presetClass="exit" presetSubtype="0" fill="hold" grpId="1" nodeType="withEffect">
                                  <p:stCondLst>
                                    <p:cond delay="0"/>
                                  </p:stCondLst>
                                  <p:childTnLst>
                                    <p:animEffect transition="out" filter="fade">
                                      <p:cBhvr>
                                        <p:cTn id="49" dur="1000"/>
                                        <p:tgtEl>
                                          <p:spTgt spid="2"/>
                                        </p:tgtEl>
                                      </p:cBhvr>
                                    </p:animEffect>
                                    <p:anim calcmode="lin" valueType="num">
                                      <p:cBhvr>
                                        <p:cTn id="50" dur="1000"/>
                                        <p:tgtEl>
                                          <p:spTgt spid="2"/>
                                        </p:tgtEl>
                                        <p:attrNameLst>
                                          <p:attrName>ppt_x</p:attrName>
                                        </p:attrNameLst>
                                      </p:cBhvr>
                                      <p:tavLst>
                                        <p:tav tm="0">
                                          <p:val>
                                            <p:strVal val="ppt_x"/>
                                          </p:val>
                                        </p:tav>
                                        <p:tav tm="100000">
                                          <p:val>
                                            <p:strVal val="ppt_x"/>
                                          </p:val>
                                        </p:tav>
                                      </p:tavLst>
                                    </p:anim>
                                    <p:anim calcmode="lin" valueType="num">
                                      <p:cBhvr>
                                        <p:cTn id="51" dur="1000"/>
                                        <p:tgtEl>
                                          <p:spTgt spid="2"/>
                                        </p:tgtEl>
                                        <p:attrNameLst>
                                          <p:attrName>ppt_y</p:attrName>
                                        </p:attrNameLst>
                                      </p:cBhvr>
                                      <p:tavLst>
                                        <p:tav tm="0">
                                          <p:val>
                                            <p:strVal val="ppt_y"/>
                                          </p:val>
                                        </p:tav>
                                        <p:tav tm="100000">
                                          <p:val>
                                            <p:strVal val="ppt_y-.1"/>
                                          </p:val>
                                        </p:tav>
                                      </p:tavLst>
                                    </p:anim>
                                    <p:set>
                                      <p:cBhvr>
                                        <p:cTn id="5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6743" y="275770"/>
            <a:ext cx="11567885" cy="6328229"/>
          </a:xfrm>
          <a:noFill/>
        </p:spPr>
        <p:txBody>
          <a:bodyPr>
            <a:normAutofit fontScale="40000" lnSpcReduction="20000"/>
          </a:bodyPr>
          <a:lstStyle/>
          <a:p>
            <a:pPr marL="0" indent="0">
              <a:lnSpc>
                <a:spcPct val="107000"/>
              </a:lnSpc>
              <a:spcAft>
                <a:spcPts val="800"/>
              </a:spcAft>
              <a:buNone/>
            </a:pPr>
            <a:r>
              <a:rPr lang="el-GR" sz="6000" b="1" i="1" dirty="0" smtClean="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3.  Δεκαοχτώ </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μήνες σε στρατιώτη που έφερε όπλο: </a:t>
            </a:r>
          </a:p>
          <a:p>
            <a:pPr marL="0" indent="0">
              <a:lnSpc>
                <a:spcPct val="107000"/>
              </a:lnSpc>
              <a:spcAft>
                <a:spcPts val="800"/>
              </a:spcAft>
              <a:buNone/>
            </a:pPr>
            <a:r>
              <a:rPr lang="el-GR" sz="6000" b="1" i="1" dirty="0" smtClean="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Ο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Danny</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Nightingale</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είναι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παρασημοφορημένος</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στρατιώτης της SAS, του επίλεκτου σώματος του βρετανικού στρατού δηλαδή. Το 2007 λοιπόν του απέδωσε τιμητικά η ιρακινή κυβέρνηση ένα πιστόλι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Glock</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των 9 χιλιοστών ως ένδειξη ευγνωμοσύνης για την εκπαίδευση που παρείχε στις ιρακινές ένοπλες δυνάμεις. Αφού το απενεργοποίησε και το κορνιζάρισε, σκόπευε να το δωρίσει στη μονάδα του, αν και σύντομα το ξέχασε. Ο επαγγελματίας στρατιώτης καταδικάστηκε λοιπόν το 2012 σε 18μηνη ποινή σε στρατιωτικές φυλακές για παράνομη κατοχή όπλου, καθώς σύμφωνα με το βρετανικό Δίκαιο είναι παράνομο να κρατά το μέλος των ενόπλων δυνάμεων όπλο στην οικία του.</a:t>
            </a:r>
          </a:p>
          <a:p>
            <a:pPr marL="0" indent="0">
              <a:lnSpc>
                <a:spcPct val="107000"/>
              </a:lnSpc>
              <a:spcAft>
                <a:spcPts val="800"/>
              </a:spcAft>
              <a:buNone/>
            </a:pPr>
            <a:r>
              <a:rPr lang="el-GR" sz="6000" b="1" i="1" dirty="0" smtClean="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4.    Τρεις </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μέρες επειδή έστειλε αίτημα φιλίας στο Facebook: Ο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Jacob</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Jock</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ένορκος δικαστηρίου της Φλόριντα σε </a:t>
            </a:r>
            <a:r>
              <a:rPr lang="el-GR" sz="6000" b="1" i="1" dirty="0" err="1">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μικρο</a:t>
            </a:r>
            <a:r>
              <a:rPr lang="el-GR" sz="6000" b="1" i="1" dirty="0">
                <a:solidFill>
                  <a:srgbClr val="0DAB85"/>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-υπόθεση, έκανε κάτι που αψηφά την κοινή λογική: έστειλε αίτημα φιλίας στον κατηγορούμενο! Και βέβαια, για να γίνουν τα πράγματα ακόμα χειρότερα, ο εναγόμενος ήταν και γυναίκα και ανήλικη! Η δικαστής τον έδιωξε κακήν κακώς από το δικαστήριό της, όπως ήταν εξάλλου φυσικό για τη βλακεία του, πήγε όμως το πράγμα λίγο παρακάτω όταν τον τιμώρησε και με ποινή 3 ημερών</a:t>
            </a:r>
          </a:p>
          <a:p>
            <a:endParaRPr lang="el-GR"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1735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6" fill="hold" grpId="1" nodeType="clickEffect">
                                  <p:stCondLst>
                                    <p:cond delay="0"/>
                                  </p:stCondLst>
                                  <p:childTnLst>
                                    <p:anim calcmode="lin" valueType="num">
                                      <p:cBhvr additive="base">
                                        <p:cTn id="22"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23" dur="500"/>
                                        <p:tgtEl>
                                          <p:spTgt spid="3">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par>
                          <p:cTn id="25" fill="hold">
                            <p:stCondLst>
                              <p:cond delay="500"/>
                            </p:stCondLst>
                            <p:childTnLst>
                              <p:par>
                                <p:cTn id="26" presetID="2" presetClass="exit" presetSubtype="6" fill="hold" grpId="1" nodeType="afterEffect">
                                  <p:stCondLst>
                                    <p:cond delay="0"/>
                                  </p:stCondLst>
                                  <p:childTnLst>
                                    <p:anim calcmode="lin" valueType="num">
                                      <p:cBhvr additive="base">
                                        <p:cTn id="27" dur="500"/>
                                        <p:tgtEl>
                                          <p:spTgt spid="3">
                                            <p:txEl>
                                              <p:pRg st="1" end="1"/>
                                            </p:txEl>
                                          </p:spTgt>
                                        </p:tgtEl>
                                        <p:attrNameLst>
                                          <p:attrName>ppt_x</p:attrName>
                                        </p:attrNameLst>
                                      </p:cBhvr>
                                      <p:tavLst>
                                        <p:tav tm="0">
                                          <p:val>
                                            <p:strVal val="ppt_x"/>
                                          </p:val>
                                        </p:tav>
                                        <p:tav tm="100000">
                                          <p:val>
                                            <p:strVal val="1+ppt_w/2"/>
                                          </p:val>
                                        </p:tav>
                                      </p:tavLst>
                                    </p:anim>
                                    <p:anim calcmode="lin" valueType="num">
                                      <p:cBhvr additive="base">
                                        <p:cTn id="28" dur="500"/>
                                        <p:tgtEl>
                                          <p:spTgt spid="3">
                                            <p:txEl>
                                              <p:pRg st="1" end="1"/>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1" end="1"/>
                                            </p:txEl>
                                          </p:spTgt>
                                        </p:tgtEl>
                                        <p:attrNameLst>
                                          <p:attrName>style.visibility</p:attrName>
                                        </p:attrNameLst>
                                      </p:cBhvr>
                                      <p:to>
                                        <p:strVal val="hidden"/>
                                      </p:to>
                                    </p:set>
                                  </p:childTnLst>
                                </p:cTn>
                              </p:par>
                            </p:childTnLst>
                          </p:cTn>
                        </p:par>
                        <p:par>
                          <p:cTn id="30" fill="hold">
                            <p:stCondLst>
                              <p:cond delay="1000"/>
                            </p:stCondLst>
                            <p:childTnLst>
                              <p:par>
                                <p:cTn id="31" presetID="2" presetClass="exit" presetSubtype="6" fill="hold" grpId="1" nodeType="afterEffect">
                                  <p:stCondLst>
                                    <p:cond delay="0"/>
                                  </p:stCondLst>
                                  <p:childTnLst>
                                    <p:anim calcmode="lin" valueType="num">
                                      <p:cBhvr additive="base">
                                        <p:cTn id="32" dur="500"/>
                                        <p:tgtEl>
                                          <p:spTgt spid="3">
                                            <p:txEl>
                                              <p:pRg st="2" end="2"/>
                                            </p:txEl>
                                          </p:spTgt>
                                        </p:tgtEl>
                                        <p:attrNameLst>
                                          <p:attrName>ppt_x</p:attrName>
                                        </p:attrNameLst>
                                      </p:cBhvr>
                                      <p:tavLst>
                                        <p:tav tm="0">
                                          <p:val>
                                            <p:strVal val="ppt_x"/>
                                          </p:val>
                                        </p:tav>
                                        <p:tav tm="100000">
                                          <p:val>
                                            <p:strVal val="1+ppt_w/2"/>
                                          </p:val>
                                        </p:tav>
                                      </p:tavLst>
                                    </p:anim>
                                    <p:anim calcmode="lin" valueType="num">
                                      <p:cBhvr additive="base">
                                        <p:cTn id="33" dur="500"/>
                                        <p:tgtEl>
                                          <p:spTgt spid="3">
                                            <p:txEl>
                                              <p:pRg st="2" end="2"/>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75771"/>
            <a:ext cx="10515600" cy="5901192"/>
          </a:xfrm>
        </p:spPr>
        <p:txBody>
          <a:bodyPr>
            <a:normAutofit fontScale="85000" lnSpcReduction="20000"/>
          </a:bodyPr>
          <a:lstStyle/>
          <a:p>
            <a:pPr marL="0" indent="0">
              <a:lnSpc>
                <a:spcPct val="107000"/>
              </a:lnSpc>
              <a:spcAft>
                <a:spcPts val="800"/>
              </a:spcAft>
              <a:buNone/>
            </a:pP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5.	Τέσσερις μήνες για αβάσιμες υπόνοιες:</a:t>
            </a:r>
          </a:p>
          <a:p>
            <a:pPr marL="0" indent="0">
              <a:lnSpc>
                <a:spcPct val="107000"/>
              </a:lnSpc>
              <a:spcAft>
                <a:spcPts val="800"/>
              </a:spcAft>
              <a:buNone/>
            </a:pP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Ο νόμος της Αριζόνα για τις ασφαλείς γειτονιές και την αστυνόμευση είναι γνωστός στα πέρατα της πολιτείας ως «δείξε μου τα χαρτιά σου αλλιώς την πάτησες». Κάτι που έμαθε με τον δύσκολο τρόπο η πολίτης των ΗΠΑ </a:t>
            </a:r>
            <a:r>
              <a:rPr lang="el-GR" b="1" dirty="0" err="1">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Briseira</a:t>
            </a: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Torres</a:t>
            </a: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όταν δεν είχε εύκαιρα τα χαρτιά της, κι έτσι οδηγήθηκε στο κρατητήριο με υποψίες για παράνομη είσοδο στη χώρα για τέσσερις ολόκληρους μήνες!</a:t>
            </a:r>
          </a:p>
          <a:p>
            <a:pPr marL="0" indent="0">
              <a:lnSpc>
                <a:spcPct val="107000"/>
              </a:lnSpc>
              <a:spcAft>
                <a:spcPts val="800"/>
              </a:spcAft>
              <a:buNone/>
            </a:pP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6.	Δεκαεννιά μέρες γιατί δεν επέτρεψε στο παιδί να επισκεφτεί τον βιαστή πατέρα του: </a:t>
            </a:r>
          </a:p>
          <a:p>
            <a:pPr marL="0" indent="0">
              <a:lnSpc>
                <a:spcPct val="107000"/>
              </a:lnSpc>
              <a:spcAft>
                <a:spcPts val="800"/>
              </a:spcAft>
              <a:buNone/>
            </a:pP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Η κάτοικος του </a:t>
            </a:r>
            <a:r>
              <a:rPr lang="el-GR" b="1" dirty="0" err="1">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Μπρούκλιν</a:t>
            </a: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Sukhwant</a:t>
            </a: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Herb</a:t>
            </a:r>
            <a:r>
              <a:rPr lang="el-GR" b="1" dirty="0">
                <a:solidFill>
                  <a:srgbClr val="C8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είδε τον σύζυγό της να οδηγείται στη φυλακή για πολύ καιρό, όταν εκείνος ομολόγησε τον βιασμό τριών γυναικών στη Νέα Υόρκη. Όταν λοιπόν ο δικαστής την ανάγκασε να επιτρέψει στον εννιάχρονο γιο της να επισκεφτεί τον πατέρα του στη φυλακή, εκείνη αρνήθηκε, δηλώνοντας ότι το αφιλόξενο περιβάλλον της φυλακής δεν ήταν κατάλληλο για το νεαρό αγόρι</a:t>
            </a:r>
          </a:p>
          <a:p>
            <a:endParaRPr lang="el-GR" b="1" dirty="0">
              <a:solidFill>
                <a:srgbClr val="C8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891081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0" nodeType="withEffect">
                                  <p:stCondLst>
                                    <p:cond delay="0"/>
                                  </p:stCondLst>
                                  <p:childTnLst>
                                    <p:animEffect transition="out" filter="fade">
                                      <p:cBhvr>
                                        <p:cTn id="35" dur="1000"/>
                                        <p:tgtEl>
                                          <p:spTgt spid="3">
                                            <p:txEl>
                                              <p:pRg st="1" end="1"/>
                                            </p:txEl>
                                          </p:spTgt>
                                        </p:tgtEl>
                                      </p:cBhvr>
                                    </p:animEffect>
                                    <p:anim calcmode="lin" valueType="num">
                                      <p:cBhvr>
                                        <p:cTn id="3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p:tgtEl>
                                          <p:spTgt spid="3">
                                            <p:txEl>
                                              <p:pRg st="1" end="1"/>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txEl>
                                              <p:pRg st="1" end="1"/>
                                            </p:txEl>
                                          </p:spTgt>
                                        </p:tgtEl>
                                        <p:attrNameLst>
                                          <p:attrName>style.visibility</p:attrName>
                                        </p:attrNameLst>
                                      </p:cBhvr>
                                      <p:to>
                                        <p:strVal val="hidden"/>
                                      </p:to>
                                    </p:set>
                                  </p:childTnLst>
                                </p:cTn>
                              </p:par>
                              <p:par>
                                <p:cTn id="39" presetID="42" presetClass="exit" presetSubtype="0" fill="hold" grpId="0" nodeType="withEffect">
                                  <p:stCondLst>
                                    <p:cond delay="0"/>
                                  </p:stCondLst>
                                  <p:childTnLst>
                                    <p:animEffect transition="out" filter="fade">
                                      <p:cBhvr>
                                        <p:cTn id="40" dur="1000"/>
                                        <p:tgtEl>
                                          <p:spTgt spid="3">
                                            <p:txEl>
                                              <p:pRg st="2" end="2"/>
                                            </p:txEl>
                                          </p:spTgt>
                                        </p:tgtEl>
                                      </p:cBhvr>
                                    </p:animEffect>
                                    <p:anim calcmode="lin" valueType="num">
                                      <p:cBhvr>
                                        <p:cTn id="4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p:tgtEl>
                                          <p:spTgt spid="3">
                                            <p:txEl>
                                              <p:pRg st="2" end="2"/>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2" end="2"/>
                                            </p:txEl>
                                          </p:spTgt>
                                        </p:tgtEl>
                                        <p:attrNameLst>
                                          <p:attrName>style.visibility</p:attrName>
                                        </p:attrNameLst>
                                      </p:cBhvr>
                                      <p:to>
                                        <p:strVal val="hidden"/>
                                      </p:to>
                                    </p:set>
                                  </p:childTnLst>
                                </p:cTn>
                              </p:par>
                              <p:par>
                                <p:cTn id="44" presetID="42" presetClass="exit" presetSubtype="0" fill="hold" grpId="0" nodeType="withEffect">
                                  <p:stCondLst>
                                    <p:cond delay="0"/>
                                  </p:stCondLst>
                                  <p:childTnLst>
                                    <p:animEffect transition="out" filter="fade">
                                      <p:cBhvr>
                                        <p:cTn id="45" dur="1000"/>
                                        <p:tgtEl>
                                          <p:spTgt spid="3">
                                            <p:txEl>
                                              <p:pRg st="3" end="3"/>
                                            </p:txEl>
                                          </p:spTgt>
                                        </p:tgtEl>
                                      </p:cBhvr>
                                    </p:animEffect>
                                    <p:anim calcmode="lin" valueType="num">
                                      <p:cBhvr>
                                        <p:cTn id="4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p:tgtEl>
                                          <p:spTgt spid="3">
                                            <p:txEl>
                                              <p:pRg st="3" end="3"/>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0143" y="319314"/>
            <a:ext cx="10515600" cy="6538685"/>
          </a:xfrm>
        </p:spPr>
        <p:txBody>
          <a:bodyPr>
            <a:normAutofit fontScale="85000" lnSpcReduction="20000"/>
          </a:bodyPr>
          <a:lstStyle/>
          <a:p>
            <a:pPr marL="0" indent="0">
              <a:lnSpc>
                <a:spcPct val="107000"/>
              </a:lnSpc>
              <a:spcAft>
                <a:spcPts val="800"/>
              </a:spcAft>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7.	Έξι χρόνια γιατί δεν κατάφεραν να προβλέψουν σεισμό: Έξι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ιταλοί</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σεισμολόγοι καταδικάστηκαν συνολικά σε 6 χρόνια στη στενή για ανθρωποκτονία εξ αμελείας. Κι αυτό γιατί απέτυχαν να προβλέψουν τόσο το επίκεντρο όσο και το μέγεθος του φονικού σεισμού της Λ’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Ακουίλα</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8.	 Αυτόφωρο επειδή άργησε να επιστρέψει βιβλίο σε     βιβλιοθήκη:</a:t>
            </a:r>
          </a:p>
          <a:p>
            <a:pPr marL="0" indent="0">
              <a:lnSpc>
                <a:spcPct val="107000"/>
              </a:lnSpc>
              <a:spcAft>
                <a:spcPts val="800"/>
              </a:spcAft>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Η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Lori</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Teel</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από το Νέο Μεξικό δανείστηκε το βιβλίο με τα βαμπίρ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Twilight</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αλλά και το DVD της σειράς από την τοπική βιβλιοθήκη και ξέχασε να τα επιστρέψει. Τα ξέχασε όμως για δύο ολόκληρα χρόνια, με το πρόστιμο να έχει φτάσει πια τα 36 ολόκληρα δολάρια.</a:t>
            </a:r>
          </a:p>
          <a:p>
            <a:pPr marL="0" indent="0">
              <a:lnSpc>
                <a:spcPct val="107000"/>
              </a:lnSpc>
              <a:spcAft>
                <a:spcPts val="800"/>
              </a:spcAft>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9.	Δέκα μέρες επειδή έστειλε τα παιδιά σε άλλο σχολείο:</a:t>
            </a:r>
          </a:p>
          <a:p>
            <a:pPr marL="0" indent="0">
              <a:lnSpc>
                <a:spcPct val="107000"/>
              </a:lnSpc>
              <a:spcAft>
                <a:spcPts val="800"/>
              </a:spcAft>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Η μητέρα από το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Οχάιο</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Kelley</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l-GR" b="1"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Williams-Bolar</a:t>
            </a: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μοίραζε τον καιρό της μεταξύ του δικού της σπιτιού και της πατρικής της οικίας. Όταν λοιπόν ήρθε η ώρα να στείλει τις κόρες της στο σχολείο, επέλεξε τα καλύτερα σχολεία της γειτονιάς που είχε μεγαλώσει και η ίδια παρά τα κακόφημα εκπαιδευτικά κέντρα της νέας της περιοχής.</a:t>
            </a:r>
          </a:p>
          <a:p>
            <a:endParaRPr lang="el-GR" dirty="0"/>
          </a:p>
        </p:txBody>
      </p:sp>
    </p:spTree>
    <p:extLst>
      <p:ext uri="{BB962C8B-B14F-4D97-AF65-F5344CB8AC3E}">
        <p14:creationId xmlns:p14="http://schemas.microsoft.com/office/powerpoint/2010/main" val="14250071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p:tgtEl>
                                          <p:spTgt spid="3">
                                            <p:txEl>
                                              <p:pRg st="0" end="0"/>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3">
                                            <p:txEl>
                                              <p:pRg st="0" end="0"/>
                                            </p:txEl>
                                          </p:spTgt>
                                        </p:tgtEl>
                                        <p:attrNameLst>
                                          <p:attrName>style.visibility</p:attrName>
                                        </p:attrNameLst>
                                      </p:cBhvr>
                                      <p:to>
                                        <p:strVal val="hidden"/>
                                      </p:to>
                                    </p:set>
                                  </p:childTnLst>
                                </p:cTn>
                              </p:par>
                              <p:par>
                                <p:cTn id="36" presetID="2" presetClass="exit" presetSubtype="4" fill="hold" grpId="0" nodeType="withEffect">
                                  <p:stCondLst>
                                    <p:cond delay="0"/>
                                  </p:stCondLst>
                                  <p:childTnLst>
                                    <p:anim calcmode="lin" valueType="num">
                                      <p:cBhvr additive="base">
                                        <p:cTn id="3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p:tgtEl>
                                          <p:spTgt spid="3">
                                            <p:txEl>
                                              <p:pRg st="1" end="1"/>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0" nodeType="clickEffect">
                                  <p:stCondLst>
                                    <p:cond delay="0"/>
                                  </p:stCondLst>
                                  <p:childTnLst>
                                    <p:anim calcmode="lin" valueType="num">
                                      <p:cBhvr additive="base">
                                        <p:cTn id="4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2" end="2"/>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2" end="2"/>
                                            </p:txEl>
                                          </p:spTgt>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3" end="3"/>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3" end="3"/>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p:tgtEl>
                                          <p:spTgt spid="3">
                                            <p:txEl>
                                              <p:pRg st="4" end="4"/>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81943" y="2801255"/>
            <a:ext cx="9521373" cy="5843135"/>
          </a:xfrm>
        </p:spPr>
        <p:txBody>
          <a:bodyPr/>
          <a:lstStyle/>
          <a:p>
            <a:pPr marL="0" indent="0">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Το έγκλημα ήταν προφανώς τεραστίων διαστάσεων και η ίδια ρίχτηκε στη φυλακή για 10 μέρες, κι αυτό γιατί θέλησε απλώς να στείλει τις κόρες της σε καλύτερο δημόσιο σχολείο. Ο δικαστής κατέληξε πως η ποινή της ήταν παραδειγματική, για να αποτραπούν κι άλλοι δράστες γονείς από την εξαπάτηση του εκπαιδευτικού συστήματος των ΗΠΑ! Ας είναι αυτό ένα μάθημα για όλους τους γονείς του κόσμου που λαχταρούν να μάθουν γράμματα τα παιδιά τους</a:t>
            </a:r>
          </a:p>
          <a:p>
            <a:endParaRPr lang="el-GR" dirty="0"/>
          </a:p>
        </p:txBody>
      </p:sp>
    </p:spTree>
    <p:extLst>
      <p:ext uri="{BB962C8B-B14F-4D97-AF65-F5344CB8AC3E}">
        <p14:creationId xmlns:p14="http://schemas.microsoft.com/office/powerpoint/2010/main" val="996322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5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3">
                                            <p:txEl>
                                              <p:pRg st="0" end="0"/>
                                            </p:txEl>
                                          </p:spTgt>
                                        </p:tgtEl>
                                        <p:attrNameLst>
                                          <p:attrName>ppt_x</p:attrName>
                                          <p:attrName>ppt_y</p:attrName>
                                        </p:attrNameLst>
                                      </p:cBhvr>
                                    </p:animMotion>
                                    <p:animEffect transition="in" filter="fade">
                                      <p:cBhvr>
                                        <p:cTn id="9" dur="25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xit" presetSubtype="0" fill="hold" grpId="0" nodeType="clickEffect">
                                  <p:stCondLst>
                                    <p:cond delay="0"/>
                                  </p:stCondLst>
                                  <p:childTnLst>
                                    <p:animScale>
                                      <p:cBhvr>
                                        <p:cTn id="13" dur="1000" accel="50000">
                                          <p:stCondLst>
                                            <p:cond delay="0"/>
                                          </p:stCondLst>
                                        </p:cTn>
                                        <p:tgtEl>
                                          <p:spTgt spid="3">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4" dur="1000" accel="50000">
                                          <p:stCondLst>
                                            <p:cond delay="0"/>
                                          </p:stCondLst>
                                        </p:cTn>
                                        <p:tgtEl>
                                          <p:spTgt spid="3">
                                            <p:txEl>
                                              <p:pRg st="0" end="0"/>
                                            </p:txEl>
                                          </p:spTgt>
                                        </p:tgtEl>
                                        <p:attrNameLst>
                                          <p:attrName>ppt_x</p:attrName>
                                          <p:attrName>ppt_y</p:attrName>
                                        </p:attrNameLst>
                                      </p:cBhvr>
                                    </p:animMotion>
                                    <p:animEffect transition="out" filter="fade">
                                      <p:cBhvr>
                                        <p:cTn id="15" dur="1000"/>
                                        <p:tgtEl>
                                          <p:spTgt spid="3">
                                            <p:txEl>
                                              <p:pRg st="0" end="0"/>
                                            </p:txEl>
                                          </p:spTgt>
                                        </p:tgtEl>
                                      </p:cBhvr>
                                    </p:animEffect>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2880" y="284479"/>
            <a:ext cx="7757160" cy="3169603"/>
          </a:xfrm>
        </p:spPr>
        <p:txBody>
          <a:bodyPr>
            <a:normAutofit/>
          </a:bodyPr>
          <a:lstStyle/>
          <a:p>
            <a:pPr marL="0" indent="0">
              <a:buNone/>
            </a:pPr>
            <a:r>
              <a:rPr lang="el-GR" sz="3600" b="1" i="1" u="sng" dirty="0" err="1" smtClean="0">
                <a:solidFill>
                  <a:schemeClr val="bg1"/>
                </a:solidFill>
                <a:effectLst>
                  <a:outerShdw blurRad="38100" dist="38100" dir="2700000" algn="tl">
                    <a:srgbClr val="000000">
                      <a:alpha val="43137"/>
                    </a:srgbClr>
                  </a:outerShdw>
                </a:effectLst>
                <a:latin typeface="Comic Sans MS" panose="030F0702030302020204" pitchFamily="66" charset="0"/>
              </a:rPr>
              <a:t>Αναστοσοπούλου</a:t>
            </a:r>
            <a:r>
              <a:rPr lang="el-GR" sz="3600" b="1" i="1" u="sng" dirty="0" smtClean="0">
                <a:solidFill>
                  <a:schemeClr val="bg1"/>
                </a:solidFill>
                <a:effectLst>
                  <a:outerShdw blurRad="38100" dist="38100" dir="2700000" algn="tl">
                    <a:srgbClr val="000000">
                      <a:alpha val="43137"/>
                    </a:srgbClr>
                  </a:outerShdw>
                </a:effectLst>
                <a:latin typeface="Comic Sans MS" panose="030F0702030302020204" pitchFamily="66" charset="0"/>
              </a:rPr>
              <a:t> Ερμιόνη </a:t>
            </a:r>
          </a:p>
          <a:p>
            <a:pPr marL="0" indent="0">
              <a:buNone/>
            </a:pPr>
            <a:r>
              <a:rPr lang="el-GR" sz="3600" b="1" i="1" u="sng" dirty="0" smtClean="0">
                <a:solidFill>
                  <a:schemeClr val="bg1"/>
                </a:solidFill>
                <a:effectLst>
                  <a:outerShdw blurRad="38100" dist="38100" dir="2700000" algn="tl">
                    <a:srgbClr val="000000">
                      <a:alpha val="43137"/>
                    </a:srgbClr>
                  </a:outerShdw>
                </a:effectLst>
                <a:latin typeface="Comic Sans MS" panose="030F0702030302020204" pitchFamily="66" charset="0"/>
              </a:rPr>
              <a:t>Αντωνίου Κωνσταντίνα </a:t>
            </a:r>
          </a:p>
          <a:p>
            <a:pPr marL="0" indent="0">
              <a:buNone/>
            </a:pPr>
            <a:r>
              <a:rPr lang="el-GR" sz="3600" b="1" i="1" u="sng" dirty="0" err="1" smtClean="0">
                <a:solidFill>
                  <a:schemeClr val="bg1"/>
                </a:solidFill>
                <a:effectLst>
                  <a:outerShdw blurRad="38100" dist="38100" dir="2700000" algn="tl">
                    <a:srgbClr val="000000">
                      <a:alpha val="43137"/>
                    </a:srgbClr>
                  </a:outerShdw>
                </a:effectLst>
                <a:latin typeface="Comic Sans MS" panose="030F0702030302020204" pitchFamily="66" charset="0"/>
              </a:rPr>
              <a:t>Αρμακόλα</a:t>
            </a:r>
            <a:r>
              <a:rPr lang="el-GR" sz="3600" b="1" i="1" u="sng" dirty="0" smtClean="0">
                <a:solidFill>
                  <a:schemeClr val="bg1"/>
                </a:solidFill>
                <a:effectLst>
                  <a:outerShdw blurRad="38100" dist="38100" dir="2700000" algn="tl">
                    <a:srgbClr val="000000">
                      <a:alpha val="43137"/>
                    </a:srgbClr>
                  </a:outerShdw>
                </a:effectLst>
                <a:latin typeface="Comic Sans MS" panose="030F0702030302020204" pitchFamily="66" charset="0"/>
              </a:rPr>
              <a:t> Παναγιώτα </a:t>
            </a:r>
          </a:p>
          <a:p>
            <a:pPr marL="0" indent="0">
              <a:buNone/>
            </a:pPr>
            <a:r>
              <a:rPr lang="el-GR" sz="3600" b="1" i="1" u="sng" dirty="0" smtClean="0">
                <a:solidFill>
                  <a:schemeClr val="bg1"/>
                </a:solidFill>
                <a:effectLst>
                  <a:outerShdw blurRad="38100" dist="38100" dir="2700000" algn="tl">
                    <a:srgbClr val="000000">
                      <a:alpha val="43137"/>
                    </a:srgbClr>
                  </a:outerShdw>
                </a:effectLst>
                <a:latin typeface="Comic Sans MS" panose="030F0702030302020204" pitchFamily="66" charset="0"/>
              </a:rPr>
              <a:t>Βλαχοπούλου Μαρία</a:t>
            </a:r>
            <a:endParaRPr lang="el-GR" sz="3600" b="1" i="1"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20686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3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3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3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3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94737" y="383190"/>
            <a:ext cx="5609823" cy="6262309"/>
          </a:xfrm>
        </p:spPr>
        <p:txBody>
          <a:bodyPr>
            <a:normAutofit fontScale="85000" lnSpcReduction="20000"/>
          </a:bodyPr>
          <a:lstStyle/>
          <a:p>
            <a:pPr marL="0" indent="0">
              <a:buNone/>
            </a:pPr>
            <a:r>
              <a:rPr lang="el-GR" b="1" dirty="0">
                <a:solidFill>
                  <a:schemeClr val="bg1"/>
                </a:solidFill>
                <a:effectLst>
                  <a:outerShdw blurRad="38100" dist="38100" dir="2700000" algn="tl">
                    <a:srgbClr val="000000">
                      <a:alpha val="43137"/>
                    </a:srgbClr>
                  </a:outerShdw>
                </a:effectLst>
                <a:latin typeface="Comic Sans MS" panose="030F0702030302020204" pitchFamily="66" charset="0"/>
              </a:rPr>
              <a:t>Η φυλακή είναι μια εγκατάσταση στην οποία οι τρόφιμοι κρατούνται παρά τη θέλησή τους και χάνουν πολλές από τις ελευθερίες τους υπό την επίβλεψη του κράτους ως μια μορφή ποινής. Η πιο συχνή χρήση των φυλακών είναι ως τμήμα του ποινικού δικαστικού συστήματος, στο οποίο τα άτομα καταδικάζονται επίσημα για εγκλήματα και κρατούνται σε μία φυλακή μέχρι να δικαστούν (δικαστικές φυλακές) ή να ολοκληρωθεί η περίοδος φυλάκισης στην οποία καταδικάστηκαν μετά τη δίκη (σωφρονιστικές φυλακές). Οι σωφρονιστικές φυλακές χωρίζονται περαιτέρω σε αγροτικές και κλειστές. Πέρα από τη χρήση τους για την τιμωρία εγκλημάτων, αυταρχικά καθεστώτα συχνά χρησιμοποιούν τις φυλακές ως μέσα πολιτικής καταπίεσης για να τιμωρήσουν πολιτικά εγκλήματα, συχνά χωρίς δίκη ή άλλη νόμιμη διαδικασία</a:t>
            </a:r>
            <a:endParaRPr lang="el-GR"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17444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63800" y="394153"/>
            <a:ext cx="10515600" cy="1325563"/>
          </a:xfrm>
        </p:spPr>
        <p:txBody>
          <a:bodyPr>
            <a:normAutofit fontScale="90000"/>
          </a:bodyPr>
          <a:lstStyle/>
          <a:p>
            <a:r>
              <a:rPr lang="el-GR" sz="6700" b="1" i="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Σωφρονιστικό δίκαιο:</a:t>
            </a:r>
            <a:br>
              <a:rPr lang="el-GR" sz="6700" b="1" i="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endParaRPr lang="el-GR" b="1" i="1" u="sng"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Θέση περιεχομένου 2"/>
          <p:cNvSpPr>
            <a:spLocks noGrp="1"/>
          </p:cNvSpPr>
          <p:nvPr>
            <p:ph idx="1"/>
          </p:nvPr>
        </p:nvSpPr>
        <p:spPr>
          <a:xfrm>
            <a:off x="1270000" y="1719716"/>
            <a:ext cx="10515600" cy="4351338"/>
          </a:xfrm>
        </p:spPr>
        <p:txBody>
          <a:bodyPr/>
          <a:lstStyle/>
          <a:p>
            <a:pPr marL="0" indent="0">
              <a:buNone/>
            </a:pPr>
            <a:r>
              <a:rPr lang="el-GR" b="1" i="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Σωφρονιστικό Δίκαιο χαρακτηρίζεται το σύνολο όλων εκείνων των νομικών διατάξεων που αφορούν στον σωφρονισμό του εγκληματία, τόσο ως προς την ποινή με την οποία και καταδικάστηκε, (κράτηση, φυλάκιση ή κάθειρξη), όσο και ως προς την επανένταξή του στην κοινωνία. Κατά το σωφρονιστικό δίκαιο εξετάζονται κυρίως οι υποκειμενικοί αλλά και οι αντικειμενικοί όροι με τους οποίους και εκτελέσθηκε ένα έγκλημα όπως π.χ. η ηλικία, το φύλλο, η τυχόν μεταμέλεια, η επικινδυνότητα, ακόμη και η κατάσταση της υγείας, του δράστη κ.ά.</a:t>
            </a:r>
          </a:p>
          <a:p>
            <a:pPr marL="0" indent="0">
              <a:buNone/>
            </a:pPr>
            <a:endParaRPr lang="el-GR" dirty="0"/>
          </a:p>
        </p:txBody>
      </p:sp>
    </p:spTree>
    <p:extLst>
      <p:ext uri="{BB962C8B-B14F-4D97-AF65-F5344CB8AC3E}">
        <p14:creationId xmlns:p14="http://schemas.microsoft.com/office/powerpoint/2010/main" val="3038710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3">
                                            <p:txEl>
                                              <p:pRg st="0" end="0"/>
                                            </p:txEl>
                                          </p:spTgt>
                                        </p:tgtEl>
                                      </p:cBhvr>
                                    </p:animEffect>
                                    <p:anim calcmode="lin" valueType="num">
                                      <p:cBhvr>
                                        <p:cTn id="1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p:tgtEl>
                                          <p:spTgt spid="3">
                                            <p:txEl>
                                              <p:pRg st="0" end="0"/>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3">
                                            <p:txEl>
                                              <p:pRg st="0" end="0"/>
                                            </p:txEl>
                                          </p:spTgt>
                                        </p:tgtEl>
                                        <p:attrNameLst>
                                          <p:attrName>style.visibility</p:attrName>
                                        </p:attrNameLst>
                                      </p:cBhvr>
                                      <p:to>
                                        <p:strVal val="hidden"/>
                                      </p:to>
                                    </p:set>
                                  </p:childTnLst>
                                </p:cTn>
                              </p:par>
                              <p:par>
                                <p:cTn id="22" presetID="47" presetClass="exit" presetSubtype="0" fill="hold" grpId="1" nodeType="with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5400"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Έγκλημα : </a:t>
            </a:r>
            <a:br>
              <a:rPr lang="el-GR" sz="5400"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endParaRPr lang="el-GR" sz="5400" b="1" i="1"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Θέση περιεχομένου 2"/>
          <p:cNvSpPr>
            <a:spLocks noGrp="1"/>
          </p:cNvSpPr>
          <p:nvPr>
            <p:ph idx="1"/>
          </p:nvPr>
        </p:nvSpPr>
        <p:spPr/>
        <p:txBody>
          <a:bodyPr/>
          <a:lstStyle/>
          <a:p>
            <a:pPr marL="0" indent="0">
              <a:buNone/>
            </a:pPr>
            <a: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Ένα έγκλημα είναι κατά τον ορισμό του Ποινικού Κώδικα "πράξη άδικη και </a:t>
            </a:r>
            <a:r>
              <a:rPr lang="el-GR" b="1" i="1" u="sng"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καταλογιστή</a:t>
            </a:r>
            <a: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στο δράστη της , η οποία τιμωρείται από το νόμο" (ΠΚ 14). Το έγκλημα είναι η κεντρική έννοια του Ποινικού Δικαίου. Τα στοιχεία της έννοιας του εγκλήματος, όπως προκύπτουν από αυτόν τον ορισμό, είναι πράξη η παράλειψη (ενέργεια), </a:t>
            </a:r>
            <a:r>
              <a:rPr lang="el-GR" b="1" i="1" u="sng"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αδίκη</a:t>
            </a:r>
            <a: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(αντιτιθέμενη στο νόμο) και </a:t>
            </a:r>
            <a:r>
              <a:rPr lang="el-GR" b="1" i="1" u="sng" dirty="0" err="1">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Καταλογιστή</a:t>
            </a:r>
            <a: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(ασύγγνωστη).Τα εγκλήματα διακρίνονται σε κακουργήματα, πλημμελήματα και σε πταίσματα.</a:t>
            </a:r>
          </a:p>
          <a:p>
            <a:endParaRPr lang="el-GR" dirty="0"/>
          </a:p>
        </p:txBody>
      </p:sp>
    </p:spTree>
    <p:extLst>
      <p:ext uri="{BB962C8B-B14F-4D97-AF65-F5344CB8AC3E}">
        <p14:creationId xmlns:p14="http://schemas.microsoft.com/office/powerpoint/2010/main" val="2760389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400"/>
                                  </p:stCondLst>
                                  <p:childTnLst>
                                    <p:animEffect transition="out" filter="fade">
                                      <p:cBhvr>
                                        <p:cTn id="18" dur="1000"/>
                                        <p:tgtEl>
                                          <p:spTgt spid="3">
                                            <p:txEl>
                                              <p:pRg st="0" end="0"/>
                                            </p:txEl>
                                          </p:spTgt>
                                        </p:tgtEl>
                                      </p:cBhvr>
                                    </p:animEffect>
                                    <p:anim calcmode="lin" valueType="num">
                                      <p:cBhvr>
                                        <p:cTn id="1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p:tgtEl>
                                          <p:spTgt spid="3">
                                            <p:txEl>
                                              <p:pRg st="0" end="0"/>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3">
                                            <p:txEl>
                                              <p:pRg st="0" end="0"/>
                                            </p:txEl>
                                          </p:spTgt>
                                        </p:tgtEl>
                                        <p:attrNameLst>
                                          <p:attrName>style.visibility</p:attrName>
                                        </p:attrNameLst>
                                      </p:cBhvr>
                                      <p:to>
                                        <p:strVal val="hidden"/>
                                      </p:to>
                                    </p:set>
                                  </p:childTnLst>
                                </p:cTn>
                              </p:par>
                              <p:par>
                                <p:cTn id="22" presetID="47" presetClass="exit" presetSubtype="0" fill="hold" grpId="1" nodeType="withEffect">
                                  <p:stCondLst>
                                    <p:cond delay="40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00062"/>
            <a:ext cx="10515600" cy="1325563"/>
          </a:xfrm>
        </p:spPr>
        <p:txBody>
          <a:bodyPr>
            <a:normAutofit fontScale="90000"/>
          </a:bodyPr>
          <a:lstStyle/>
          <a:p>
            <a: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Η δύσκολη Οικονομικοί κατάσταση που μπορεί να οδηγήσει σε έγκλημα :</a:t>
            </a:r>
            <a:br>
              <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endParaRPr lang="el-GR" b="1" i="1"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b="1" i="1" dirty="0">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Η οικονομική κρίση προκαλεί δραματικές επιπτώσεις στην κοινωνική ζωή, δεδομένου ότι η μείωση ή και η απουσία εισοδήματος προκαλεί απώλειες στην ευημερία και ωθεί μεγάλα τμήματα του πληθυσμού στη φτώχεια. Η οικονομική κρίση οδηγεί σε επισφαλή εργασία, ανεργία, και τελικά φτώχεια που οδηγούν στον κοινωνικό αποκλεισμό όλο και περισσότερων ομάδων πράγμα που αποτελεί πηγή για διάφορες ψυχικές διαταραχές. Η ανεργία σχετίζεται επίσης με αύξηση της ημερήσιας κατανάλωσης αλκοόλ, αύξηση στις αυτοκτονίες, στην ενδοοικογενειακή βία, αλλά και μείωση των θανάτων από τροχαία κατά 1,4%. Ειδικότερα η φτώχεια σχετίζεται με την εμφάνιση ασθενειών καθώς τα άτομα αναγκάζονται να διαβιώνουν σε υποβαθμισμένο περιβάλλον, να τρέφονται ανεπαρκώς και να εργάζονται σε επικίνδυνα και ανθυγιεινά περιβάλλοντα. </a:t>
            </a:r>
            <a:r>
              <a:rPr lang="el-GR" b="1" i="1" dirty="0" err="1">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Επιρεάζει</a:t>
            </a:r>
            <a:r>
              <a:rPr lang="el-GR" b="1" i="1" dirty="0">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τον άνθρωπο σε ένα μεγάλο βαθμό αφού τα χρήματα είναι αναγκαία σε κάθε περίπτωση. Ορισμένοι άνθρωποι όταν βρίσκονται σε αδιέξοδο δεν σκέφτονται καθαρά με αποτέλεσμα να διαπράξουν κάποιο έγκλημα.</a:t>
            </a:r>
          </a:p>
          <a:p>
            <a:endParaRPr lang="el-GR" dirty="0"/>
          </a:p>
        </p:txBody>
      </p:sp>
    </p:spTree>
    <p:extLst>
      <p:ext uri="{BB962C8B-B14F-4D97-AF65-F5344CB8AC3E}">
        <p14:creationId xmlns:p14="http://schemas.microsoft.com/office/powerpoint/2010/main" val="23656452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3">
                                            <p:txEl>
                                              <p:pRg st="0" end="0"/>
                                            </p:txEl>
                                          </p:spTgt>
                                        </p:tgtEl>
                                      </p:cBhvr>
                                    </p:animEffect>
                                    <p:anim calcmode="lin" valueType="num">
                                      <p:cBhvr>
                                        <p:cTn id="2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p:tgtEl>
                                          <p:spTgt spid="3">
                                            <p:txEl>
                                              <p:pRg st="0" end="0"/>
                                            </p:txEl>
                                          </p:spTgt>
                                        </p:tgtEl>
                                        <p:attrNameLst>
                                          <p:attrName>ppt_y</p:attrName>
                                        </p:attrNameLst>
                                      </p:cBhvr>
                                      <p:tavLst>
                                        <p:tav tm="0">
                                          <p:val>
                                            <p:strVal val="ppt_y"/>
                                          </p:val>
                                        </p:tav>
                                        <p:tav tm="100000">
                                          <p:val>
                                            <p:strVal val="ppt_y+.1"/>
                                          </p:val>
                                        </p:tav>
                                      </p:tavLst>
                                    </p:anim>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45701" y="2700997"/>
            <a:ext cx="10658620" cy="1139484"/>
          </a:xfrm>
        </p:spPr>
        <p:txBody>
          <a:bodyPr>
            <a:noAutofit/>
          </a:bodyPr>
          <a:lstStyle/>
          <a:p>
            <a:r>
              <a:rPr lang="el-GR" sz="9600" b="1" i="1" u="sng" dirty="0" err="1" smtClean="0">
                <a:solidFill>
                  <a:schemeClr val="bg1"/>
                </a:solidFill>
                <a:effectLst>
                  <a:outerShdw blurRad="38100" dist="38100" dir="2700000" algn="tl">
                    <a:srgbClr val="000000">
                      <a:alpha val="43137"/>
                    </a:srgbClr>
                  </a:outerShdw>
                </a:effectLst>
                <a:latin typeface="Comic Sans MS" panose="030F0702030302020204" pitchFamily="66" charset="0"/>
              </a:rPr>
              <a:t>Κοινωνικες</a:t>
            </a:r>
            <a:r>
              <a:rPr lang="el-GR" sz="9600" b="1" i="1" u="sng"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el-GR" sz="9600" b="1" i="1" u="sng" dirty="0" err="1" smtClean="0">
                <a:solidFill>
                  <a:schemeClr val="bg1"/>
                </a:solidFill>
                <a:effectLst>
                  <a:outerShdw blurRad="38100" dist="38100" dir="2700000" algn="tl">
                    <a:srgbClr val="000000">
                      <a:alpha val="43137"/>
                    </a:srgbClr>
                  </a:outerShdw>
                </a:effectLst>
                <a:latin typeface="Comic Sans MS" panose="030F0702030302020204" pitchFamily="66" charset="0"/>
              </a:rPr>
              <a:t>αιτιες</a:t>
            </a:r>
            <a:endParaRPr lang="el-GR" sz="9600" b="1" i="1"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504020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childTnLst>
                          </p:cTn>
                        </p:par>
                        <p:par>
                          <p:cTn id="28" fill="hold">
                            <p:stCondLst>
                              <p:cond delay="3250"/>
                            </p:stCondLst>
                            <p:childTnLst>
                              <p:par>
                                <p:cTn id="29" presetID="26" presetClass="exit" presetSubtype="0" fill="hold" grpId="2" nodeType="afterEffect">
                                  <p:stCondLst>
                                    <p:cond delay="650"/>
                                  </p:stCondLst>
                                  <p:iterate type="lt">
                                    <p:tmPct val="0"/>
                                  </p:iterate>
                                  <p:childTnLst>
                                    <p:animEffect transition="out" filter="wipe(down)">
                                      <p:cBhvr>
                                        <p:cTn id="30" dur="180" accel="50000">
                                          <p:stCondLst>
                                            <p:cond delay="1820"/>
                                          </p:stCondLst>
                                        </p:cTn>
                                        <p:tgtEl>
                                          <p:spTgt spid="2"/>
                                        </p:tgtEl>
                                      </p:cBhvr>
                                    </p:animEffect>
                                    <p:anim calcmode="lin" valueType="num">
                                      <p:cBhvr>
                                        <p:cTn id="31"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38" dur="26">
                                          <p:stCondLst>
                                            <p:cond delay="620"/>
                                          </p:stCondLst>
                                        </p:cTn>
                                        <p:tgtEl>
                                          <p:spTgt spid="2"/>
                                        </p:tgtEl>
                                      </p:cBhvr>
                                      <p:to x="100000" y="60000"/>
                                    </p:animScale>
                                    <p:animScale>
                                      <p:cBhvr>
                                        <p:cTn id="39" dur="166" decel="50000">
                                          <p:stCondLst>
                                            <p:cond delay="64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set>
                                      <p:cBhvr>
                                        <p:cTn id="4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6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52268" y="2555544"/>
            <a:ext cx="10515600" cy="1325563"/>
          </a:xfrm>
        </p:spPr>
        <p:txBody>
          <a:bodyPr>
            <a:noAutofit/>
          </a:bodyPr>
          <a:lstStyle/>
          <a:p>
            <a:r>
              <a:rPr lang="en-US"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3600" b="1" i="1" dirty="0" smtClean="0">
                <a:solidFill>
                  <a:schemeClr val="bg1"/>
                </a:solidFill>
                <a:effectLst>
                  <a:outerShdw blurRad="38100" dist="38100" dir="2700000" algn="tl">
                    <a:srgbClr val="000000">
                      <a:alpha val="43137"/>
                    </a:srgbClr>
                  </a:outerShdw>
                </a:effectLst>
                <a:latin typeface="Comic Sans MS" panose="030F0702030302020204" pitchFamily="66" charset="0"/>
              </a:rPr>
              <a:t>ΠΑΙΔΙΑ</a:t>
            </a:r>
            <a:br>
              <a:rPr lang="el-GR" sz="3600" b="1" i="1" dirty="0" smtClean="0">
                <a:solidFill>
                  <a:schemeClr val="bg1"/>
                </a:solidFill>
                <a:effectLst>
                  <a:outerShdw blurRad="38100" dist="38100" dir="2700000" algn="tl">
                    <a:srgbClr val="000000">
                      <a:alpha val="43137"/>
                    </a:srgbClr>
                  </a:outerShdw>
                </a:effectLst>
                <a:latin typeface="Comic Sans MS" panose="030F0702030302020204" pitchFamily="66" charset="0"/>
              </a:rPr>
            </a:br>
            <a:r>
              <a:rPr lang="el-GR" sz="3600" b="1" i="1" dirty="0">
                <a:solidFill>
                  <a:schemeClr val="bg1"/>
                </a:solidFill>
                <a:effectLst>
                  <a:outerShdw blurRad="38100" dist="38100" dir="2700000" algn="tl">
                    <a:srgbClr val="000000">
                      <a:alpha val="43137"/>
                    </a:srgbClr>
                  </a:outerShdw>
                </a:effectLst>
                <a:latin typeface="Comic Sans MS" panose="030F0702030302020204" pitchFamily="66" charset="0"/>
              </a:rPr>
              <a:t/>
            </a:r>
            <a:br>
              <a:rPr lang="el-GR" sz="3600" b="1" i="1" dirty="0">
                <a:solidFill>
                  <a:schemeClr val="bg1"/>
                </a:solidFill>
                <a:effectLst>
                  <a:outerShdw blurRad="38100" dist="38100" dir="2700000" algn="tl">
                    <a:srgbClr val="000000">
                      <a:alpha val="43137"/>
                    </a:srgbClr>
                  </a:outerShdw>
                </a:effectLst>
                <a:latin typeface="Comic Sans MS" panose="030F0702030302020204" pitchFamily="66" charset="0"/>
              </a:rPr>
            </a:br>
            <a:r>
              <a:rPr lang="el-GR" sz="3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n-US" sz="3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r>
            <a:br>
              <a:rPr lang="el-GR"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br>
            <a:r>
              <a:rPr lang="el-GR" sz="2800" b="1" i="1" dirty="0" smtClean="0">
                <a:solidFill>
                  <a:srgbClr val="0DAB85"/>
                </a:solidFill>
                <a:effectLst>
                  <a:outerShdw blurRad="38100" dist="38100" dir="2700000" algn="tl">
                    <a:srgbClr val="000000">
                      <a:alpha val="43137"/>
                    </a:srgbClr>
                  </a:outerShdw>
                </a:effectLst>
                <a:latin typeface="Comic Sans MS" panose="030F0702030302020204" pitchFamily="66" charset="0"/>
              </a:rPr>
              <a:t>Η </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παιδική αθωότητα είναι ένας μύθος που έχει καταρριφθεί προ πολλού. Αντίθετα η παιδική εγκληματικότητα έχει αυξηθεί σε τόσο μεγάλο βαθμό που προκαλεί απογοήτευση και τρόμο. Πολλοί είναι οι λόγοι που ωθούν τα παιδιά σε παραβατικότητα</a:t>
            </a:r>
            <a:r>
              <a:rPr lang="el-GR" sz="2800" b="1" i="1" dirty="0" smtClean="0">
                <a:solidFill>
                  <a:srgbClr val="0DAB85"/>
                </a:solidFill>
                <a:effectLst>
                  <a:outerShdw blurRad="38100" dist="38100" dir="2700000" algn="tl">
                    <a:srgbClr val="000000">
                      <a:alpha val="43137"/>
                    </a:srgbClr>
                  </a:outerShdw>
                </a:effectLst>
                <a:latin typeface="Comic Sans MS" panose="030F0702030302020204" pitchFamily="66" charset="0"/>
              </a:rPr>
              <a:t>,</a:t>
            </a:r>
            <a:r>
              <a:rPr lang="en-US" sz="2800" b="1" i="1" dirty="0" smtClean="0">
                <a:solidFill>
                  <a:srgbClr val="0DAB85"/>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0DAB85"/>
                </a:solidFill>
                <a:effectLst>
                  <a:outerShdw blurRad="38100" dist="38100" dir="2700000" algn="tl">
                    <a:srgbClr val="000000">
                      <a:alpha val="43137"/>
                    </a:srgbClr>
                  </a:outerShdw>
                </a:effectLst>
                <a:latin typeface="Comic Sans MS" panose="030F0702030302020204" pitchFamily="66" charset="0"/>
              </a:rPr>
              <a:t>παρανομία </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ακόμα και εγκληματικότητα. Έρευνες που έγιναν σε πολλές χώρες και κυρίως στις Η.Π.Α καταγράφουν τις βασικές αιτίες της παιδικής εγκληματικότητας. Μερικές </a:t>
            </a:r>
            <a:r>
              <a:rPr lang="el-GR" sz="2800" b="1" i="1" dirty="0" err="1">
                <a:solidFill>
                  <a:srgbClr val="0DAB85"/>
                </a:solidFill>
                <a:effectLst>
                  <a:outerShdw blurRad="38100" dist="38100" dir="2700000" algn="tl">
                    <a:srgbClr val="000000">
                      <a:alpha val="43137"/>
                    </a:srgbClr>
                  </a:outerShdw>
                </a:effectLst>
                <a:latin typeface="Comic Sans MS" panose="030F0702030302020204" pitchFamily="66" charset="0"/>
              </a:rPr>
              <a:t>απο</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 αυτές είναι: •</a:t>
            </a:r>
            <a:r>
              <a:rPr lang="el-GR" sz="2800" b="1" i="1" dirty="0" err="1">
                <a:solidFill>
                  <a:srgbClr val="0DAB85"/>
                </a:solidFill>
                <a:effectLst>
                  <a:outerShdw blurRad="38100" dist="38100" dir="2700000" algn="tl">
                    <a:srgbClr val="000000">
                      <a:alpha val="43137"/>
                    </a:srgbClr>
                  </a:outerShdw>
                </a:effectLst>
                <a:latin typeface="Comic Sans MS" panose="030F0702030302020204" pitchFamily="66" charset="0"/>
              </a:rPr>
              <a:t>Οικογένεις</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 με έναν </a:t>
            </a:r>
            <a:r>
              <a:rPr lang="el-GR" sz="2800" b="1" i="1" dirty="0" err="1">
                <a:solidFill>
                  <a:srgbClr val="0DAB85"/>
                </a:solidFill>
                <a:effectLst>
                  <a:outerShdw blurRad="38100" dist="38100" dir="2700000" algn="tl">
                    <a:srgbClr val="000000">
                      <a:alpha val="43137"/>
                    </a:srgbClr>
                  </a:outerShdw>
                </a:effectLst>
                <a:latin typeface="Comic Sans MS" panose="030F0702030302020204" pitchFamily="66" charset="0"/>
              </a:rPr>
              <a:t>γονέα.Ειδικά</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 όταν λείπει ο πατέρας </a:t>
            </a:r>
            <a:r>
              <a:rPr lang="el-GR" sz="2800" b="1" i="1" dirty="0" err="1">
                <a:solidFill>
                  <a:srgbClr val="0DAB85"/>
                </a:solidFill>
                <a:effectLst>
                  <a:outerShdw blurRad="38100" dist="38100" dir="2700000" algn="tl">
                    <a:srgbClr val="000000">
                      <a:alpha val="43137"/>
                    </a:srgbClr>
                  </a:outerShdw>
                </a:effectLst>
                <a:latin typeface="Comic Sans MS" panose="030F0702030302020204" pitchFamily="66" charset="0"/>
              </a:rPr>
              <a:t>απο</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 το </a:t>
            </a:r>
            <a:r>
              <a:rPr lang="el-GR" sz="2800" b="1" i="1" dirty="0" err="1">
                <a:solidFill>
                  <a:srgbClr val="0DAB85"/>
                </a:solidFill>
                <a:effectLst>
                  <a:outerShdw blurRad="38100" dist="38100" dir="2700000" algn="tl">
                    <a:srgbClr val="000000">
                      <a:alpha val="43137"/>
                    </a:srgbClr>
                  </a:outerShdw>
                </a:effectLst>
                <a:latin typeface="Comic Sans MS" panose="030F0702030302020204" pitchFamily="66" charset="0"/>
              </a:rPr>
              <a:t>σπίτι,τα</a:t>
            </a:r>
            <a:r>
              <a:rPr lang="el-GR" sz="2800" b="1" i="1" dirty="0">
                <a:solidFill>
                  <a:srgbClr val="0DAB85"/>
                </a:solidFill>
                <a:effectLst>
                  <a:outerShdw blurRad="38100" dist="38100" dir="2700000" algn="tl">
                    <a:srgbClr val="000000">
                      <a:alpha val="43137"/>
                    </a:srgbClr>
                  </a:outerShdw>
                </a:effectLst>
                <a:latin typeface="Comic Sans MS" panose="030F0702030302020204" pitchFamily="66" charset="0"/>
              </a:rPr>
              <a:t> αγόρια προσπαθούν να επιδείξουν τον ανδρισμό τους συμμετέχοντας σε συμμορίες. </a:t>
            </a:r>
          </a:p>
        </p:txBody>
      </p:sp>
    </p:spTree>
    <p:extLst>
      <p:ext uri="{BB962C8B-B14F-4D97-AF65-F5344CB8AC3E}">
        <p14:creationId xmlns:p14="http://schemas.microsoft.com/office/powerpoint/2010/main" val="3405308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62708"/>
            <a:ext cx="10515600" cy="5614255"/>
          </a:xfrm>
        </p:spPr>
        <p:txBody>
          <a:bodyPr>
            <a:normAutofit fontScale="85000" lnSpcReduction="20000"/>
          </a:bodyPr>
          <a:lstStyle/>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Ανεπαρκής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ψυχολογική και συναισθηματική κάλυψη </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από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την οικογένεια. </a:t>
            </a:r>
            <a:endPar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Ελεύθερος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χρόνος που δεν αξιοποιείται με αποτέλεσμα τα παιδιά να βρίσκουν διέξοδο στους δρόμους και σε συμμορίες. </a:t>
            </a:r>
            <a:endPar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Κατάχρηση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εθιστικών </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ουσιών-αλκοόλ, ναρκωτικών</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a:t>
            </a:r>
            <a:endPar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Ανεργία </a:t>
            </a: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Ανεπαρκής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αστυνόμευση. </a:t>
            </a:r>
            <a:endPar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514350" indent="-514350">
              <a:buFont typeface="+mj-lt"/>
              <a:buAutoNum type="arabicPeriod"/>
            </a:pP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Και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σε κάποιες χώρες εύκολη πρόσβαση σε όπλα με χαμηλό κόστος.(ΜΜΕ) Οι σκηνές βίας που παρακολουθούν τα παιδιά στα Μ.Μ.Ε. για πολ­λές ώρες ημερησίως γίνονται γι' αυτά τρόπος ζωής</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 Πολλοί </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ανήλικοι θεωρούν ότι ψυχαγωγούνται μέσω του διαδικτύου και εξοικειώνονται με εγκληματικές δράσεις. Τα Μ.Μ.Ε. οξύνουν το πρόβλημα, κυρίως με την προβολή σκηνών βίας και την ηρωοποίηση </a:t>
            </a:r>
            <a:r>
              <a:rPr lang="el-GR" b="1" i="1" dirty="0" smtClean="0">
                <a:solidFill>
                  <a:schemeClr val="bg1"/>
                </a:solidFill>
                <a:effectLst>
                  <a:outerShdw blurRad="38100" dist="38100" dir="2700000" algn="tl">
                    <a:srgbClr val="000000">
                      <a:alpha val="43137"/>
                    </a:srgbClr>
                  </a:outerShdw>
                </a:effectLst>
                <a:latin typeface="Comic Sans MS" panose="030F0702030302020204" pitchFamily="66" charset="0"/>
              </a:rPr>
              <a:t>αυτής, μιμητισμός</a:t>
            </a:r>
            <a:r>
              <a:rPr lang="el-GR" b="1" i="1" dirty="0">
                <a:solidFill>
                  <a:schemeClr val="bg1"/>
                </a:solidFill>
                <a:effectLst>
                  <a:outerShdw blurRad="38100" dist="38100" dir="2700000" algn="tl">
                    <a:srgbClr val="000000">
                      <a:alpha val="43137"/>
                    </a:srgbClr>
                  </a:outerShdw>
                </a:effectLst>
                <a:latin typeface="Comic Sans MS" panose="030F0702030302020204" pitchFamily="66" charset="0"/>
              </a:rPr>
              <a:t>, έλλειψη αξιοκρατίας και δικαιοσύνης, κοινωνική ανισότητα, ψυχολογικά τραύματα, τραυματικές εμπειρίες, συμπλέγματα κατωτερότητας, εκδικητικότητα, φανατισμός (ιδεολογικός, θρησκευτικός, πολιτικός κ.α.), μίσος, βεντέτες, χαλαροί νόμοι, ελλιπής αστυνόμευση. </a:t>
            </a:r>
          </a:p>
        </p:txBody>
      </p:sp>
    </p:spTree>
    <p:extLst>
      <p:ext uri="{BB962C8B-B14F-4D97-AF65-F5344CB8AC3E}">
        <p14:creationId xmlns:p14="http://schemas.microsoft.com/office/powerpoint/2010/main" val="24707840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3">
                                            <p:txEl>
                                              <p:pRg st="1" end="1"/>
                                            </p:txEl>
                                          </p:spTgt>
                                        </p:tgtEl>
                                      </p:cBhvr>
                                    </p:animEffect>
                                    <p:set>
                                      <p:cBhvr>
                                        <p:cTn id="41" dur="1" fill="hold">
                                          <p:stCondLst>
                                            <p:cond delay="499"/>
                                          </p:stCondLst>
                                        </p:cTn>
                                        <p:tgtEl>
                                          <p:spTgt spid="3">
                                            <p:txEl>
                                              <p:pRg st="1" end="1"/>
                                            </p:txEl>
                                          </p:spTgt>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0" nodeType="afterEffect">
                                  <p:stCondLst>
                                    <p:cond delay="0"/>
                                  </p:stCondLst>
                                  <p:childTnLst>
                                    <p:animEffect transition="out" filter="fade">
                                      <p:cBhvr>
                                        <p:cTn id="44" dur="500"/>
                                        <p:tgtEl>
                                          <p:spTgt spid="3">
                                            <p:txEl>
                                              <p:pRg st="2" end="2"/>
                                            </p:txEl>
                                          </p:spTgt>
                                        </p:tgtEl>
                                      </p:cBhvr>
                                    </p:animEffect>
                                    <p:set>
                                      <p:cBhvr>
                                        <p:cTn id="45" dur="1" fill="hold">
                                          <p:stCondLst>
                                            <p:cond delay="499"/>
                                          </p:stCondLst>
                                        </p:cTn>
                                        <p:tgtEl>
                                          <p:spTgt spid="3">
                                            <p:txEl>
                                              <p:pRg st="2" end="2"/>
                                            </p:txEl>
                                          </p:spTgt>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0" nodeType="afterEffect">
                                  <p:stCondLst>
                                    <p:cond delay="0"/>
                                  </p:stCondLst>
                                  <p:childTnLst>
                                    <p:animEffect transition="out" filter="fade">
                                      <p:cBhvr>
                                        <p:cTn id="48" dur="500"/>
                                        <p:tgtEl>
                                          <p:spTgt spid="3">
                                            <p:txEl>
                                              <p:pRg st="3" end="3"/>
                                            </p:txEl>
                                          </p:spTgt>
                                        </p:tgtEl>
                                      </p:cBhvr>
                                    </p:animEffect>
                                    <p:set>
                                      <p:cBhvr>
                                        <p:cTn id="49" dur="1" fill="hold">
                                          <p:stCondLst>
                                            <p:cond delay="499"/>
                                          </p:stCondLst>
                                        </p:cTn>
                                        <p:tgtEl>
                                          <p:spTgt spid="3">
                                            <p:txEl>
                                              <p:pRg st="3" end="3"/>
                                            </p:txEl>
                                          </p:spTgt>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0" nodeType="afterEffect">
                                  <p:stCondLst>
                                    <p:cond delay="0"/>
                                  </p:stCondLst>
                                  <p:childTnLst>
                                    <p:animEffect transition="out" filter="fade">
                                      <p:cBhvr>
                                        <p:cTn id="52" dur="500"/>
                                        <p:tgtEl>
                                          <p:spTgt spid="3">
                                            <p:txEl>
                                              <p:pRg st="4" end="4"/>
                                            </p:txEl>
                                          </p:spTgt>
                                        </p:tgtEl>
                                      </p:cBhvr>
                                    </p:animEffect>
                                    <p:set>
                                      <p:cBhvr>
                                        <p:cTn id="53" dur="1" fill="hold">
                                          <p:stCondLst>
                                            <p:cond delay="499"/>
                                          </p:stCondLst>
                                        </p:cTn>
                                        <p:tgtEl>
                                          <p:spTgt spid="3">
                                            <p:txEl>
                                              <p:pRg st="4" end="4"/>
                                            </p:txEl>
                                          </p:spTgt>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0" nodeType="afterEffect">
                                  <p:stCondLst>
                                    <p:cond delay="0"/>
                                  </p:stCondLst>
                                  <p:childTnLst>
                                    <p:animEffect transition="out" filter="fade">
                                      <p:cBhvr>
                                        <p:cTn id="56" dur="500"/>
                                        <p:tgtEl>
                                          <p:spTgt spid="3">
                                            <p:txEl>
                                              <p:pRg st="5" end="5"/>
                                            </p:txEl>
                                          </p:spTgt>
                                        </p:tgtEl>
                                      </p:cBhvr>
                                    </p:animEffect>
                                    <p:set>
                                      <p:cBhvr>
                                        <p:cTn id="57"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5083" y="2096087"/>
            <a:ext cx="9059594" cy="2098652"/>
          </a:xfrm>
        </p:spPr>
        <p:txBody>
          <a:bodyPr>
            <a:noAutofit/>
          </a:bodyPr>
          <a:lstStyle/>
          <a:p>
            <a:r>
              <a:rPr lang="el-GR" sz="8800" b="1" i="1" u="sng" dirty="0" smtClean="0">
                <a:effectLst>
                  <a:outerShdw blurRad="38100" dist="38100" dir="2700000" algn="tl">
                    <a:srgbClr val="000000">
                      <a:alpha val="43137"/>
                    </a:srgbClr>
                  </a:outerShdw>
                </a:effectLst>
                <a:latin typeface="Comic Sans MS" panose="030F0702030302020204" pitchFamily="66" charset="0"/>
              </a:rPr>
              <a:t>Ψυχικές διαταραχές </a:t>
            </a:r>
            <a:endParaRPr lang="el-GR" sz="8800" b="1" i="1" u="sng" dirty="0">
              <a:effectLst>
                <a:outerShdw blurRad="38100" dist="38100" dir="2700000" algn="tl">
                  <a:srgbClr val="000000">
                    <a:alpha val="43137"/>
                  </a:srgbClr>
                </a:outerShdw>
              </a:effectLst>
              <a:latin typeface="Comic Sans MS" panose="030F0702030302020204" pitchFamily="66"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229" y="1235724"/>
            <a:ext cx="3147839" cy="3819378"/>
          </a:xfrm>
          <a:prstGeom prst="rect">
            <a:avLst/>
          </a:prstGeom>
          <a:ln>
            <a:noFill/>
          </a:ln>
          <a:effectLst>
            <a:glow rad="101600">
              <a:schemeClr val="tx1">
                <a:alpha val="40000"/>
              </a:schemeClr>
            </a:glow>
            <a:outerShdw blurRad="12700" dist="50800" dir="5400000" algn="ctr" rotWithShape="0">
              <a:schemeClr val="tx1">
                <a:alpha val="43000"/>
              </a:schemeClr>
            </a:outerShdw>
            <a:reflection blurRad="101600" stA="75000" endPos="90000" dir="5400000" sy="-100000" algn="bl" rotWithShape="0"/>
            <a:softEdge rad="177800"/>
          </a:effectLst>
        </p:spPr>
      </p:pic>
    </p:spTree>
    <p:extLst>
      <p:ext uri="{BB962C8B-B14F-4D97-AF65-F5344CB8AC3E}">
        <p14:creationId xmlns:p14="http://schemas.microsoft.com/office/powerpoint/2010/main" val="117876248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65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xit" presetSubtype="0" fill="hold" grpId="1" nodeType="clickEffect">
                                  <p:stCondLst>
                                    <p:cond delay="0"/>
                                  </p:stCondLst>
                                  <p:iterate type="lt">
                                    <p:tmPct val="10000"/>
                                  </p:iterate>
                                  <p:childTnLst>
                                    <p:anim calcmode="lin" valueType="num">
                                      <p:cBhvr>
                                        <p:cTn id="20" dur="1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10"/>
                                        <p:tgtEl>
                                          <p:spTgt spid="2"/>
                                        </p:tgtEl>
                                        <p:attrNameLst>
                                          <p:attrName>ppt_y</p:attrName>
                                        </p:attrNameLst>
                                      </p:cBhvr>
                                      <p:tavLst>
                                        <p:tav tm="0">
                                          <p:val>
                                            <p:strVal val="ppt_y"/>
                                          </p:val>
                                        </p:tav>
                                        <p:tav tm="100000">
                                          <p:val>
                                            <p:strVal val="ppt_y"/>
                                          </p:val>
                                        </p:tav>
                                      </p:tavLst>
                                    </p:anim>
                                    <p:anim calcmode="lin" valueType="num">
                                      <p:cBhvr>
                                        <p:cTn id="22" dur="1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23" dur="1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24" dur="10" tmFilter="0,0; .5, 0; 1, 1"/>
                                        <p:tgtEl>
                                          <p:spTgt spid="2"/>
                                        </p:tgtEl>
                                      </p:cBhvr>
                                    </p:animEffect>
                                    <p:set>
                                      <p:cBhvr>
                                        <p:cTn id="25" dur="1" fill="hold">
                                          <p:stCondLst>
                                            <p:cond delay="9"/>
                                          </p:stCondLst>
                                        </p:cTn>
                                        <p:tgtEl>
                                          <p:spTgt spid="2"/>
                                        </p:tgtEl>
                                        <p:attrNameLst>
                                          <p:attrName>style.visibility</p:attrName>
                                        </p:attrNameLst>
                                      </p:cBhvr>
                                      <p:to>
                                        <p:strVal val="hidden"/>
                                      </p:to>
                                    </p:set>
                                  </p:childTnLst>
                                </p:cTn>
                              </p:par>
                              <p:par>
                                <p:cTn id="26" presetID="26" presetClass="exit" presetSubtype="0" fill="hold" nodeType="withEffect">
                                  <p:stCondLst>
                                    <p:cond delay="0"/>
                                  </p:stCondLst>
                                  <p:childTnLst>
                                    <p:animEffect transition="out" filter="wipe(down)">
                                      <p:cBhvr>
                                        <p:cTn id="27" dur="180" accel="50000">
                                          <p:stCondLst>
                                            <p:cond delay="1820"/>
                                          </p:stCondLst>
                                        </p:cTn>
                                        <p:tgtEl>
                                          <p:spTgt spid="6"/>
                                        </p:tgtEl>
                                      </p:cBhvr>
                                    </p:animEffect>
                                    <p:anim calcmode="lin" valueType="num">
                                      <p:cBhvr>
                                        <p:cTn id="28"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5" dur="26">
                                          <p:stCondLst>
                                            <p:cond delay="620"/>
                                          </p:stCondLst>
                                        </p:cTn>
                                        <p:tgtEl>
                                          <p:spTgt spid="6"/>
                                        </p:tgtEl>
                                      </p:cBhvr>
                                      <p:to x="100000" y="60000"/>
                                    </p:animScale>
                                    <p:animScale>
                                      <p:cBhvr>
                                        <p:cTn id="36" dur="166" decel="50000">
                                          <p:stCondLst>
                                            <p:cond delay="64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set>
                                      <p:cBhvr>
                                        <p:cTn id="4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1357</Words>
  <Application>Microsoft Office PowerPoint</Application>
  <PresentationFormat>Ευρεία οθόνη</PresentationFormat>
  <Paragraphs>41</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Calibri Light</vt:lpstr>
      <vt:lpstr>Comic Sans MS</vt:lpstr>
      <vt:lpstr>Times New Roman</vt:lpstr>
      <vt:lpstr>Θέμα του Office</vt:lpstr>
      <vt:lpstr>Παρουσίαση του PowerPoint</vt:lpstr>
      <vt:lpstr>Παρουσίαση του PowerPoint</vt:lpstr>
      <vt:lpstr>Σωφρονιστικό δίκαιο: </vt:lpstr>
      <vt:lpstr>Έγκλημα :  </vt:lpstr>
      <vt:lpstr>Η δύσκολη Οικονομικοί κατάσταση που μπορεί να οδηγήσει σε έγκλημα : </vt:lpstr>
      <vt:lpstr>Κοινωνικες αιτιες</vt:lpstr>
      <vt:lpstr>                                       ΠΑΙΔΙΑ      Η παιδική αθωότητα είναι ένας μύθος που έχει καταρριφθεί προ πολλού. Αντίθετα η παιδική εγκληματικότητα έχει αυξηθεί σε τόσο μεγάλο βαθμό που προκαλεί απογοήτευση και τρόμο. Πολλοί είναι οι λόγοι που ωθούν τα παιδιά σε παραβατικότητα, παρανομία ακόμα και εγκληματικότητα. Έρευνες που έγιναν σε πολλές χώρες και κυρίως στις Η.Π.Α καταγράφουν τις βασικές αιτίες της παιδικής εγκληματικότητας. Μερικές απο αυτές είναι: •Οικογένεις με έναν γονέα.Ειδικά όταν λείπει ο πατέρας απο το σπίτι,τα αγόρια προσπαθούν να επιδείξουν τον ανδρισμό τους συμμετέχοντας σε συμμορίες. </vt:lpstr>
      <vt:lpstr>Παρουσίαση του PowerPoint</vt:lpstr>
      <vt:lpstr>Ψυχικές διαταραχές </vt:lpstr>
      <vt:lpstr>Παρουσίαση του PowerPoint</vt:lpstr>
      <vt:lpstr>Παρουσίαση του PowerPoint</vt:lpstr>
      <vt:lpstr>Στη φυλακή για τους πιο γελοίους λόγους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Μαρια Βλαχοπουλου</dc:creator>
  <cp:lastModifiedBy>Μαρια Βλαχοπουλου</cp:lastModifiedBy>
  <cp:revision>28</cp:revision>
  <dcterms:created xsi:type="dcterms:W3CDTF">2016-12-30T23:58:28Z</dcterms:created>
  <dcterms:modified xsi:type="dcterms:W3CDTF">2017-01-02T00:46:32Z</dcterms:modified>
</cp:coreProperties>
</file>