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8" r:id="rId2"/>
    <p:sldMasterId id="2147483690" r:id="rId3"/>
    <p:sldMasterId id="2147483702" r:id="rId4"/>
    <p:sldMasterId id="2147483715" r:id="rId5"/>
  </p:sldMasterIdLst>
  <p:notesMasterIdLst>
    <p:notesMasterId r:id="rId55"/>
  </p:notesMasterIdLst>
  <p:sldIdLst>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BEAAA-1D25-4255-850D-3B591E398425}" type="datetimeFigureOut">
              <a:rPr lang="el-GR"/>
              <a:t>11/6/2017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8825E-69AE-4885-84D4-6A1E854B0987}" type="slidenum">
              <a:rPr lang="el-GR"/>
              <a:t>‹#›</a:t>
            </a:fld>
            <a:endParaRPr lang="el-GR"/>
          </a:p>
        </p:txBody>
      </p:sp>
    </p:spTree>
    <p:extLst>
      <p:ext uri="{BB962C8B-B14F-4D97-AF65-F5344CB8AC3E}">
        <p14:creationId xmlns:p14="http://schemas.microsoft.com/office/powerpoint/2010/main" val="329141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DF8825E-69AE-4885-84D4-6A1E854B0987}" type="slidenum">
              <a:rPr lang="el-GR"/>
              <a:t>24</a:t>
            </a:fld>
            <a:endParaRPr lang="el-GR"/>
          </a:p>
        </p:txBody>
      </p:sp>
    </p:spTree>
    <p:extLst>
      <p:ext uri="{BB962C8B-B14F-4D97-AF65-F5344CB8AC3E}">
        <p14:creationId xmlns:p14="http://schemas.microsoft.com/office/powerpoint/2010/main" val="170254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DF8825E-69AE-4885-84D4-6A1E854B0987}" type="slidenum">
              <a:rPr lang="el-GR"/>
              <a:t>25</a:t>
            </a:fld>
            <a:endParaRPr lang="el-GR"/>
          </a:p>
        </p:txBody>
      </p:sp>
    </p:spTree>
    <p:extLst>
      <p:ext uri="{BB962C8B-B14F-4D97-AF65-F5344CB8AC3E}">
        <p14:creationId xmlns:p14="http://schemas.microsoft.com/office/powerpoint/2010/main" val="352638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DF8825E-69AE-4885-84D4-6A1E854B0987}" type="slidenum">
              <a:rPr lang="el-GR"/>
              <a:t>26</a:t>
            </a:fld>
            <a:endParaRPr lang="el-GR"/>
          </a:p>
        </p:txBody>
      </p:sp>
    </p:spTree>
    <p:extLst>
      <p:ext uri="{BB962C8B-B14F-4D97-AF65-F5344CB8AC3E}">
        <p14:creationId xmlns:p14="http://schemas.microsoft.com/office/powerpoint/2010/main" val="203545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DF8825E-69AE-4885-84D4-6A1E854B0987}" type="slidenum">
              <a:rPr lang="el-GR"/>
              <a:t>27</a:t>
            </a:fld>
            <a:endParaRPr lang="el-GR"/>
          </a:p>
        </p:txBody>
      </p:sp>
    </p:spTree>
    <p:extLst>
      <p:ext uri="{BB962C8B-B14F-4D97-AF65-F5344CB8AC3E}">
        <p14:creationId xmlns:p14="http://schemas.microsoft.com/office/powerpoint/2010/main" val="77521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DF8825E-69AE-4885-84D4-6A1E854B0987}" type="slidenum">
              <a:rPr lang="el-GR"/>
              <a:t>28</a:t>
            </a:fld>
            <a:endParaRPr lang="el-GR"/>
          </a:p>
        </p:txBody>
      </p:sp>
    </p:spTree>
    <p:extLst>
      <p:ext uri="{BB962C8B-B14F-4D97-AF65-F5344CB8AC3E}">
        <p14:creationId xmlns:p14="http://schemas.microsoft.com/office/powerpoint/2010/main" val="21568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dirty="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56383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dirty="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11/6/2017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674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dirty="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208346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dirty="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dirty="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149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dirty="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73591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dirty="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514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dirty="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9254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94015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dirty="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49627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7D6E0DD9-3263-445A-8AA0-9715A9FD8F44}"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487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3BDCAE52-1F04-4971-A1FD-21C0B44355EA}"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390444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idx="1"/>
          </p:nvPr>
        </p:nvSpPr>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7"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897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D5A35927-08E1-4425-95F4-B6F64419F1F8}"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474098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E112C903-DCD8-43CB-9391-5B3B5BE3EDA2}"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89786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DB73E301-6157-4271-AC58-73D8295C2119}"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552166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ED1DD544-32FD-44CF-8863-343B006ACCAE}"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476576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CF2B887E-65F5-4188-9465-78F02E34B92C}"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1895081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A26974FA-923C-49E0-8AA7-CE3F73666F01}"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83063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386BC9F-7332-4234-9F8F-5DD17E6A4D54}"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391295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1314E228-5D0E-48B1-8AAF-47174334E47A}"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3093985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l-GR">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F2FEEAC-62FD-4E8E-BE5D-AD1481C279EE}" type="slidenum">
              <a:rPr lang="el-GR">
                <a:solidFill>
                  <a:srgbClr val="000000"/>
                </a:solidFill>
              </a:rPr>
              <a:pPr/>
              <a:t>‹#›</a:t>
            </a:fld>
            <a:endParaRPr lang="el-GR">
              <a:solidFill>
                <a:srgbClr val="000000"/>
              </a:solidFill>
            </a:endParaRPr>
          </a:p>
        </p:txBody>
      </p:sp>
    </p:spTree>
    <p:extLst>
      <p:ext uri="{BB962C8B-B14F-4D97-AF65-F5344CB8AC3E}">
        <p14:creationId xmlns:p14="http://schemas.microsoft.com/office/powerpoint/2010/main" val="2160049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340CF6C8-FB96-450E-BBA2-ED6A3E806A7C}" type="datetimeFigureOut">
              <a:rPr lang="el-GR" smtClean="0">
                <a:solidFill>
                  <a:srgbClr val="DBF5F9">
                    <a:shade val="90000"/>
                  </a:srgbClr>
                </a:solidFill>
              </a:rPr>
              <a:pPr/>
              <a:t>11/6/2017</a:t>
            </a:fld>
            <a:endParaRPr lang="el-GR">
              <a:solidFill>
                <a:srgbClr val="DBF5F9">
                  <a:shade val="90000"/>
                </a:srgbClr>
              </a:solidFill>
            </a:endParaRPr>
          </a:p>
        </p:txBody>
      </p:sp>
      <p:sp>
        <p:nvSpPr>
          <p:cNvPr id="19" name="18 - Θέση υποσέλιδου"/>
          <p:cNvSpPr>
            <a:spLocks noGrp="1"/>
          </p:cNvSpPr>
          <p:nvPr>
            <p:ph type="ftr" sz="quarter" idx="11"/>
          </p:nvPr>
        </p:nvSpPr>
        <p:spPr/>
        <p:txBody>
          <a:bodyPr/>
          <a:lstStyle/>
          <a:p>
            <a:endParaRPr lang="el-GR">
              <a:solidFill>
                <a:srgbClr val="DBF5F9">
                  <a:shade val="90000"/>
                </a:srgbClr>
              </a:solidFill>
            </a:endParaRPr>
          </a:p>
        </p:txBody>
      </p:sp>
      <p:sp>
        <p:nvSpPr>
          <p:cNvPr id="27" name="26 - Θέση αριθμού διαφάνειας"/>
          <p:cNvSpPr>
            <a:spLocks noGrp="1"/>
          </p:cNvSpPr>
          <p:nvPr>
            <p:ph type="sldNum" sz="quarter" idx="12"/>
          </p:nvPr>
        </p:nvSpPr>
        <p:spPr/>
        <p:txBody>
          <a:bodyPr/>
          <a:lstStyle/>
          <a:p>
            <a:fld id="{4E93E682-FE29-4034-BCB5-198A8B10060E}"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272733027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dirty="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94536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5" name="4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6" name="5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09322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40CF6C8-FB96-450E-BBA2-ED6A3E806A7C}" type="datetimeFigureOut">
              <a:rPr lang="el-GR" smtClean="0">
                <a:solidFill>
                  <a:srgbClr val="DBF5F9">
                    <a:shade val="90000"/>
                  </a:srgbClr>
                </a:solidFill>
              </a:rPr>
              <a:pPr/>
              <a:t>11/6/2017</a:t>
            </a:fld>
            <a:endParaRPr lang="el-GR">
              <a:solidFill>
                <a:srgbClr val="DBF5F9">
                  <a:shade val="90000"/>
                </a:srgbClr>
              </a:solidFill>
            </a:endParaRPr>
          </a:p>
        </p:txBody>
      </p:sp>
      <p:sp>
        <p:nvSpPr>
          <p:cNvPr id="5" name="4 - Θέση υποσέλιδου"/>
          <p:cNvSpPr>
            <a:spLocks noGrp="1"/>
          </p:cNvSpPr>
          <p:nvPr>
            <p:ph type="ftr" sz="quarter" idx="11"/>
          </p:nvPr>
        </p:nvSpPr>
        <p:spPr/>
        <p:txBody>
          <a:bodyPr/>
          <a:lstStyle/>
          <a:p>
            <a:endParaRPr lang="el-GR">
              <a:solidFill>
                <a:srgbClr val="DBF5F9">
                  <a:shade val="90000"/>
                </a:srgbClr>
              </a:solidFill>
            </a:endParaRPr>
          </a:p>
        </p:txBody>
      </p:sp>
      <p:sp>
        <p:nvSpPr>
          <p:cNvPr id="6" name="5 - Θέση αριθμού διαφάνειας"/>
          <p:cNvSpPr>
            <a:spLocks noGrp="1"/>
          </p:cNvSpPr>
          <p:nvPr>
            <p:ph type="sldNum" sz="quarter" idx="12"/>
          </p:nvPr>
        </p:nvSpPr>
        <p:spPr/>
        <p:txBody>
          <a:bodyPr/>
          <a:lstStyle/>
          <a:p>
            <a:fld id="{4E93E682-FE29-4034-BCB5-198A8B10060E}" type="slidenum">
              <a:rPr lang="el-GR" smtClean="0">
                <a:solidFill>
                  <a:srgbClr val="DBF5F9">
                    <a:shade val="90000"/>
                  </a:srgbClr>
                </a:solidFill>
              </a:rPr>
              <a:pPr/>
              <a:t>‹#›</a:t>
            </a:fld>
            <a:endParaRPr lang="el-GR">
              <a:solidFill>
                <a:srgbClr val="DBF5F9">
                  <a:shade val="90000"/>
                </a:srgbClr>
              </a:solidFill>
            </a:endParaRPr>
          </a:p>
        </p:txBody>
      </p:sp>
    </p:spTree>
    <p:extLst>
      <p:ext uri="{BB962C8B-B14F-4D97-AF65-F5344CB8AC3E}">
        <p14:creationId xmlns:p14="http://schemas.microsoft.com/office/powerpoint/2010/main" val="298887078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6" name="5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7" name="6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988807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09728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8" name="7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9" name="8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3597930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4" name="3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5" name="4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704631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3" name="2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4" name="3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304611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6" name="5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7" name="6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1182275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 Ορθογώνιο τρίγωνο"/>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 Τίτλος"/>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6" name="5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7" name="6 - Θέση αριθμού διαφάνειας"/>
          <p:cNvSpPr>
            <a:spLocks noGrp="1"/>
          </p:cNvSpPr>
          <p:nvPr>
            <p:ph type="sldNum" sz="quarter" idx="12"/>
          </p:nvPr>
        </p:nvSpPr>
        <p:spPr>
          <a:xfrm>
            <a:off x="10769600" y="6356351"/>
            <a:ext cx="812800" cy="365125"/>
          </a:xfrm>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
        <p:nvSpPr>
          <p:cNvPr id="3" name="2 - Θέση εικόνας"/>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10 - Ελεύθερη σχεδίαση"/>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165826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5" name="4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6" name="5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072315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914402"/>
            <a:ext cx="27432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914402"/>
            <a:ext cx="80264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5" name="4 - Θέση υποσέλιδου"/>
          <p:cNvSpPr>
            <a:spLocks noGrp="1"/>
          </p:cNvSpPr>
          <p:nvPr>
            <p:ph type="ftr" sz="quarter" idx="11"/>
          </p:nvPr>
        </p:nvSpPr>
        <p:spPr/>
        <p:txBody>
          <a:bodyPr/>
          <a:lstStyle/>
          <a:p>
            <a:endParaRPr lang="el-GR">
              <a:solidFill>
                <a:srgbClr val="04617B">
                  <a:shade val="90000"/>
                </a:srgbClr>
              </a:solidFill>
            </a:endParaRPr>
          </a:p>
        </p:txBody>
      </p:sp>
      <p:sp>
        <p:nvSpPr>
          <p:cNvPr id="6" name="5 - Θέση αριθμού διαφάνειας"/>
          <p:cNvSpPr>
            <a:spLocks noGrp="1"/>
          </p:cNvSpPr>
          <p:nvPr>
            <p:ph type="sldNum" sz="quarter" idx="12"/>
          </p:nvPr>
        </p:nvSpPr>
        <p:spPr/>
        <p:txBody>
          <a:body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spTree>
    <p:extLst>
      <p:ext uri="{BB962C8B-B14F-4D97-AF65-F5344CB8AC3E}">
        <p14:creationId xmlns:p14="http://schemas.microsoft.com/office/powerpoint/2010/main" val="24474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11/6/2017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864965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el-GR" sz="1800">
                <a:solidFill>
                  <a:srgbClr val="FFFFFF"/>
                </a:solidFill>
              </a:endParaRPr>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el-GR" sz="1800">
                <a:solidFill>
                  <a:srgbClr val="FFFFFF"/>
                </a:solidFill>
              </a:endParaRPr>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grpSp>
      <p:sp>
        <p:nvSpPr>
          <p:cNvPr id="83989" name="Rectangle 21"/>
          <p:cNvSpPr>
            <a:spLocks noGrp="1" noChangeArrowheads="1"/>
          </p:cNvSpPr>
          <p:nvPr>
            <p:ph type="ctrTitle" sz="quarter"/>
          </p:nvPr>
        </p:nvSpPr>
        <p:spPr>
          <a:xfrm>
            <a:off x="914400" y="1828801"/>
            <a:ext cx="10363200" cy="1736725"/>
          </a:xfrm>
        </p:spPr>
        <p:txBody>
          <a:bodyPr/>
          <a:lstStyle>
            <a:lvl1pPr>
              <a:defRPr sz="5400"/>
            </a:lvl1pPr>
          </a:lstStyle>
          <a:p>
            <a:r>
              <a:rPr lang="el-GR"/>
              <a:t>Κάντε κλικ για επεξεργασία του τίτλου</a:t>
            </a:r>
          </a:p>
        </p:txBody>
      </p:sp>
      <p:sp>
        <p:nvSpPr>
          <p:cNvPr id="83990"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23" name="Rectangle 23"/>
          <p:cNvSpPr>
            <a:spLocks noGrp="1" noChangeArrowheads="1"/>
          </p:cNvSpPr>
          <p:nvPr>
            <p:ph type="dt" sz="quarter" idx="10"/>
          </p:nvPr>
        </p:nvSpPr>
        <p:spPr/>
        <p:txBody>
          <a:bodyPr/>
          <a:lstStyle>
            <a:lvl1pPr>
              <a:defRPr smtClean="0"/>
            </a:lvl1pPr>
          </a:lstStyle>
          <a:p>
            <a:pPr>
              <a:defRPr/>
            </a:pPr>
            <a:endParaRPr lang="el-GR">
              <a:solidFill>
                <a:srgbClr val="FFFFFF"/>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l-GR">
              <a:solidFill>
                <a:srgbClr val="FFFFFF"/>
              </a:solidFill>
            </a:endParaRPr>
          </a:p>
        </p:txBody>
      </p:sp>
      <p:sp>
        <p:nvSpPr>
          <p:cNvPr id="25" name="Rectangle 25"/>
          <p:cNvSpPr>
            <a:spLocks noGrp="1" noChangeArrowheads="1"/>
          </p:cNvSpPr>
          <p:nvPr>
            <p:ph type="sldNum" sz="quarter" idx="12"/>
          </p:nvPr>
        </p:nvSpPr>
        <p:spPr/>
        <p:txBody>
          <a:bodyPr/>
          <a:lstStyle>
            <a:lvl1pPr>
              <a:defRPr/>
            </a:lvl1pPr>
          </a:lstStyle>
          <a:p>
            <a:fld id="{CCEEE5F7-795E-4282-9AD0-D8CA5D57640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96825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fld id="{E7A18EDE-F017-4219-8D3E-19F3B68197B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1396242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fld id="{10D5C45B-BCF3-484F-B12C-2FD01E630CFA}"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276026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fld id="{6D3A9B3D-6793-4C2C-BF2E-F6CE49A7351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121616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fld id="{86A4660C-18A9-4107-B51C-E507B9A1E1B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615366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fld id="{AB31B7C3-A14A-4E5F-BEF2-501F3B8CA7D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367202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fld id="{FDA89371-9677-4365-BBAF-567A652F59B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701275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fld id="{609660CB-007B-4F0A-8D20-AFACBA0DCC4C}"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965810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fld id="{05E36F81-BCA6-48AA-A2D5-EE5D71BBD9FD}"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693963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fld id="{A82836E7-E001-4334-A2F4-BA7895FE9515}"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61774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11/6/2017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63610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7813"/>
            <a:ext cx="27432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609600" y="277813"/>
            <a:ext cx="80264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fld id="{27D7C4BE-CC96-4AA8-85C1-C0AFC532D9F7}"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340602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7813"/>
            <a:ext cx="109728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09600" y="1600201"/>
            <a:ext cx="109728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09600" y="3941763"/>
            <a:ext cx="109728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3"/>
          <p:cNvSpPr>
            <a:spLocks noGrp="1" noChangeArrowheads="1"/>
          </p:cNvSpPr>
          <p:nvPr>
            <p:ph type="dt" sz="half" idx="10"/>
          </p:nvPr>
        </p:nvSpPr>
        <p:spPr>
          <a:ln/>
        </p:spPr>
        <p:txBody>
          <a:bodyPr/>
          <a:lstStyle>
            <a:lvl1pPr>
              <a:defRPr/>
            </a:lvl1pPr>
          </a:lstStyle>
          <a:p>
            <a:pPr>
              <a:defRPr/>
            </a:pPr>
            <a:endParaRPr lang="el-GR">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l-GR">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fld id="{9F27BE3A-E804-4B3B-8BA6-5762BF0FDC7B}"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75830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77603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111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35780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09971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56063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231491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697904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8238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7" name="Date Placeholder 2"/>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1140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067899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01636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28495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988633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dirty="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7" name="Date Placeholder 4"/>
          <p:cNvSpPr>
            <a:spLocks noGrp="1"/>
          </p:cNvSpPr>
          <p:nvPr>
            <p:ph type="dt" sz="half" idx="10"/>
          </p:nvPr>
        </p:nvSpPr>
        <p:spPr/>
        <p:txBody>
          <a:bodyPr/>
          <a:lstStyle/>
          <a:p>
            <a:fld id="{8526F0F3-3C53-41BC-8FFD-0BFB6DD91672}" type="datetimeFigureOut">
              <a:rPr lang="el-GR" smtClean="0"/>
              <a:t>11/6/2017</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8595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dirty="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11/6/2017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97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dirty="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26F0F3-3C53-41BC-8FFD-0BFB6DD91672}" type="datetimeFigureOut">
              <a:rPr lang="el-GR" smtClean="0"/>
              <a:t>11/6/2017</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37823644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rgbClr val="008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l-GR">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l-GR">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01B9E88-0831-4B49-89C5-2191CB0BC452}" type="slidenum">
              <a:rPr lang="el-GR">
                <a:solidFill>
                  <a:srgbClr val="000000"/>
                </a:solidFill>
              </a:rPr>
              <a:pPr fontAlgn="base">
                <a:spcBef>
                  <a:spcPct val="0"/>
                </a:spcBef>
                <a:spcAft>
                  <a:spcPct val="0"/>
                </a:spcAft>
              </a:pPr>
              <a:t>‹#›</a:t>
            </a:fld>
            <a:endParaRPr lang="el-GR">
              <a:solidFill>
                <a:srgbClr val="000000"/>
              </a:solidFill>
            </a:endParaRPr>
          </a:p>
        </p:txBody>
      </p:sp>
    </p:spTree>
    <p:extLst>
      <p:ext uri="{BB962C8B-B14F-4D97-AF65-F5344CB8AC3E}">
        <p14:creationId xmlns:p14="http://schemas.microsoft.com/office/powerpoint/2010/main" val="399373674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7 - Ελεύθερη σχεδίαση"/>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8 - Θέση τίτλου"/>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0CF6C8-FB96-450E-BBA2-ED6A3E806A7C}" type="datetimeFigureOut">
              <a:rPr lang="el-GR" smtClean="0">
                <a:solidFill>
                  <a:srgbClr val="04617B">
                    <a:shade val="90000"/>
                  </a:srgbClr>
                </a:solidFill>
              </a:rPr>
              <a:pPr/>
              <a:t>11/6/2017</a:t>
            </a:fld>
            <a:endParaRPr lang="el-GR">
              <a:solidFill>
                <a:srgbClr val="04617B">
                  <a:shade val="90000"/>
                </a:srgbClr>
              </a:solidFill>
            </a:endParaRPr>
          </a:p>
        </p:txBody>
      </p:sp>
      <p:sp>
        <p:nvSpPr>
          <p:cNvPr id="22" name="21 - Θέση υποσέλιδου"/>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solidFill>
                <a:srgbClr val="04617B">
                  <a:shade val="90000"/>
                </a:srgbClr>
              </a:solidFill>
            </a:endParaRPr>
          </a:p>
        </p:txBody>
      </p:sp>
      <p:sp>
        <p:nvSpPr>
          <p:cNvPr id="18" name="17 - Θέση αριθμού διαφάνειας"/>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93E682-FE29-4034-BCB5-198A8B10060E}" type="slidenum">
              <a:rPr lang="el-GR" smtClean="0">
                <a:solidFill>
                  <a:srgbClr val="04617B">
                    <a:shade val="90000"/>
                  </a:srgbClr>
                </a:solidFill>
              </a:rPr>
              <a:pPr/>
              <a:t>‹#›</a:t>
            </a:fld>
            <a:endParaRPr lang="el-GR">
              <a:solidFill>
                <a:srgbClr val="04617B">
                  <a:shade val="90000"/>
                </a:srgbClr>
              </a:solidFill>
            </a:endParaRPr>
          </a:p>
        </p:txBody>
      </p:sp>
      <p:grpSp>
        <p:nvGrpSpPr>
          <p:cNvPr id="2" name="1 - Ομάδα"/>
          <p:cNvGrpSpPr/>
          <p:nvPr/>
        </p:nvGrpSpPr>
        <p:grpSpPr>
          <a:xfrm>
            <a:off x="-25356" y="202408"/>
            <a:ext cx="12240731"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grpSp>
    </p:spTree>
    <p:extLst>
      <p:ext uri="{BB962C8B-B14F-4D97-AF65-F5344CB8AC3E}">
        <p14:creationId xmlns:p14="http://schemas.microsoft.com/office/powerpoint/2010/main" val="42644623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934200"/>
            <a:chOff x="0" y="0"/>
            <a:chExt cx="5760" cy="4368"/>
          </a:xfrm>
        </p:grpSpPr>
        <p:sp>
          <p:nvSpPr>
            <p:cNvPr id="829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4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4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el-GR" sz="1800">
                <a:solidFill>
                  <a:srgbClr val="FFFFFF"/>
                </a:solidFill>
              </a:endParaRPr>
            </a:p>
          </p:txBody>
        </p:sp>
        <p:sp>
          <p:nvSpPr>
            <p:cNvPr id="8295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fontAlgn="base">
                <a:spcBef>
                  <a:spcPct val="0"/>
                </a:spcBef>
                <a:spcAft>
                  <a:spcPct val="0"/>
                </a:spcAft>
                <a:defRPr/>
              </a:pPr>
              <a:endParaRPr lang="el-GR" sz="1800">
                <a:solidFill>
                  <a:srgbClr val="FFFFFF"/>
                </a:solidFill>
              </a:endParaRPr>
            </a:p>
          </p:txBody>
        </p:sp>
        <p:sp>
          <p:nvSpPr>
            <p:cNvPr id="829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6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6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sp>
          <p:nvSpPr>
            <p:cNvPr id="8296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fontAlgn="base">
                <a:spcBef>
                  <a:spcPct val="0"/>
                </a:spcBef>
                <a:spcAft>
                  <a:spcPct val="0"/>
                </a:spcAft>
                <a:defRPr/>
              </a:pPr>
              <a:endParaRPr lang="el-GR" sz="1800">
                <a:solidFill>
                  <a:srgbClr val="FFFFFF"/>
                </a:solidFill>
              </a:endParaRPr>
            </a:p>
          </p:txBody>
        </p:sp>
      </p:grpSp>
      <p:sp>
        <p:nvSpPr>
          <p:cNvPr id="82965"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82966"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82967" name="Rectangle 23"/>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000000"/>
                  </a:outerShdw>
                </a:effectLst>
                <a:latin typeface="Times New Roman" charset="0"/>
                <a:cs typeface="Arial" charset="0"/>
              </a:defRPr>
            </a:lvl1pPr>
          </a:lstStyle>
          <a:p>
            <a:pPr fontAlgn="base">
              <a:spcBef>
                <a:spcPct val="0"/>
              </a:spcBef>
              <a:spcAft>
                <a:spcPct val="0"/>
              </a:spcAft>
              <a:defRPr/>
            </a:pPr>
            <a:endParaRPr lang="el-GR">
              <a:solidFill>
                <a:srgbClr val="FFFFFF"/>
              </a:solidFill>
            </a:endParaRPr>
          </a:p>
        </p:txBody>
      </p:sp>
      <p:sp>
        <p:nvSpPr>
          <p:cNvPr id="82968" name="Rectangle 2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000000"/>
                  </a:outerShdw>
                </a:effectLst>
                <a:latin typeface="Times New Roman" charset="0"/>
                <a:cs typeface="Arial" charset="0"/>
              </a:defRPr>
            </a:lvl1pPr>
          </a:lstStyle>
          <a:p>
            <a:pPr fontAlgn="base">
              <a:spcBef>
                <a:spcPct val="0"/>
              </a:spcBef>
              <a:spcAft>
                <a:spcPct val="0"/>
              </a:spcAft>
              <a:defRPr/>
            </a:pPr>
            <a:endParaRPr lang="el-GR">
              <a:solidFill>
                <a:srgbClr val="FFFFFF"/>
              </a:solidFill>
            </a:endParaRPr>
          </a:p>
        </p:txBody>
      </p:sp>
      <p:sp>
        <p:nvSpPr>
          <p:cNvPr id="82969" name="Rectangle 2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pPr>
            <a:fld id="{0DDF5F06-02A9-4786-9303-1F9881F2BAD1}" type="slidenum">
              <a:rPr lang="el-GR" altLang="el-GR" smtClean="0">
                <a:solidFill>
                  <a:srgbClr val="FFFFFF"/>
                </a:solidFill>
              </a:rPr>
              <a:pPr fontAlgn="base">
                <a:spcBef>
                  <a:spcPct val="0"/>
                </a:spcBef>
                <a:spcAft>
                  <a:spcPct val="0"/>
                </a:spcAft>
              </a:pPr>
              <a:t>‹#›</a:t>
            </a:fld>
            <a:endParaRPr lang="el-GR" altLang="el-GR" smtClean="0">
              <a:solidFill>
                <a:srgbClr val="FFFFFF"/>
              </a:solidFill>
            </a:endParaRPr>
          </a:p>
        </p:txBody>
      </p:sp>
    </p:spTree>
    <p:extLst>
      <p:ext uri="{BB962C8B-B14F-4D97-AF65-F5344CB8AC3E}">
        <p14:creationId xmlns:p14="http://schemas.microsoft.com/office/powerpoint/2010/main" val="2601162506"/>
      </p:ext>
    </p:extLst>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60971-2C76-47EC-9173-9B3E01941471}" type="datetimeFigureOut">
              <a:rPr lang="el-GR" smtClean="0">
                <a:solidFill>
                  <a:prstClr val="black">
                    <a:tint val="75000"/>
                  </a:prstClr>
                </a:solidFill>
              </a:rPr>
              <a:pPr/>
              <a:t>11/6/2017</a:t>
            </a:fld>
            <a:endParaRPr lang="el-GR">
              <a:solidFill>
                <a:prstClr val="black">
                  <a:tint val="75000"/>
                </a:prstClr>
              </a:solidFill>
            </a:endParaRP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FE01E-09D3-4E2F-A7BD-BED0E54487E2}"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804790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hyperlink" Target="http://www.visitgreece.gr/" TargetMode="Externa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1.bp.blogspot.com/_3HjWhJRly-E/TGz09ABKPbI/AAAAAAAABQs/4tL6-ZLl4qQ/s1600/%CF%84%CF%83%CE%BF%CF%85%CE%BA%CE%BD%CE%AF%CE%B4%CE%B1+1.jpg" TargetMode="Externa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korres.com/default.aspx?page_id=222" TargetMode="Externa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botanologia.gr/pages/article.aspx?aid=118" TargetMode="External"/><Relationship Id="rId1" Type="http://schemas.openxmlformats.org/officeDocument/2006/relationships/slideLayout" Target="../slideLayouts/slideLayout53.xml"/><Relationship Id="rId5" Type="http://schemas.openxmlformats.org/officeDocument/2006/relationships/image" Target="../media/image13.jpeg"/><Relationship Id="rId4" Type="http://schemas.openxmlformats.org/officeDocument/2006/relationships/hyperlink" Target="http://www.botanologia.gr/pages/article.aspx?aid=18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gr/url?sa=i&amp;rct=j&amp;q=&amp;esrc=s&amp;source=images&amp;cd=&amp;cad=rja&amp;uact=8&amp;ved=0ahUKEwj9s9L1r4rQAhXKHxoKHacnDh0QjRwIBw&amp;url=http://thessdiet.gr/articles/sumboules/kalliergontas-ta-dika-sas-lachanika-kai-botana-echei-polla-pleonektimata-gia-tin-ugeia&amp;psig=AFQjCNGqmWzo5hf_fX2nqvh1hASIO5fxUg&amp;ust=1478186369658112" TargetMode="External"/><Relationship Id="rId1" Type="http://schemas.openxmlformats.org/officeDocument/2006/relationships/slideLayout" Target="../slideLayouts/slideLayout53.xml"/><Relationship Id="rId5" Type="http://schemas.openxmlformats.org/officeDocument/2006/relationships/image" Target="../media/image15.jpeg"/><Relationship Id="rId4" Type="http://schemas.openxmlformats.org/officeDocument/2006/relationships/hyperlink" Target="https://www.google.gr/imgres?imgurl=http://3.bp.blogspot.com/-btgC23ixZvs/Uz3jGwWXwLI/AAAAAAAABqc/SSSg3dWoGwQ/s1600/15935713_botana.limghandler.jpg&amp;imgrefurl=http://votanahealth.blogspot.com/&amp;docid=2365s8ZktQMQqM&amp;tbnid=3T7p7y4oi_WQDM:&amp;w=650&amp;h=470&amp;bih=783&amp;biw=1600&amp;ved=0ahUKEwiZ7baJrorQAhWCUBoKHdQsAC44ZBAzCCgoJjAm&amp;iact=mrc&amp;uact=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hyperlink" Target="http://www.agroticanews.gr/" TargetMode="Externa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9.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1.bp.blogspot.com/--upYKI0ZyCg/VQmlKw1jv6I/AAAAAAAAIs4/hsQJCIq3KYY/s1600/sage.jpg" TargetMode="Externa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l-GR" smtClean="0"/>
              <a:t>ΒΟΤΑΝΑ </a:t>
            </a:r>
          </a:p>
        </p:txBody>
      </p:sp>
      <p:sp>
        <p:nvSpPr>
          <p:cNvPr id="2052" name="Rectangle 4"/>
          <p:cNvSpPr>
            <a:spLocks noGrp="1" noChangeArrowheads="1"/>
          </p:cNvSpPr>
          <p:nvPr>
            <p:ph type="body" sz="half" idx="1"/>
          </p:nvPr>
        </p:nvSpPr>
        <p:spPr>
          <a:xfrm>
            <a:off x="2063751" y="1412876"/>
            <a:ext cx="8208963" cy="2232025"/>
          </a:xfrm>
        </p:spPr>
        <p:txBody>
          <a:bodyPr/>
          <a:lstStyle/>
          <a:p>
            <a:pPr eaLnBrk="1" hangingPunct="1">
              <a:defRPr/>
            </a:pPr>
            <a:r>
              <a:rPr lang="el-GR" sz="2800"/>
              <a:t>Αυτοφυή φυτά</a:t>
            </a:r>
          </a:p>
          <a:p>
            <a:pPr eaLnBrk="1" hangingPunct="1">
              <a:defRPr/>
            </a:pPr>
            <a:r>
              <a:rPr lang="el-GR" sz="2800"/>
              <a:t>Αναπτύσσονται σε άγονες ή καλλιεργημένες περιοχές</a:t>
            </a:r>
          </a:p>
        </p:txBody>
      </p:sp>
      <p:pic>
        <p:nvPicPr>
          <p:cNvPr id="3076" name="Picture 6" descr="imgre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92539" y="3141664"/>
            <a:ext cx="4175125" cy="28400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39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260648"/>
            <a:ext cx="8229600" cy="6192688"/>
          </a:xfrm>
        </p:spPr>
        <p:txBody>
          <a:bodyPr>
            <a:noAutofit/>
          </a:bodyPr>
          <a:lstStyle/>
          <a:p>
            <a:pPr lvl="0"/>
            <a:endParaRPr lang="en-US" sz="1600" b="1" dirty="0"/>
          </a:p>
          <a:p>
            <a:pPr lvl="0"/>
            <a:r>
              <a:rPr lang="el-GR" sz="1600" b="1" dirty="0"/>
              <a:t>Μελισσοβότανο</a:t>
            </a:r>
            <a:r>
              <a:rPr lang="el-GR" sz="1600" b="1" dirty="0"/>
              <a:t>: αγχολυτικό, αναλγητικό, τονωτικό του γαστρεντερικού ως αφέψημα.</a:t>
            </a:r>
            <a:endParaRPr lang="el-GR" sz="1600" dirty="0"/>
          </a:p>
          <a:p>
            <a:pPr lvl="0"/>
            <a:r>
              <a:rPr lang="el-GR" sz="1600" b="1" dirty="0"/>
              <a:t>Μέντα: τονωτικό και χωνευτικό με ευχάριστη και πιπεράτη </a:t>
            </a:r>
            <a:r>
              <a:rPr lang="el-GR" sz="1600" b="1" dirty="0"/>
              <a:t>γεύση </a:t>
            </a:r>
            <a:r>
              <a:rPr lang="el-GR" sz="1600" b="1" dirty="0"/>
              <a:t>απαραίτητη στη ζαχαροπλαστική, την ποτοποιία, την αρωματοποιία και τη φαρμακευτική.</a:t>
            </a:r>
            <a:endParaRPr lang="el-GR" sz="1600" dirty="0"/>
          </a:p>
          <a:p>
            <a:pPr lvl="0"/>
            <a:r>
              <a:rPr lang="el-GR" sz="1600" b="1" dirty="0"/>
              <a:t>Μολόχα: γνωστή για τις καταπραϋντικές και μαλακτικές της ιδιότητες, θεωρείται ο «γιατρός του στομάχου».</a:t>
            </a:r>
            <a:endParaRPr lang="el-GR" sz="1600" dirty="0"/>
          </a:p>
          <a:p>
            <a:pPr lvl="0"/>
            <a:r>
              <a:rPr lang="el-GR" sz="1600" b="1" dirty="0"/>
              <a:t>Πικραλίδα: για την αναιμία, τη χοληστερίνη, τις δερματικές παθήσεις, τον </a:t>
            </a:r>
            <a:r>
              <a:rPr lang="en-US" sz="1600" b="1" dirty="0"/>
              <a:t> </a:t>
            </a:r>
            <a:r>
              <a:rPr lang="el-GR" sz="1600" b="1" dirty="0"/>
              <a:t>διαβήτη </a:t>
            </a:r>
            <a:r>
              <a:rPr lang="el-GR" sz="1600" b="1" dirty="0"/>
              <a:t>σε ορεκτικές σαλάτες αλλά και παραδοσιακές πίτες.</a:t>
            </a:r>
            <a:endParaRPr lang="el-GR" sz="1600" dirty="0"/>
          </a:p>
          <a:p>
            <a:pPr lvl="0"/>
            <a:r>
              <a:rPr lang="el-GR" sz="1600" b="1" dirty="0"/>
              <a:t>Ρίγανη: πολύ αποτελεσματική για τη διάρροια, τη ναυτία των ταξιδιωτών, την τόνωση του </a:t>
            </a:r>
            <a:r>
              <a:rPr lang="el-GR" sz="1600" b="1" dirty="0"/>
              <a:t>οργανισμού </a:t>
            </a:r>
            <a:r>
              <a:rPr lang="el-GR" sz="1600" b="1" dirty="0"/>
              <a:t>«βασίλισσα» της χωριάτικης σαλάτας και όλων των ψητών.</a:t>
            </a:r>
            <a:endParaRPr lang="el-GR" sz="1600" dirty="0"/>
          </a:p>
          <a:p>
            <a:pPr lvl="0"/>
            <a:r>
              <a:rPr lang="el-GR" sz="1600" b="1" dirty="0"/>
              <a:t>Τσουκνίδα: ο χυμός της φημίζεται για τις </a:t>
            </a:r>
            <a:r>
              <a:rPr lang="el-GR" sz="1600" b="1" dirty="0" err="1"/>
              <a:t>αντιαναιμικές</a:t>
            </a:r>
            <a:r>
              <a:rPr lang="el-GR" sz="1600" b="1" dirty="0"/>
              <a:t> του </a:t>
            </a:r>
            <a:r>
              <a:rPr lang="el-GR" sz="1600" b="1" dirty="0"/>
              <a:t>ιδιότητες</a:t>
            </a:r>
            <a:r>
              <a:rPr lang="en-US" sz="1600" b="1" dirty="0"/>
              <a:t> </a:t>
            </a:r>
            <a:r>
              <a:rPr lang="el-GR" sz="1600" b="1" dirty="0"/>
              <a:t> </a:t>
            </a:r>
            <a:r>
              <a:rPr lang="el-GR" sz="1600" b="1" dirty="0"/>
              <a:t>αποτοξινώνει τον οργανισμό, καταπολεμά παθήσεις της χολής και του </a:t>
            </a:r>
            <a:r>
              <a:rPr lang="el-GR" sz="1600" b="1" dirty="0"/>
              <a:t>στομάχου </a:t>
            </a:r>
            <a:r>
              <a:rPr lang="el-GR" sz="1600" b="1" dirty="0"/>
              <a:t>οι τρυφερές τσουκνίδες είναι πολύ ωφέλιμες παρασκευασμένες σε πίτα.</a:t>
            </a:r>
            <a:endParaRPr lang="el-GR" sz="1600" dirty="0"/>
          </a:p>
          <a:p>
            <a:r>
              <a:rPr lang="el-GR" sz="1600" b="1" dirty="0"/>
              <a:t>Τσάι του βουνού: το πιο διαδεδομένο ρόφημα στην Ελλάδα έχει πεπτικές, θερμαντικές, τονωτικές και </a:t>
            </a:r>
            <a:r>
              <a:rPr lang="el-GR" sz="1600" b="1" dirty="0" err="1"/>
              <a:t>αποτοξ</a:t>
            </a:r>
            <a:r>
              <a:rPr lang="en-US" sz="1600" b="1" dirty="0"/>
              <a:t>i</a:t>
            </a:r>
            <a:r>
              <a:rPr lang="el-GR" sz="1600" b="1" dirty="0" err="1"/>
              <a:t>νωτικές</a:t>
            </a:r>
            <a:r>
              <a:rPr lang="en-US" sz="1600" b="1" dirty="0"/>
              <a:t> </a:t>
            </a:r>
            <a:r>
              <a:rPr lang="el-GR" sz="1600" b="1" dirty="0"/>
              <a:t> ιδιότητες </a:t>
            </a:r>
            <a:endParaRPr lang="en-US" sz="1600" b="1" dirty="0"/>
          </a:p>
          <a:p>
            <a:pPr lvl="0"/>
            <a:r>
              <a:rPr lang="el-GR" sz="1600" b="1" dirty="0"/>
              <a:t>συνιστάται κατά των κρυολογημάτων, ενώ με μέλι και λεμόνι λειτουργεί ως αντισηπτικό του λαιμού.</a:t>
            </a:r>
            <a:endParaRPr lang="el-GR" sz="1600" dirty="0"/>
          </a:p>
          <a:p>
            <a:pPr lvl="0"/>
            <a:r>
              <a:rPr lang="el-GR" sz="1600" b="1" dirty="0"/>
              <a:t>Φασκόμηλο: αρωματικό χωνευτικό, απολυμαντικό, τονωτικό και καταπραϋντικό ως αφέψημα.</a:t>
            </a:r>
            <a:endParaRPr lang="el-GR" sz="1600" dirty="0"/>
          </a:p>
          <a:p>
            <a:pPr lvl="0"/>
            <a:r>
              <a:rPr lang="el-GR" sz="1600" b="1" dirty="0"/>
              <a:t>Χαμομήλι: θαυμάσιο αντισηπτικό αλλά και </a:t>
            </a:r>
            <a:r>
              <a:rPr lang="el-GR" sz="1600" b="1" dirty="0"/>
              <a:t>καταπραϋντικό</a:t>
            </a:r>
            <a:r>
              <a:rPr lang="en-US" sz="1600" b="1" dirty="0"/>
              <a:t>,</a:t>
            </a:r>
            <a:r>
              <a:rPr lang="el-GR" sz="1600" b="1" dirty="0"/>
              <a:t> </a:t>
            </a:r>
            <a:r>
              <a:rPr lang="el-GR" sz="1600" b="1" dirty="0"/>
              <a:t>πολύτιμος σύμμαχος της ομορφιάς και της υγείας του δέρματος.</a:t>
            </a:r>
            <a:endParaRPr lang="el-GR" sz="1600" dirty="0"/>
          </a:p>
          <a:p>
            <a:pPr marL="0" indent="0">
              <a:buNone/>
            </a:pPr>
            <a:endParaRPr lang="en-US" sz="1400" b="1" i="1" dirty="0"/>
          </a:p>
          <a:p>
            <a:pPr marL="0" indent="0">
              <a:buNone/>
            </a:pPr>
            <a:r>
              <a:rPr lang="el-GR" sz="1400" b="1" i="1" dirty="0"/>
              <a:t>( </a:t>
            </a:r>
            <a:r>
              <a:rPr lang="el-GR" sz="1400" b="1" i="1" dirty="0"/>
              <a:t>ΠΗΓΗ : </a:t>
            </a:r>
            <a:r>
              <a:rPr lang="en-US" sz="1400" b="1" i="1" u="sng" dirty="0">
                <a:hlinkClick r:id="rId2"/>
              </a:rPr>
              <a:t>WWW</a:t>
            </a:r>
            <a:r>
              <a:rPr lang="el-GR" sz="1400" b="1" i="1" u="sng" dirty="0">
                <a:hlinkClick r:id="rId2"/>
              </a:rPr>
              <a:t>.</a:t>
            </a:r>
            <a:r>
              <a:rPr lang="en-US" sz="1400" b="1" i="1" u="sng" dirty="0">
                <a:hlinkClick r:id="rId2"/>
              </a:rPr>
              <a:t>VISITGREECE</a:t>
            </a:r>
            <a:r>
              <a:rPr lang="el-GR" sz="1400" b="1" i="1" u="sng" dirty="0">
                <a:hlinkClick r:id="rId2"/>
              </a:rPr>
              <a:t>.</a:t>
            </a:r>
            <a:r>
              <a:rPr lang="en-US" sz="1400" b="1" i="1" u="sng" dirty="0">
                <a:hlinkClick r:id="rId2"/>
              </a:rPr>
              <a:t>GR</a:t>
            </a:r>
            <a:r>
              <a:rPr lang="el-GR" sz="1400" b="1" i="1" dirty="0"/>
              <a:t>) </a:t>
            </a:r>
            <a:endParaRPr lang="el-GR" sz="1400" i="1" dirty="0"/>
          </a:p>
          <a:p>
            <a:endParaRPr lang="el-GR" sz="1600" dirty="0"/>
          </a:p>
        </p:txBody>
      </p:sp>
    </p:spTree>
    <p:extLst>
      <p:ext uri="{BB962C8B-B14F-4D97-AF65-F5344CB8AC3E}">
        <p14:creationId xmlns:p14="http://schemas.microsoft.com/office/powerpoint/2010/main" val="3783803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415206"/>
            <a:ext cx="8229600" cy="2509739"/>
          </a:xfrm>
        </p:spPr>
        <p:txBody>
          <a:bodyPr>
            <a:normAutofit/>
          </a:bodyPr>
          <a:lstStyle/>
          <a:p>
            <a:pPr marL="0" indent="0">
              <a:buNone/>
            </a:pPr>
            <a:r>
              <a:rPr lang="el-GR" sz="1600" b="1" dirty="0"/>
              <a:t>Οι τρόποι αξιοποίησης και χρήσεις αυτούς του φυσικού θησαυρού παραμένουν οι ίδιοι μέχρι σήμερα εκτός από τις περιπτώσεις που ακολουθούν πλέον την οδό της φαρμακοβιομηχανίας στην οποία τα βότανα και τα φαρμακευτικά φυτά αποτελούν βασικά συστατικά για την παρασκευή φαρμακευτικών σκευασμάτων πιο πολύπλοκων και επιστημονικά πιο ελεγμένων. </a:t>
            </a:r>
            <a:endParaRPr lang="el-GR" sz="1600" dirty="0"/>
          </a:p>
          <a:p>
            <a:pPr marL="0" indent="0">
              <a:buNone/>
            </a:pPr>
            <a:r>
              <a:rPr lang="el-GR" sz="1600" b="1" dirty="0"/>
              <a:t>Ας μην ξεχνάμε ότι σήμερα, ένα ποσοστό περίπου 75% των χημικών φαρμάκων βασίζονται στις θαυματουργές ιδιότητες των βοτάνων.</a:t>
            </a:r>
            <a:endParaRPr lang="el-GR" sz="1600" dirty="0"/>
          </a:p>
          <a:p>
            <a:pPr marL="0" indent="0">
              <a:buNone/>
            </a:pPr>
            <a:r>
              <a:rPr lang="el-GR" sz="1600" b="1" dirty="0"/>
              <a:t>Η εργασία αυτή αναλύει παρακάτω τρείς άξονες στους οποίους αναδεικνύεται η μεγάλη χρησιμότητα των βοτάνων στην καθημερινή μας ζωή. </a:t>
            </a:r>
            <a:endParaRPr lang="el-GR" sz="1600" dirty="0"/>
          </a:p>
          <a:p>
            <a:endParaRPr lang="el-GR" sz="1600" dirty="0"/>
          </a:p>
        </p:txBody>
      </p:sp>
      <p:sp>
        <p:nvSpPr>
          <p:cNvPr id="4" name="Rectangle 2"/>
          <p:cNvSpPr>
            <a:spLocks noChangeArrowheads="1"/>
          </p:cNvSpPr>
          <p:nvPr/>
        </p:nvSpPr>
        <p:spPr bwMode="auto">
          <a:xfrm>
            <a:off x="1524001" y="4393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l-GR" altLang="el-GR">
              <a:solidFill>
                <a:prstClr val="black"/>
              </a:solidFill>
            </a:endParaRPr>
          </a:p>
        </p:txBody>
      </p:sp>
      <p:grpSp>
        <p:nvGrpSpPr>
          <p:cNvPr id="6" name="Ομάδα 5"/>
          <p:cNvGrpSpPr/>
          <p:nvPr/>
        </p:nvGrpSpPr>
        <p:grpSpPr>
          <a:xfrm>
            <a:off x="4367809" y="2924945"/>
            <a:ext cx="2399531" cy="3752841"/>
            <a:chOff x="0" y="457200"/>
            <a:chExt cx="1895475" cy="3559104"/>
          </a:xfrm>
        </p:grpSpPr>
        <p:pic>
          <p:nvPicPr>
            <p:cNvPr id="1025" name="Picture 19" descr="http://1.bp.blogspot.com/_3HjWhJRly-E/TGz09ABKPbI/AAAAAAAABQs/4tL6-ZLl4qQ/s320/%CF%84%CF%83%CE%BF%CF%85%CE%BA%CE%BD%CE%AF%CE%B4%CE%B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895475"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14299" y="3461717"/>
              <a:ext cx="1666875" cy="5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l-GR" altLang="el-GR" sz="1600" b="1" dirty="0">
                  <a:solidFill>
                    <a:prstClr val="black"/>
                  </a:solidFill>
                  <a:latin typeface="Book Antiqua" pitchFamily="18" charset="0"/>
                  <a:ea typeface="Calibri" pitchFamily="34" charset="0"/>
                  <a:cs typeface="Times New Roman" pitchFamily="18" charset="0"/>
                </a:rPr>
                <a:t>Τσουκνίδα </a:t>
              </a:r>
              <a:endParaRPr lang="el-GR" altLang="el-GR" sz="1600" dirty="0">
                <a:solidFill>
                  <a:prstClr val="black"/>
                </a:solidFill>
              </a:endParaRPr>
            </a:p>
            <a:p>
              <a:pPr eaLnBrk="0" hangingPunct="0"/>
              <a:endParaRPr lang="el-GR" altLang="el-GR" sz="1600" dirty="0">
                <a:solidFill>
                  <a:prstClr val="black"/>
                </a:solidFill>
              </a:endParaRPr>
            </a:p>
          </p:txBody>
        </p:sp>
      </p:grpSp>
    </p:spTree>
    <p:extLst>
      <p:ext uri="{BB962C8B-B14F-4D97-AF65-F5344CB8AC3E}">
        <p14:creationId xmlns:p14="http://schemas.microsoft.com/office/powerpoint/2010/main" val="235276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47528" y="271190"/>
            <a:ext cx="8712968" cy="6398171"/>
          </a:xfrm>
        </p:spPr>
        <p:txBody>
          <a:bodyPr>
            <a:noAutofit/>
          </a:bodyPr>
          <a:lstStyle/>
          <a:p>
            <a:pPr marL="0" indent="0">
              <a:buNone/>
            </a:pPr>
            <a:r>
              <a:rPr lang="en-US" sz="2000" b="1" dirty="0"/>
              <a:t>2. </a:t>
            </a:r>
            <a:r>
              <a:rPr lang="el-GR" sz="2000" b="1" dirty="0"/>
              <a:t>ΧΡΗΣΕΙΣ </a:t>
            </a:r>
            <a:r>
              <a:rPr lang="el-GR" sz="2000" b="1" dirty="0"/>
              <a:t>ΒΟΤΑΝΩΝ</a:t>
            </a:r>
            <a:endParaRPr lang="el-GR" sz="2000" dirty="0"/>
          </a:p>
          <a:p>
            <a:pPr marL="0" indent="0">
              <a:buNone/>
            </a:pPr>
            <a:endParaRPr lang="en-US" sz="1600" b="1" dirty="0"/>
          </a:p>
          <a:p>
            <a:pPr marL="0" indent="0">
              <a:buNone/>
            </a:pPr>
            <a:r>
              <a:rPr lang="el-GR" sz="1600" b="1" dirty="0"/>
              <a:t>Α</a:t>
            </a:r>
            <a:r>
              <a:rPr lang="el-GR" sz="1600" b="1" dirty="0"/>
              <a:t>. ΦΑΡΜΑΚΟΛΟΓΙΑ/ΚΑΛΛΥΝΤΙΚΑ </a:t>
            </a:r>
            <a:endParaRPr lang="el-GR" sz="1600" dirty="0"/>
          </a:p>
          <a:p>
            <a:pPr marL="0" indent="0">
              <a:buNone/>
            </a:pPr>
            <a:r>
              <a:rPr lang="el-GR" sz="1600" b="1" dirty="0"/>
              <a:t>Η </a:t>
            </a:r>
            <a:r>
              <a:rPr lang="el-GR" sz="1600" b="1" dirty="0"/>
              <a:t>χρήση των βοτάνων στην φαρμακολογία ήταν και εξακολουθεί να είναι ευρύτατη. </a:t>
            </a:r>
            <a:endParaRPr lang="el-GR" sz="1600" dirty="0"/>
          </a:p>
          <a:p>
            <a:pPr marL="0" indent="0">
              <a:buNone/>
            </a:pPr>
            <a:r>
              <a:rPr lang="el-GR" sz="1600" b="1" dirty="0"/>
              <a:t>Χαρακτηριστικό παράδειγμα είναι ότι η το πιο γνωστό και διαδεδομένο φάρμακο στον κόσμο, η ασπιρίνη, έχει ως βάση ουσίες από εκχύλισμα φλοιού ιτιάς. </a:t>
            </a:r>
            <a:endParaRPr lang="el-GR" sz="1600" dirty="0"/>
          </a:p>
          <a:p>
            <a:pPr marL="0" indent="0">
              <a:buNone/>
            </a:pPr>
            <a:r>
              <a:rPr lang="el-GR" sz="1600" b="1" dirty="0"/>
              <a:t>Πέραν αυτού,  οι βοτανικές θεραπείες χρησιμοποιούνται ευρέως στη συμβατική ιατρική και έχουν μεγάλη αποδοχή από τους καταναλωτές . Παρασκευάσματα από βότανα έχουν μπει στη γραμμή παραγωγής με κλινικά πρότυπα όπως γίνεται και σε όλες τις σύγχρονες φαρμακοβιομηχανίες.</a:t>
            </a:r>
            <a:endParaRPr lang="el-GR" sz="1600" dirty="0"/>
          </a:p>
          <a:p>
            <a:pPr marL="0" indent="0">
              <a:buNone/>
            </a:pPr>
            <a:r>
              <a:rPr lang="el-GR" sz="1600" b="1" dirty="0"/>
              <a:t>Υπάρχουν πλέον μεγάλες εταιρείες οι οποίες δραστηριοποιούνται με επιτυχία παράγοντας τεράστια γκάμα φαρμακευτικών αλλά και καλλυντικών  προϊόντων με βάση τα βότανα . </a:t>
            </a:r>
            <a:endParaRPr lang="el-GR" sz="1600" dirty="0"/>
          </a:p>
          <a:p>
            <a:pPr marL="0" indent="0">
              <a:buNone/>
            </a:pPr>
            <a:r>
              <a:rPr lang="el-GR" sz="1600" b="1" dirty="0"/>
              <a:t>Η παρασκευή όλων αυτών των προϊόντων βασίζεται σε τέσσερις ομάδες φυσικών συστατικών: βότανα με φαρμακευτικές ιδιότητες, βότανα από την ελληνική χλωρίδα, βρώσιμα συστατικά και υψηλής αποτελεσματικότητας φυσικά δραστικά. Η χρήση συγκεκριμένων χημικών ενώσεων αποφεύγεται και αυτά τα υλικά αντικαθίστανται από άλλα το ίδιο αποτελεσματικά φυσικά συστατικά, φιλικά προς την επιδερμίδα και το περιβάλλον. </a:t>
            </a:r>
            <a:endParaRPr lang="el-GR" sz="1600" dirty="0"/>
          </a:p>
          <a:p>
            <a:pPr marL="0" indent="0">
              <a:buNone/>
            </a:pPr>
            <a:r>
              <a:rPr lang="el-GR" sz="1600" b="1" dirty="0"/>
              <a:t>Όπως αναφέρει χαρακτηριστικά μία από αυτές τις εταιρείες « Στόχος μας είναι να παρέχουμε καινοτόμα και αποτελεσματικά προϊόντα βασισμένα σε δραστικά συστατικά φυσικής προέλευσης, να προάγουμε την έρευνα στα φυσικά συστατικά σε συνδυασμό με τη βιοχημεία του δέρματος και να αναδεικνύουμε τα πολύτιμα ελληνικά βότανα μέσα από συνεργασίες με τοπικούς καλλιεργητές και παραγωγή δικών μας φυτικών εκχυλισμάτων υψηλής βιολογικής αξίας.» </a:t>
            </a:r>
            <a:endParaRPr lang="el-GR" sz="1600" dirty="0"/>
          </a:p>
          <a:p>
            <a:pPr marL="0" indent="0">
              <a:buNone/>
            </a:pPr>
            <a:r>
              <a:rPr lang="el-GR" sz="1600" b="1" dirty="0"/>
              <a:t> </a:t>
            </a:r>
            <a:endParaRPr lang="el-GR" sz="1600" dirty="0"/>
          </a:p>
          <a:p>
            <a:pPr marL="0" indent="0">
              <a:buNone/>
            </a:pPr>
            <a:r>
              <a:rPr lang="el-GR" sz="1400" b="1" i="1" dirty="0"/>
              <a:t>ΠΗΓΗ : </a:t>
            </a:r>
            <a:r>
              <a:rPr lang="en-US" sz="1400" b="1" i="1" dirty="0"/>
              <a:t>WWW</a:t>
            </a:r>
            <a:r>
              <a:rPr lang="el-GR" sz="1400" b="1" i="1" dirty="0"/>
              <a:t>.</a:t>
            </a:r>
            <a:r>
              <a:rPr lang="en-US" sz="1400" b="1" i="1" dirty="0"/>
              <a:t>KORRES</a:t>
            </a:r>
            <a:r>
              <a:rPr lang="el-GR" sz="1400" b="1" i="1" dirty="0"/>
              <a:t>.</a:t>
            </a:r>
            <a:r>
              <a:rPr lang="en-US" sz="1400" b="1" i="1" dirty="0"/>
              <a:t>COM</a:t>
            </a:r>
            <a:endParaRPr lang="el-GR" sz="1400" i="1" dirty="0"/>
          </a:p>
          <a:p>
            <a:pPr marL="0" indent="0">
              <a:buNone/>
            </a:pPr>
            <a:r>
              <a:rPr lang="el-GR" sz="1600" b="1" dirty="0"/>
              <a:t> </a:t>
            </a:r>
            <a:endParaRPr lang="el-GR" sz="1600" dirty="0"/>
          </a:p>
          <a:p>
            <a:endParaRPr lang="el-GR" sz="1600" dirty="0"/>
          </a:p>
        </p:txBody>
      </p:sp>
    </p:spTree>
    <p:extLst>
      <p:ext uri="{BB962C8B-B14F-4D97-AF65-F5344CB8AC3E}">
        <p14:creationId xmlns:p14="http://schemas.microsoft.com/office/powerpoint/2010/main" val="971852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343198"/>
            <a:ext cx="8229600" cy="2077691"/>
          </a:xfrm>
        </p:spPr>
        <p:txBody>
          <a:bodyPr>
            <a:normAutofit/>
          </a:bodyPr>
          <a:lstStyle/>
          <a:p>
            <a:pPr marL="0" indent="0">
              <a:buNone/>
            </a:pPr>
            <a:r>
              <a:rPr lang="el-GR" sz="1600" b="1" dirty="0"/>
              <a:t>Εκτός όμως από την βιομηχανική χρήση των βοτάνων, ιδιαίτερα διαδεδομένη παραμένει η χρήση τους στο κάθε σπίτι για διάφορες περιπτώσεις. Σε κάθε περίπτωση όμως </a:t>
            </a:r>
            <a:r>
              <a:rPr lang="el-GR" sz="1600" b="1" u="sng" dirty="0"/>
              <a:t>η χρήση των βοτάνων θα πρέπει να γίνεται με προσοχή αφού σε ορισμένες περιπτώσεις η δράση τους μπορεί να μην ενδείκνυται ή να δημιουργεί παρενέργειες σε λανθασμένες δόσεις.</a:t>
            </a:r>
            <a:r>
              <a:rPr lang="el-GR" sz="1600" b="1" dirty="0"/>
              <a:t> </a:t>
            </a:r>
            <a:endParaRPr lang="el-GR" sz="1600" dirty="0"/>
          </a:p>
          <a:p>
            <a:pPr marL="0" indent="0">
              <a:buNone/>
            </a:pPr>
            <a:endParaRPr lang="en-US" sz="1600" b="1" dirty="0"/>
          </a:p>
          <a:p>
            <a:pPr marL="0" indent="0">
              <a:buNone/>
            </a:pPr>
            <a:r>
              <a:rPr lang="el-GR" sz="1600" b="1" dirty="0"/>
              <a:t>Οι </a:t>
            </a:r>
            <a:r>
              <a:rPr lang="el-GR" sz="1600" b="1" dirty="0"/>
              <a:t>ενδεδειγμένοι ΤΡΟΠΟΙ ΧΡΗΣΗΣ ΒΟΤΑΝΩΝ ΣΤΟ ΣΠΙΤΙ περιγράφονται στο Παράρτημα 2 της εργασίας . </a:t>
            </a:r>
            <a:endParaRPr lang="el-GR" sz="1600" dirty="0"/>
          </a:p>
          <a:p>
            <a:endParaRPr lang="el-GR" sz="1600" dirty="0"/>
          </a:p>
        </p:txBody>
      </p:sp>
      <p:pic>
        <p:nvPicPr>
          <p:cNvPr id="4" name="Picture 1" descr="DEVELOPING_Product Development">
            <a:hlinkClick r:id="rId2" tooltip="&quot;DEVELOPING_Product Development&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79777" y="2226205"/>
            <a:ext cx="3674343" cy="4413300"/>
          </a:xfrm>
          <a:prstGeom prst="rect">
            <a:avLst/>
          </a:prstGeom>
          <a:noFill/>
          <a:ln>
            <a:noFill/>
          </a:ln>
        </p:spPr>
      </p:pic>
    </p:spTree>
    <p:extLst>
      <p:ext uri="{BB962C8B-B14F-4D97-AF65-F5344CB8AC3E}">
        <p14:creationId xmlns:p14="http://schemas.microsoft.com/office/powerpoint/2010/main" val="2652889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127174"/>
            <a:ext cx="8229600" cy="4525963"/>
          </a:xfrm>
        </p:spPr>
        <p:txBody>
          <a:bodyPr>
            <a:noAutofit/>
          </a:bodyPr>
          <a:lstStyle/>
          <a:p>
            <a:pPr marL="0" indent="0">
              <a:buNone/>
            </a:pPr>
            <a:r>
              <a:rPr lang="el-GR" sz="1600" b="1" dirty="0"/>
              <a:t>Β. ΔΙΑΤΡΟΦΗ </a:t>
            </a:r>
            <a:endParaRPr lang="el-GR" sz="1600" dirty="0"/>
          </a:p>
          <a:p>
            <a:pPr marL="0" indent="0">
              <a:buNone/>
            </a:pPr>
            <a:r>
              <a:rPr lang="el-GR" sz="1600" b="1" dirty="0"/>
              <a:t> </a:t>
            </a:r>
            <a:r>
              <a:rPr lang="el-GR" sz="1600" b="1" dirty="0"/>
              <a:t>Τα </a:t>
            </a:r>
            <a:r>
              <a:rPr lang="el-GR" sz="1600" b="1" dirty="0"/>
              <a:t>περισσότερα βότανα μπορούν να χρησιμοποιηθούν στη μαγειρική και στη ζαχαροπλαστική προσφέροντάς μας τα πολύτιμα συστατικά τους , δίνοντας ιδιαίτερη γεύση και άρωμα και αντικαθιστώντας και κάποια χημικά στοιχεία που μπορεί να είναι βλαβερά για τον οργανισμό. </a:t>
            </a:r>
            <a:endParaRPr lang="el-GR" sz="1600" dirty="0"/>
          </a:p>
          <a:p>
            <a:pPr marL="0" indent="0">
              <a:buNone/>
            </a:pPr>
            <a:r>
              <a:rPr lang="el-GR" sz="1600" b="1" dirty="0"/>
              <a:t>Συγκεκριμένα μπορούμε να χρησιμοποιήσουμε:</a:t>
            </a:r>
            <a:endParaRPr lang="el-GR" sz="1600" dirty="0"/>
          </a:p>
          <a:p>
            <a:pPr marL="0" indent="0">
              <a:buNone/>
            </a:pPr>
            <a:r>
              <a:rPr lang="el-GR" sz="1600" b="1" i="1" u="sng" dirty="0"/>
              <a:t>Στις κόκκινες σάλτσες</a:t>
            </a:r>
            <a:r>
              <a:rPr lang="el-GR" sz="1600" b="1" i="1" dirty="0"/>
              <a:t>:</a:t>
            </a:r>
            <a:r>
              <a:rPr lang="el-GR" sz="1600" b="1" dirty="0"/>
              <a:t> Άνηθο, βασιλικό, γαρύφαλλο, γλυκάνισο, δυόσμο, κανέλα, κύμινο, μαϊντανό, πάπρικα, πράσινη πιπεριά, ρίγανη, σκόρδο, φασκόμηλο.</a:t>
            </a:r>
            <a:endParaRPr lang="el-GR" sz="1600" dirty="0"/>
          </a:p>
          <a:p>
            <a:pPr marL="0" indent="0">
              <a:buNone/>
            </a:pPr>
            <a:r>
              <a:rPr lang="el-GR" sz="1600" b="1" i="1" u="sng" dirty="0"/>
              <a:t>Στις άσπρες σάλτσες</a:t>
            </a:r>
            <a:r>
              <a:rPr lang="el-GR" sz="1600" b="1" i="1" dirty="0"/>
              <a:t>:</a:t>
            </a:r>
            <a:r>
              <a:rPr lang="el-GR" sz="1600" b="1" dirty="0"/>
              <a:t> Άνηθο, λεμόνι, μαϊντανό, ρίγανη.</a:t>
            </a:r>
            <a:endParaRPr lang="el-GR" sz="1600" dirty="0"/>
          </a:p>
          <a:p>
            <a:pPr marL="0" indent="0">
              <a:buNone/>
            </a:pPr>
            <a:r>
              <a:rPr lang="el-GR" sz="1600" b="1" i="1" u="sng" dirty="0"/>
              <a:t>Στις σαλάτες</a:t>
            </a:r>
            <a:r>
              <a:rPr lang="el-GR" sz="1600" b="1" i="1" dirty="0"/>
              <a:t>:</a:t>
            </a:r>
            <a:r>
              <a:rPr lang="el-GR" sz="1600" b="1" dirty="0"/>
              <a:t> Δεντρολίβανο τριμμένο, καρότο, κρεμμύδι, λεμόνι, μαϊντανό, μάραθο, πάπρικα, πράσινη πιπεριά.</a:t>
            </a:r>
            <a:endParaRPr lang="el-GR" sz="1600" dirty="0"/>
          </a:p>
          <a:p>
            <a:pPr marL="0" indent="0">
              <a:buNone/>
            </a:pPr>
            <a:r>
              <a:rPr lang="el-GR" sz="1600" b="1" i="1" u="sng" dirty="0"/>
              <a:t>Στα όσπρια:</a:t>
            </a:r>
            <a:r>
              <a:rPr lang="el-GR" sz="1600" b="1" dirty="0"/>
              <a:t> Σέλινο, κρεμμύδι, μαϊντανό, κόκκινη πιπεριά.</a:t>
            </a:r>
            <a:endParaRPr lang="el-GR" sz="1600" dirty="0"/>
          </a:p>
          <a:p>
            <a:pPr marL="0" indent="0">
              <a:buNone/>
            </a:pPr>
            <a:r>
              <a:rPr lang="el-GR" sz="1600" b="1" i="1" u="sng" dirty="0"/>
              <a:t>Στα κρέατα</a:t>
            </a:r>
            <a:r>
              <a:rPr lang="el-GR" sz="1600" b="1" i="1" dirty="0"/>
              <a:t>:</a:t>
            </a:r>
            <a:r>
              <a:rPr lang="el-GR" sz="1600" b="1" dirty="0"/>
              <a:t> Σε βραστά, δεντρολίβανο, σέλινο, δυόσμο, σε ψητά, θυμάρι, λεμόνι, ρίγανη, σε φρικασέ, σέλινο, σε κεφτέδες και μπιφτέκια, δυόσμο, μάραθο, πράσινη πιπεριά, ρίγανη.</a:t>
            </a:r>
            <a:endParaRPr lang="el-GR" sz="1600" dirty="0"/>
          </a:p>
          <a:p>
            <a:pPr marL="0" indent="0">
              <a:buNone/>
            </a:pPr>
            <a:r>
              <a:rPr lang="el-GR" sz="1600" b="1" i="1" u="sng" dirty="0"/>
              <a:t>Σε ψάρια</a:t>
            </a:r>
            <a:r>
              <a:rPr lang="el-GR" sz="1600" b="1" i="1" dirty="0"/>
              <a:t>:</a:t>
            </a:r>
            <a:r>
              <a:rPr lang="el-GR" sz="1600" b="1" dirty="0"/>
              <a:t> Στα βραστά, σέλινο, στα τηγανητά, δεντρολίβανο στη σάλτσα που τα συνοδεύει, στα ψητά, θυμάρι, λεμόνι, ρίγανη.</a:t>
            </a:r>
            <a:endParaRPr lang="el-GR" sz="1600" dirty="0"/>
          </a:p>
          <a:p>
            <a:pPr marL="0" indent="0">
              <a:buNone/>
            </a:pPr>
            <a:r>
              <a:rPr lang="el-GR" sz="1600" b="1" i="1" u="sng" dirty="0"/>
              <a:t>Σε όλα τα φαγητά</a:t>
            </a:r>
            <a:r>
              <a:rPr lang="el-GR" sz="1600" b="1" i="1" dirty="0"/>
              <a:t>:</a:t>
            </a:r>
            <a:r>
              <a:rPr lang="el-GR" sz="1600" b="1" dirty="0"/>
              <a:t> Κρεμμύδι (μπορούμε να χρησιμοποιήσουμε όσο θέλουμε, αρκεί να μην το καβουρδίζουμε υπερβολικά).</a:t>
            </a:r>
            <a:endParaRPr lang="el-GR" sz="1600" dirty="0"/>
          </a:p>
          <a:p>
            <a:pPr marL="0" indent="0">
              <a:buNone/>
            </a:pPr>
            <a:r>
              <a:rPr lang="el-GR" sz="1600" b="1" i="1" u="sng" dirty="0"/>
              <a:t>Αντί για αλάτι</a:t>
            </a:r>
            <a:r>
              <a:rPr lang="el-GR" sz="1600" b="1" i="1" dirty="0"/>
              <a:t>:</a:t>
            </a:r>
            <a:r>
              <a:rPr lang="el-GR" sz="1600" b="1" dirty="0"/>
              <a:t> Θρούμπι (σε κόκκινες σάλτσες κι ομελέτες), σέλινο (σε σκόνη στις σαλάτες), σκόρδο (σε όλες τις σαλάτες</a:t>
            </a:r>
            <a:r>
              <a:rPr lang="el-GR" sz="1600" b="1" dirty="0"/>
              <a:t>).</a:t>
            </a:r>
            <a:endParaRPr lang="el-GR" sz="1600" dirty="0"/>
          </a:p>
        </p:txBody>
      </p:sp>
    </p:spTree>
    <p:extLst>
      <p:ext uri="{BB962C8B-B14F-4D97-AF65-F5344CB8AC3E}">
        <p14:creationId xmlns:p14="http://schemas.microsoft.com/office/powerpoint/2010/main" val="2431001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476673"/>
            <a:ext cx="8229600" cy="4525963"/>
          </a:xfrm>
        </p:spPr>
        <p:txBody>
          <a:bodyPr>
            <a:normAutofit/>
          </a:bodyPr>
          <a:lstStyle/>
          <a:p>
            <a:pPr marL="0" indent="0">
              <a:buNone/>
            </a:pPr>
            <a:r>
              <a:rPr lang="el-GR" sz="1600" b="1" i="1" u="sng" dirty="0"/>
              <a:t>Αντί για μαύρο πιπέρι</a:t>
            </a:r>
            <a:r>
              <a:rPr lang="el-GR" sz="1600" b="1" i="1" dirty="0"/>
              <a:t>:</a:t>
            </a:r>
            <a:r>
              <a:rPr lang="el-GR" sz="1600" b="1" dirty="0"/>
              <a:t> Άνηθος (σε σκόνη για σούπες και βραστές σαλάτες), γαρύφαλλο (στις κόκκινες σάλτσες), μουστάρδα (σε σκόνη), κόκκινη πιπεριά.</a:t>
            </a:r>
            <a:endParaRPr lang="el-GR" sz="1600" dirty="0"/>
          </a:p>
          <a:p>
            <a:pPr marL="0" indent="0">
              <a:buNone/>
            </a:pPr>
            <a:r>
              <a:rPr lang="el-GR" sz="1600" b="1" i="1" u="sng" dirty="0"/>
              <a:t>Αντί για ζάχαρη</a:t>
            </a:r>
            <a:r>
              <a:rPr lang="el-GR" sz="1600" b="1" i="1" dirty="0"/>
              <a:t>:</a:t>
            </a:r>
            <a:r>
              <a:rPr lang="el-GR" sz="1600" b="1" dirty="0"/>
              <a:t> </a:t>
            </a:r>
            <a:r>
              <a:rPr lang="el-GR" sz="1600" b="1" dirty="0" err="1"/>
              <a:t>Κολιάντρο</a:t>
            </a:r>
            <a:r>
              <a:rPr lang="el-GR" sz="1600" b="1" dirty="0"/>
              <a:t>, μοσχοκάρυδο, κάρδαμο (σε γλυκά και στον καφέ), μάραθο (σε κέικ, κουλουράκια και πίτες).</a:t>
            </a:r>
            <a:endParaRPr lang="el-GR" sz="1600" dirty="0"/>
          </a:p>
          <a:p>
            <a:pPr marL="0" indent="0">
              <a:buNone/>
            </a:pPr>
            <a:r>
              <a:rPr lang="el-GR" sz="1600" b="1" i="1" u="sng" dirty="0"/>
              <a:t>Σε γλυκά</a:t>
            </a:r>
            <a:r>
              <a:rPr lang="el-GR" sz="1600" b="1" i="1" dirty="0"/>
              <a:t>:</a:t>
            </a:r>
            <a:r>
              <a:rPr lang="el-GR" sz="1600" b="1" dirty="0"/>
              <a:t> Γαρύφαλλο, γλυκάνισο και μοσχοκάρυδο (στα γλυκά ταψιού), κανέλα, λεμόνι (σε φέτες ή φλούδα).</a:t>
            </a:r>
            <a:endParaRPr lang="el-GR" sz="1600" dirty="0"/>
          </a:p>
          <a:p>
            <a:pPr marL="0" indent="0">
              <a:buNone/>
            </a:pPr>
            <a:r>
              <a:rPr lang="el-GR" sz="1600" b="1" dirty="0"/>
              <a:t>Όσο αφορά τη χρήση των βοτάνων στη μαγειρική, θα πρέπει να έχουμε υπόψη μας ότι δεν πρέπει να βράζουν σε δυνατή φωτιά, γιατί έτσι χάνουν πολλές από τις ιδιότητές τους. Αν όμως, το φαγητό μας χρειάζεται δυνατή φωτιά, μπορούμε να τα προσθέσουμε προς το τέλος. Επίσης, είναι καλύτερο να χρησιμοποιούμε στο ίδιο φαγητό πολλά αρωματικά και σε μικρές ποσότητες παρά ένα ή δύο σε μεγάλες ποσότητες.</a:t>
            </a:r>
            <a:endParaRPr lang="el-GR" sz="1600" dirty="0"/>
          </a:p>
          <a:p>
            <a:pPr marL="0" indent="0">
              <a:buNone/>
            </a:pPr>
            <a:endParaRPr lang="en-US" sz="1600" b="1" dirty="0"/>
          </a:p>
          <a:p>
            <a:pPr marL="0" indent="0">
              <a:buNone/>
            </a:pPr>
            <a:r>
              <a:rPr lang="el-GR" sz="1600" b="1" i="1" dirty="0"/>
              <a:t>ΠΗΓΗ : </a:t>
            </a:r>
            <a:r>
              <a:rPr lang="en-US" sz="1600" b="1" i="1" dirty="0"/>
              <a:t>www</a:t>
            </a:r>
            <a:r>
              <a:rPr lang="el-GR" sz="1600" b="1" i="1" dirty="0"/>
              <a:t>.</a:t>
            </a:r>
            <a:r>
              <a:rPr lang="en-US" sz="1600" b="1" i="1" dirty="0" err="1"/>
              <a:t>esoterika</a:t>
            </a:r>
            <a:r>
              <a:rPr lang="el-GR" sz="1600" b="1" i="1" dirty="0"/>
              <a:t>.</a:t>
            </a:r>
            <a:r>
              <a:rPr lang="en-US" sz="1600" b="1" i="1" dirty="0"/>
              <a:t>gr</a:t>
            </a:r>
            <a:endParaRPr lang="el-GR" sz="1600" i="1" dirty="0"/>
          </a:p>
          <a:p>
            <a:endParaRPr lang="el-GR" sz="1600" i="1" dirty="0"/>
          </a:p>
          <a:p>
            <a:endParaRPr lang="el-GR" sz="1600" dirty="0"/>
          </a:p>
        </p:txBody>
      </p:sp>
      <p:sp>
        <p:nvSpPr>
          <p:cNvPr id="4"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l-GR" altLang="el-GR">
              <a:solidFill>
                <a:prstClr val="black"/>
              </a:solidFill>
              <a:latin typeface="Arial" pitchFamily="34" charset="0"/>
              <a:cs typeface="Arial" pitchFamily="34" charset="0"/>
            </a:endParaRPr>
          </a:p>
        </p:txBody>
      </p:sp>
      <p:grpSp>
        <p:nvGrpSpPr>
          <p:cNvPr id="7" name="Ομάδα 6"/>
          <p:cNvGrpSpPr/>
          <p:nvPr/>
        </p:nvGrpSpPr>
        <p:grpSpPr>
          <a:xfrm>
            <a:off x="2279576" y="4293094"/>
            <a:ext cx="2160240" cy="1892458"/>
            <a:chOff x="107504" y="4293096"/>
            <a:chExt cx="1512168" cy="1286324"/>
          </a:xfrm>
        </p:grpSpPr>
        <p:pic>
          <p:nvPicPr>
            <p:cNvPr id="2049" name="Picture 25" descr="http://panel.botanologia.gr/Uploads/articles/small/12041002014069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293096"/>
              <a:ext cx="1447800" cy="1085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07504" y="5370221"/>
              <a:ext cx="1512168" cy="20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l-GR" altLang="el-GR" sz="1100" b="1" dirty="0">
                  <a:solidFill>
                    <a:prstClr val="black"/>
                  </a:solidFill>
                  <a:latin typeface="Book Antiqua" pitchFamily="18" charset="0"/>
                  <a:ea typeface="Calibri" pitchFamily="34" charset="0"/>
                  <a:cs typeface="Times New Roman" pitchFamily="18" charset="0"/>
                </a:rPr>
                <a:t>  </a:t>
              </a:r>
              <a:r>
                <a:rPr lang="el-GR" altLang="el-GR" sz="1100" b="1" dirty="0">
                  <a:solidFill>
                    <a:srgbClr val="4F6228"/>
                  </a:solidFill>
                  <a:latin typeface="Book Antiqua" pitchFamily="18" charset="0"/>
                  <a:ea typeface="Calibri" pitchFamily="34" charset="0"/>
                  <a:cs typeface="Times New Roman" pitchFamily="18" charset="0"/>
                </a:rPr>
                <a:t> </a:t>
              </a:r>
              <a:r>
                <a:rPr lang="el-GR" altLang="el-GR" sz="1400" b="1" dirty="0">
                  <a:solidFill>
                    <a:srgbClr val="4F6228"/>
                  </a:solidFill>
                  <a:latin typeface="Book Antiqua" pitchFamily="18" charset="0"/>
                  <a:ea typeface="Calibri" pitchFamily="34" charset="0"/>
                  <a:cs typeface="Times New Roman" pitchFamily="18" charset="0"/>
                </a:rPr>
                <a:t>ΔΥΟΣΜΟΣ </a:t>
              </a:r>
              <a:endParaRPr lang="el-GR" altLang="el-GR" dirty="0">
                <a:solidFill>
                  <a:prstClr val="black"/>
                </a:solidFill>
                <a:latin typeface="Arial" pitchFamily="34" charset="0"/>
                <a:cs typeface="Arial" pitchFamily="34" charset="0"/>
              </a:endParaRPr>
            </a:p>
          </p:txBody>
        </p:sp>
      </p:grpSp>
      <p:sp>
        <p:nvSpPr>
          <p:cNvPr id="8"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l-GR" altLang="el-GR">
              <a:solidFill>
                <a:prstClr val="black"/>
              </a:solidFill>
              <a:latin typeface="Arial" pitchFamily="34" charset="0"/>
              <a:cs typeface="Arial" pitchFamily="34" charset="0"/>
            </a:endParaRPr>
          </a:p>
        </p:txBody>
      </p:sp>
      <p:grpSp>
        <p:nvGrpSpPr>
          <p:cNvPr id="10" name="Ομάδα 9"/>
          <p:cNvGrpSpPr/>
          <p:nvPr/>
        </p:nvGrpSpPr>
        <p:grpSpPr>
          <a:xfrm>
            <a:off x="6960096" y="4293097"/>
            <a:ext cx="2232248" cy="1847621"/>
            <a:chOff x="0" y="457200"/>
            <a:chExt cx="1979712" cy="1433876"/>
          </a:xfrm>
        </p:grpSpPr>
        <p:pic>
          <p:nvPicPr>
            <p:cNvPr id="2052" name="Picture 26" descr="http://panel.botanologia.gr/Uploads/articles/small/12051500031169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14478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0" y="1652221"/>
              <a:ext cx="1979712" cy="2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l-GR" altLang="el-GR" sz="1400" b="1" dirty="0">
                  <a:solidFill>
                    <a:srgbClr val="4F6228"/>
                  </a:solidFill>
                  <a:latin typeface="Book Antiqua" pitchFamily="18" charset="0"/>
                  <a:ea typeface="Calibri" pitchFamily="34" charset="0"/>
                  <a:cs typeface="Times New Roman" pitchFamily="18" charset="0"/>
                </a:rPr>
                <a:t>ΔΕΝΤΡΟΛΙΒΑΝΟ </a:t>
              </a:r>
              <a:endParaRPr lang="el-GR" altLang="el-GR"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2917982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404665"/>
            <a:ext cx="8229600" cy="1296144"/>
          </a:xfrm>
        </p:spPr>
        <p:txBody>
          <a:bodyPr>
            <a:normAutofit/>
          </a:bodyPr>
          <a:lstStyle/>
          <a:p>
            <a:pPr marL="0" indent="0">
              <a:buNone/>
            </a:pPr>
            <a:r>
              <a:rPr lang="el-GR" sz="1600" b="1" dirty="0"/>
              <a:t>Γ. ΨΥΧΑΓΩΓΙΑ </a:t>
            </a:r>
            <a:endParaRPr lang="el-GR" sz="1600" dirty="0"/>
          </a:p>
          <a:p>
            <a:pPr marL="0" indent="0">
              <a:buNone/>
            </a:pPr>
            <a:r>
              <a:rPr lang="el-GR" sz="1600" b="1" dirty="0"/>
              <a:t>Η </a:t>
            </a:r>
            <a:r>
              <a:rPr lang="el-GR" sz="1600" b="1" dirty="0"/>
              <a:t>ενασχόληση με τα βότανα , δηλαδή η συλλογή τους, η καλλιέργεια τους, η συγκομιδή και η σωστή συντήρησή τους μπορεί να αποτελεί μια πολύ ωραία και χαλαρωτική μορφή ψυχαγωγίας με την οποία ασχολούνται όλο και περισσότεροι άνθρωποι. </a:t>
            </a:r>
            <a:endParaRPr lang="el-GR" sz="1600" dirty="0"/>
          </a:p>
          <a:p>
            <a:endParaRPr lang="el-GR" sz="1600" dirty="0"/>
          </a:p>
        </p:txBody>
      </p:sp>
      <p:pic>
        <p:nvPicPr>
          <p:cNvPr id="4" name="irc_mi" descr="Αποτέλεσμα εικόνας για καλλιεργώντας βότανα στο σπίτι">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2813" y="1556792"/>
            <a:ext cx="5286375" cy="2533650"/>
          </a:xfrm>
          <a:prstGeom prst="rect">
            <a:avLst/>
          </a:prstGeom>
          <a:noFill/>
          <a:ln>
            <a:noFill/>
          </a:ln>
        </p:spPr>
      </p:pic>
      <p:sp>
        <p:nvSpPr>
          <p:cNvPr id="6" name="Θέση περιεχομένου 2"/>
          <p:cNvSpPr txBox="1">
            <a:spLocks/>
          </p:cNvSpPr>
          <p:nvPr/>
        </p:nvSpPr>
        <p:spPr>
          <a:xfrm>
            <a:off x="2133870" y="4221088"/>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600" b="1" dirty="0">
                <a:solidFill>
                  <a:prstClr val="black"/>
                </a:solidFill>
              </a:rPr>
              <a:t>Η συλλογή των βοτάνων στην φύση συνδυάζεται και με άσκηση είτε πεζοπορία είτε ορειβασία ενώ η μελέτη και ταξινόμησή τους μπορεί να είναι ιδιαίτερα ενδιαφέρουσα για όλες τις ηλικίες. </a:t>
            </a:r>
            <a:endParaRPr lang="el-GR" sz="1600" dirty="0">
              <a:solidFill>
                <a:prstClr val="black"/>
              </a:solidFill>
            </a:endParaRPr>
          </a:p>
        </p:txBody>
      </p:sp>
      <p:pic>
        <p:nvPicPr>
          <p:cNvPr id="7" name="Picture 2" descr="Αποτέλεσμα εικόνας για συλλογή βοτάνων στο βουνό">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3647729" y="5229201"/>
            <a:ext cx="4668937" cy="1368549"/>
          </a:xfrm>
          <a:prstGeom prst="rect">
            <a:avLst/>
          </a:prstGeom>
          <a:noFill/>
          <a:ln>
            <a:noFill/>
          </a:ln>
        </p:spPr>
      </p:pic>
    </p:spTree>
    <p:extLst>
      <p:ext uri="{BB962C8B-B14F-4D97-AF65-F5344CB8AC3E}">
        <p14:creationId xmlns:p14="http://schemas.microsoft.com/office/powerpoint/2010/main" val="3011208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260648"/>
            <a:ext cx="8229600" cy="936104"/>
          </a:xfrm>
        </p:spPr>
        <p:txBody>
          <a:bodyPr>
            <a:normAutofit/>
          </a:bodyPr>
          <a:lstStyle/>
          <a:p>
            <a:pPr marL="0" indent="0">
              <a:buNone/>
            </a:pPr>
            <a:r>
              <a:rPr lang="el-GR" sz="1600" b="1" dirty="0"/>
              <a:t>Στο σημείο αυτό αξίζει να αναφερθούμε στην εκπληκτική συλλογή βοτάνων που υπάρχει στο Κέντρο ΓΑΙΑ του Μουσείου Φυσικής Ιστορίας Γουλανδρή, η οποία κάθε χρόνο προσελκύει  δεκάδες χιλιάδες επισκέπτες. </a:t>
            </a:r>
            <a:endParaRPr lang="el-GR" sz="1600" dirty="0"/>
          </a:p>
          <a:p>
            <a:endParaRPr lang="el-GR" sz="1600" dirty="0"/>
          </a:p>
          <a:p>
            <a:endParaRPr lang="el-GR" sz="1600" dirty="0"/>
          </a:p>
        </p:txBody>
      </p:sp>
      <p:pic>
        <p:nvPicPr>
          <p:cNvPr id="4" name="Picture 28" descr="http://www.gnhm.gr/wp-content/uploads/cache/2013/05/votaniki-slider/261184966.jpg"/>
          <p:cNvPicPr/>
          <p:nvPr/>
        </p:nvPicPr>
        <p:blipFill>
          <a:blip r:embed="rId2">
            <a:extLst>
              <a:ext uri="{28A0092B-C50C-407E-A947-70E740481C1C}">
                <a14:useLocalDpi xmlns:a14="http://schemas.microsoft.com/office/drawing/2010/main" val="0"/>
              </a:ext>
            </a:extLst>
          </a:blip>
          <a:srcRect/>
          <a:stretch>
            <a:fillRect/>
          </a:stretch>
        </p:blipFill>
        <p:spPr bwMode="auto">
          <a:xfrm>
            <a:off x="3458845" y="1124745"/>
            <a:ext cx="5274310" cy="2708275"/>
          </a:xfrm>
          <a:prstGeom prst="rect">
            <a:avLst/>
          </a:prstGeom>
          <a:noFill/>
          <a:ln>
            <a:noFill/>
          </a:ln>
        </p:spPr>
      </p:pic>
      <p:sp>
        <p:nvSpPr>
          <p:cNvPr id="6" name="Θέση περιεχομένου 2"/>
          <p:cNvSpPr txBox="1">
            <a:spLocks/>
          </p:cNvSpPr>
          <p:nvPr/>
        </p:nvSpPr>
        <p:spPr>
          <a:xfrm>
            <a:off x="2147257" y="3933056"/>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1600" b="1" dirty="0">
                <a:solidFill>
                  <a:prstClr val="black"/>
                </a:solidFill>
              </a:rPr>
              <a:t>Τέλος , αναφέρουμε ότι έχουν για τα βότανα έχουν γραφτεί εκατοντάδες βιβλία, τα οποία κερδίζουν όλο και περισσότερους αναγνώστες, δεδομένης και της στροφής της κοινωνίας σε έναν πιο υγιεινό τρόπο ζωής και διατροφής. </a:t>
            </a:r>
            <a:endParaRPr lang="el-GR" sz="1600" dirty="0">
              <a:solidFill>
                <a:prstClr val="black"/>
              </a:solidFill>
            </a:endParaRPr>
          </a:p>
        </p:txBody>
      </p:sp>
      <p:pic>
        <p:nvPicPr>
          <p:cNvPr id="7" name="Picture 30" descr="Σπιτικά γιατροσόφια με βότανα"/>
          <p:cNvPicPr/>
          <p:nvPr/>
        </p:nvPicPr>
        <p:blipFill>
          <a:blip r:embed="rId3">
            <a:extLst>
              <a:ext uri="{28A0092B-C50C-407E-A947-70E740481C1C}">
                <a14:useLocalDpi xmlns:a14="http://schemas.microsoft.com/office/drawing/2010/main" val="0"/>
              </a:ext>
            </a:extLst>
          </a:blip>
          <a:srcRect/>
          <a:stretch>
            <a:fillRect/>
          </a:stretch>
        </p:blipFill>
        <p:spPr bwMode="auto">
          <a:xfrm>
            <a:off x="7971155" y="4550424"/>
            <a:ext cx="1524000" cy="2276475"/>
          </a:xfrm>
          <a:prstGeom prst="rect">
            <a:avLst/>
          </a:prstGeom>
          <a:noFill/>
          <a:ln>
            <a:noFill/>
          </a:ln>
        </p:spPr>
      </p:pic>
      <p:pic>
        <p:nvPicPr>
          <p:cNvPr id="8" name="Picture 32" descr="Οδηγός βοτανοθεραπείας για 120 παθήσεις"/>
          <p:cNvPicPr/>
          <p:nvPr/>
        </p:nvPicPr>
        <p:blipFill>
          <a:blip r:embed="rId4">
            <a:extLst>
              <a:ext uri="{28A0092B-C50C-407E-A947-70E740481C1C}">
                <a14:useLocalDpi xmlns:a14="http://schemas.microsoft.com/office/drawing/2010/main" val="0"/>
              </a:ext>
            </a:extLst>
          </a:blip>
          <a:srcRect/>
          <a:stretch>
            <a:fillRect/>
          </a:stretch>
        </p:blipFill>
        <p:spPr bwMode="auto">
          <a:xfrm>
            <a:off x="2696845" y="4707049"/>
            <a:ext cx="1524000" cy="2114550"/>
          </a:xfrm>
          <a:prstGeom prst="rect">
            <a:avLst/>
          </a:prstGeom>
          <a:noFill/>
          <a:ln>
            <a:noFill/>
          </a:ln>
        </p:spPr>
      </p:pic>
    </p:spTree>
    <p:extLst>
      <p:ext uri="{BB962C8B-B14F-4D97-AF65-F5344CB8AC3E}">
        <p14:creationId xmlns:p14="http://schemas.microsoft.com/office/powerpoint/2010/main" val="393500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188640"/>
            <a:ext cx="8363272" cy="5976664"/>
          </a:xfrm>
        </p:spPr>
        <p:txBody>
          <a:bodyPr>
            <a:noAutofit/>
          </a:bodyPr>
          <a:lstStyle/>
          <a:p>
            <a:pPr marL="0" indent="0">
              <a:buNone/>
            </a:pPr>
            <a:r>
              <a:rPr lang="el-GR" sz="1800" b="1" dirty="0"/>
              <a:t>ΠΑΡΑΡΤΗΜΑ 1. </a:t>
            </a:r>
            <a:endParaRPr lang="el-GR" sz="1800" dirty="0"/>
          </a:p>
          <a:p>
            <a:pPr marL="0" indent="0">
              <a:buNone/>
            </a:pPr>
            <a:r>
              <a:rPr lang="el-GR" sz="1600" b="1" dirty="0"/>
              <a:t>ΤΟ</a:t>
            </a:r>
            <a:r>
              <a:rPr lang="en-US" sz="1600" b="1" dirty="0"/>
              <a:t>P TEN BOTAN</a:t>
            </a:r>
            <a:r>
              <a:rPr lang="el-GR" sz="1600" b="1" dirty="0"/>
              <a:t>ΩΝ ΠΑΓΚΟΣΜΙΩΣ ( ΠΗΓΗ </a:t>
            </a:r>
            <a:r>
              <a:rPr lang="en-US" sz="1600" b="1" u="sng" dirty="0">
                <a:hlinkClick r:id="rId2"/>
              </a:rPr>
              <a:t>WWW</a:t>
            </a:r>
            <a:r>
              <a:rPr lang="el-GR" sz="1600" b="1" u="sng" dirty="0">
                <a:hlinkClick r:id="rId2"/>
              </a:rPr>
              <a:t>.</a:t>
            </a:r>
            <a:r>
              <a:rPr lang="en-US" sz="1600" b="1" u="sng" dirty="0">
                <a:hlinkClick r:id="rId2"/>
              </a:rPr>
              <a:t>AGROTICANEWS</a:t>
            </a:r>
            <a:r>
              <a:rPr lang="el-GR" sz="1600" b="1" u="sng" dirty="0">
                <a:hlinkClick r:id="rId2"/>
              </a:rPr>
              <a:t>.</a:t>
            </a:r>
            <a:r>
              <a:rPr lang="en-US" sz="1600" b="1" u="sng" dirty="0">
                <a:hlinkClick r:id="rId2"/>
              </a:rPr>
              <a:t>GR</a:t>
            </a:r>
            <a:r>
              <a:rPr lang="el-GR" sz="1600" b="1" dirty="0"/>
              <a:t>) </a:t>
            </a:r>
            <a:endParaRPr lang="el-GR" sz="1600" dirty="0"/>
          </a:p>
          <a:p>
            <a:pPr marL="0" indent="0">
              <a:buNone/>
            </a:pPr>
            <a:endParaRPr lang="en-US" sz="1600" b="1" dirty="0"/>
          </a:p>
          <a:p>
            <a:pPr marL="0" indent="0">
              <a:buNone/>
            </a:pPr>
            <a:r>
              <a:rPr lang="el-GR" sz="1600" b="1" dirty="0"/>
              <a:t>Η </a:t>
            </a:r>
            <a:r>
              <a:rPr lang="el-GR" sz="1600" b="1" dirty="0"/>
              <a:t>λίστα που περιλαμβάνει κάποια από τα καλύτερα, δραστικότερα και πιο μελετημένα βότανα του κόσμου. Τα παραθέτουμε μαζί με τις επιστημονικά αποδεδειγμένες χρήσεις, αλλά και εφαρμογές τους.</a:t>
            </a:r>
            <a:endParaRPr lang="el-GR" sz="1600" dirty="0"/>
          </a:p>
          <a:p>
            <a:r>
              <a:rPr lang="el-GR" sz="1600" b="1" u="sng" dirty="0" err="1"/>
              <a:t>Εχινάκεια</a:t>
            </a:r>
            <a:r>
              <a:rPr lang="el-GR" sz="1600" b="1" dirty="0"/>
              <a:t/>
            </a:r>
            <a:br>
              <a:rPr lang="el-GR" sz="1600" b="1" dirty="0"/>
            </a:br>
            <a:r>
              <a:rPr lang="el-GR" sz="1600" b="1" dirty="0"/>
              <a:t>Είναι φυτό της Βορείου Αμερικής. Υπάρχουν δύο ειδών, η λευκή και η πορφυρή </a:t>
            </a:r>
            <a:r>
              <a:rPr lang="el-GR" sz="1600" b="1" dirty="0" err="1"/>
              <a:t>εχινάκεια</a:t>
            </a:r>
            <a:r>
              <a:rPr lang="el-GR" sz="1600" b="1" dirty="0"/>
              <a:t>, και συνήθως χρησιμοποιείται η πορφυρή. Η χρήση της καταγράφηκε για πρώτη φορά γύρω στο 1900. Από το 1930 και μετά η ζήτησή της στην Ευρώπη ήταν πολύ </a:t>
            </a:r>
            <a:r>
              <a:rPr lang="el-GR" sz="1600" b="1" dirty="0"/>
              <a:t>μεγάλη.</a:t>
            </a:r>
            <a:endParaRPr lang="en-US" sz="1600" dirty="0"/>
          </a:p>
          <a:p>
            <a:pPr lvl="1">
              <a:buFont typeface="Wingdings" panose="05000000000000000000" pitchFamily="2" charset="2"/>
              <a:buChar char="Ø"/>
            </a:pPr>
            <a:r>
              <a:rPr lang="el-GR" sz="1600" b="1" dirty="0"/>
              <a:t>Χρήση</a:t>
            </a:r>
            <a:r>
              <a:rPr lang="el-GR" sz="1600" b="1" dirty="0"/>
              <a:t>: Έχει επιστημονικά επιβεβαιωμένες ιδιότητες:</a:t>
            </a:r>
            <a:br>
              <a:rPr lang="el-GR" sz="1600" b="1" dirty="0"/>
            </a:br>
            <a:r>
              <a:rPr lang="el-GR" sz="1600" b="1" dirty="0"/>
              <a:t>– Κάνει υποστηρικτική θεραπεία στις λοιμώξεις του αναπνευστικού (π.χ. λοιμώξεις, κρυολογήματα), αλλά και στις ουρολοιμώξεις.</a:t>
            </a:r>
            <a:br>
              <a:rPr lang="el-GR" sz="1600" b="1" dirty="0"/>
            </a:br>
            <a:r>
              <a:rPr lang="el-GR" sz="1600" b="1" dirty="0"/>
              <a:t>– Διεγείρει το ανοσοποιητικό κατά των βακτηρίων και των ιών.</a:t>
            </a:r>
            <a:br>
              <a:rPr lang="el-GR" sz="1600" b="1" dirty="0"/>
            </a:br>
            <a:r>
              <a:rPr lang="el-GR" sz="1600" b="1" dirty="0"/>
              <a:t>– Βοηθά στη θεραπεία πληγών, ως αντισηπτικό μέσο.</a:t>
            </a:r>
            <a:br>
              <a:rPr lang="el-GR" sz="1600" b="1" dirty="0"/>
            </a:br>
            <a:r>
              <a:rPr lang="el-GR" sz="1600" b="1" dirty="0"/>
              <a:t>– Έχει επίσης καλά αποτελέσματα στη βρογχίτιδα.</a:t>
            </a:r>
            <a:endParaRPr lang="el-GR" sz="1600" dirty="0"/>
          </a:p>
          <a:p>
            <a:r>
              <a:rPr lang="el-GR" sz="1600" b="1" u="sng" dirty="0" err="1"/>
              <a:t>Καλέντουλα</a:t>
            </a:r>
            <a:r>
              <a:rPr lang="el-GR" sz="1600" b="1" u="sng" dirty="0"/>
              <a:t/>
            </a:r>
            <a:br>
              <a:rPr lang="el-GR" sz="1600" b="1" u="sng" dirty="0"/>
            </a:br>
            <a:r>
              <a:rPr lang="el-GR" sz="1600" b="1" dirty="0"/>
              <a:t>Πρόκειται για ένα πολύ γνωστό και διαδεδομένο σε όλη την Ευρώπη φυτό που μοιάζει με τη μαργαρίτα. Παραδοσιακά τον Μεσαίωνα τη χρησιμοποιούσαν ως μπαχαρικό και ως χρωστική ουσία λόγω του κίτρινου χρώματός της.</a:t>
            </a:r>
            <a:endParaRPr lang="el-GR" sz="1600" dirty="0"/>
          </a:p>
          <a:p>
            <a:pPr lvl="1">
              <a:buFont typeface="Wingdings" panose="05000000000000000000" pitchFamily="2" charset="2"/>
              <a:buChar char="Ø"/>
            </a:pPr>
            <a:r>
              <a:rPr lang="el-GR" sz="1600" b="1" dirty="0"/>
              <a:t> </a:t>
            </a:r>
            <a:r>
              <a:rPr lang="el-GR" sz="1600" b="1" dirty="0"/>
              <a:t>Χρήση: Σε δερματίτιδες, φλεγμονές, πληγές, αλλά και για πλύσεις στόματος, καθώς έχει αποδεδειγμένες αντισηπτικές και αντιφλεγμονώδεις ιδιότητες</a:t>
            </a:r>
            <a:r>
              <a:rPr lang="el-GR" sz="1600" b="1" dirty="0"/>
              <a:t>.</a:t>
            </a:r>
            <a:endParaRPr lang="el-GR" sz="1600" dirty="0"/>
          </a:p>
        </p:txBody>
      </p:sp>
    </p:spTree>
    <p:extLst>
      <p:ext uri="{BB962C8B-B14F-4D97-AF65-F5344CB8AC3E}">
        <p14:creationId xmlns:p14="http://schemas.microsoft.com/office/powerpoint/2010/main" val="3425063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332656"/>
            <a:ext cx="8229600" cy="6120680"/>
          </a:xfrm>
        </p:spPr>
        <p:txBody>
          <a:bodyPr>
            <a:noAutofit/>
          </a:bodyPr>
          <a:lstStyle/>
          <a:p>
            <a:r>
              <a:rPr lang="el-GR" sz="1600" b="1" u="sng" dirty="0" err="1"/>
              <a:t>Υπερικό</a:t>
            </a:r>
            <a:r>
              <a:rPr lang="el-GR" sz="1600" b="1" u="sng" dirty="0"/>
              <a:t> ή </a:t>
            </a:r>
            <a:r>
              <a:rPr lang="el-GR" sz="1600" b="1" u="sng" dirty="0" err="1"/>
              <a:t>σπαθόχορτο</a:t>
            </a:r>
            <a:r>
              <a:rPr lang="el-GR" sz="1600" b="1" u="sng" dirty="0"/>
              <a:t> ή βάλσαμο (</a:t>
            </a:r>
            <a:r>
              <a:rPr lang="el-GR" sz="1600" b="1" u="sng" dirty="0" err="1"/>
              <a:t>St</a:t>
            </a:r>
            <a:r>
              <a:rPr lang="el-GR" sz="1600" b="1" u="sng" dirty="0"/>
              <a:t> </a:t>
            </a:r>
            <a:r>
              <a:rPr lang="el-GR" sz="1600" b="1" u="sng" dirty="0" err="1"/>
              <a:t>John’s</a:t>
            </a:r>
            <a:r>
              <a:rPr lang="el-GR" sz="1600" b="1" u="sng" dirty="0"/>
              <a:t> </a:t>
            </a:r>
            <a:r>
              <a:rPr lang="el-GR" sz="1600" b="1" u="sng" dirty="0" err="1"/>
              <a:t>wort</a:t>
            </a:r>
            <a:r>
              <a:rPr lang="el-GR" sz="1600" b="1" u="sng" dirty="0"/>
              <a:t>)</a:t>
            </a:r>
            <a:r>
              <a:rPr lang="el-GR" sz="1600" b="1" dirty="0"/>
              <a:t/>
            </a:r>
            <a:br>
              <a:rPr lang="el-GR" sz="1600" b="1" dirty="0"/>
            </a:br>
            <a:r>
              <a:rPr lang="el-GR" sz="1600" b="1" dirty="0"/>
              <a:t>Πρόκειται για ένα παραδοσιακό ευρωπαϊκό και κατεξοχήν ελληνικό φυτό. Το χρησιμοποιούσαν στην αρχαιότητα (ο Γαληνός και ο Διοσκουρίδης το πρότειναν για διάφορες θεραπευτικές χρήσεις) και ιδιαίτερα στη Ρώμη για τη θεραπεία τραυμάτων. Όταν το βράζουμε, βγάζει ένα κόκκινο χρώμα που, σύμφωνα με την παράδοση, συμβολίζει το αίμα του Χριστού ή του Ιωάννη του Βαπτιστή (γι’ αυτό και ονομάζεται </a:t>
            </a:r>
            <a:r>
              <a:rPr lang="el-GR" sz="1600" b="1" dirty="0" err="1"/>
              <a:t>St</a:t>
            </a:r>
            <a:r>
              <a:rPr lang="el-GR" sz="1600" b="1" dirty="0"/>
              <a:t> </a:t>
            </a:r>
            <a:r>
              <a:rPr lang="el-GR" sz="1600" b="1" dirty="0" err="1"/>
              <a:t>John’s</a:t>
            </a:r>
            <a:r>
              <a:rPr lang="el-GR" sz="1600" b="1" dirty="0"/>
              <a:t> </a:t>
            </a:r>
            <a:r>
              <a:rPr lang="el-GR" sz="1600" b="1" dirty="0" err="1"/>
              <a:t>wort</a:t>
            </a:r>
            <a:r>
              <a:rPr lang="el-GR" sz="1600" b="1" dirty="0"/>
              <a:t>).</a:t>
            </a:r>
            <a:endParaRPr lang="el-GR" sz="1600" dirty="0"/>
          </a:p>
          <a:p>
            <a:pPr lvl="1">
              <a:buFont typeface="Wingdings" panose="05000000000000000000" pitchFamily="2" charset="2"/>
              <a:buChar char="Ø"/>
            </a:pPr>
            <a:r>
              <a:rPr lang="el-GR" sz="1600" b="1" dirty="0"/>
              <a:t>Χρήση: Είναι επιστημονικά τεκμηριωμένο ότι έχει ήπια αντικαταθλιπτική δράση (μάλιστα μπορεί να συγκριθεί με τα χημικά αντικαταθλιπτικά που κυκλοφορούν). Επίσης, διαθέτει αντιφλεγμονώδεις ιδιότητες, γι’ αυτό και εφαρμόζεται τοπικά εξωτερικά σε εγκαύματα και τραύματα.</a:t>
            </a:r>
            <a:endParaRPr lang="en-US" sz="1600" b="1" dirty="0"/>
          </a:p>
          <a:p>
            <a:endParaRPr lang="en-US" sz="1600" b="1" dirty="0"/>
          </a:p>
          <a:p>
            <a:r>
              <a:rPr lang="el-GR" sz="1600" b="1" dirty="0" err="1"/>
              <a:t>Ginkgo</a:t>
            </a:r>
            <a:r>
              <a:rPr lang="el-GR" sz="1600" b="1" dirty="0"/>
              <a:t> </a:t>
            </a:r>
            <a:r>
              <a:rPr lang="el-GR" sz="1600" b="1" dirty="0" err="1"/>
              <a:t>biloba</a:t>
            </a:r>
            <a:endParaRPr lang="el-GR" sz="1600" dirty="0"/>
          </a:p>
          <a:p>
            <a:pPr marL="457200" lvl="1" indent="0">
              <a:buNone/>
            </a:pPr>
            <a:r>
              <a:rPr lang="el-GR" sz="1600" b="1" dirty="0"/>
              <a:t>Είναι </a:t>
            </a:r>
            <a:r>
              <a:rPr lang="el-GR" sz="1600" b="1" dirty="0"/>
              <a:t>ένα κινέζικο δέντρο που φύεται γενικά στην Άπω Ανατολή και μοιάζει εμφανισιακά </a:t>
            </a:r>
            <a:r>
              <a:rPr lang="en-US" sz="1600" b="1" dirty="0"/>
              <a:t>           </a:t>
            </a:r>
            <a:r>
              <a:rPr lang="el-GR" sz="1600" b="1" dirty="0"/>
              <a:t>με τη βερικοκιά (μάλιστα, έχει κι αυτό καρπούς, αλλά δεν χρησιμοποιούνται). Φτάνει σε πολύ μεγάλη ηλικία (μέχρι και τα 1.000 χρόνια), γι’ αυτό και θεωρείται ζωντανό απολίθωμα. Ένας γερμανός γιατρός το έφερε το 1750 από την Ιαπωνία στην Ευρώπη.</a:t>
            </a:r>
          </a:p>
          <a:p>
            <a:pPr lvl="1">
              <a:buFont typeface="Wingdings" panose="05000000000000000000" pitchFamily="2" charset="2"/>
              <a:buChar char="Ø"/>
            </a:pPr>
            <a:r>
              <a:rPr lang="el-GR" sz="1600" b="1" dirty="0"/>
              <a:t> </a:t>
            </a:r>
            <a:r>
              <a:rPr lang="el-GR" sz="1600" b="1" dirty="0"/>
              <a:t>Χρήση: Ενισχύει την αιμάτωση στα λεπτά αιμοφόρα αγγεία. Έτσι, φαίνεται ότι βελτιώνει και την αιμάτωση του εγκεφάλου και έχει ευεργετικά αποτελέσματα σε περιπτώσεις άνοιας, αδυναμίας συγκέντρωσης, </a:t>
            </a:r>
            <a:r>
              <a:rPr lang="el-GR" sz="1600" b="1" dirty="0" err="1"/>
              <a:t>εμβοών</a:t>
            </a:r>
            <a:r>
              <a:rPr lang="el-GR" sz="1600" b="1" dirty="0"/>
              <a:t> και ζάλης. Επίσης, θεωρείται ότι μπορεί να επιβραδύνει το </a:t>
            </a:r>
            <a:r>
              <a:rPr lang="el-GR" sz="1600" b="1" dirty="0" err="1"/>
              <a:t>Αλτσχάιμερ</a:t>
            </a:r>
            <a:r>
              <a:rPr lang="el-GR" sz="1600" b="1" dirty="0"/>
              <a:t> και ότι είναι κατάλληλο και για τις θεραπείες των φλεβικών νόσων</a:t>
            </a:r>
            <a:r>
              <a:rPr lang="el-GR" sz="1600" b="1" dirty="0"/>
              <a:t>.</a:t>
            </a:r>
            <a:endParaRPr lang="el-GR" sz="1600" b="1" dirty="0"/>
          </a:p>
        </p:txBody>
      </p:sp>
    </p:spTree>
    <p:extLst>
      <p:ext uri="{BB962C8B-B14F-4D97-AF65-F5344CB8AC3E}">
        <p14:creationId xmlns:p14="http://schemas.microsoft.com/office/powerpoint/2010/main" val="3198577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l-GR" smtClean="0"/>
              <a:t>Ιδιότητες </a:t>
            </a:r>
          </a:p>
        </p:txBody>
      </p:sp>
      <p:sp>
        <p:nvSpPr>
          <p:cNvPr id="87043" name="Rectangle 3"/>
          <p:cNvSpPr>
            <a:spLocks noGrp="1" noChangeArrowheads="1"/>
          </p:cNvSpPr>
          <p:nvPr>
            <p:ph type="body" idx="1"/>
          </p:nvPr>
        </p:nvSpPr>
        <p:spPr/>
        <p:txBody>
          <a:bodyPr/>
          <a:lstStyle/>
          <a:p>
            <a:pPr eaLnBrk="1" hangingPunct="1">
              <a:defRPr/>
            </a:pPr>
            <a:r>
              <a:rPr lang="el-GR" smtClean="0"/>
              <a:t>Θεραπευτικές ~&gt; φαρμακευτικές εταιρίες παρασκευάζουν φάρμακα βασισμένα κατά ένα μεγάλο ποσοστό σε βότανα </a:t>
            </a:r>
          </a:p>
          <a:p>
            <a:pPr eaLnBrk="1" hangingPunct="1">
              <a:defRPr/>
            </a:pPr>
            <a:endParaRPr lang="el-GR" smtClean="0"/>
          </a:p>
          <a:p>
            <a:pPr eaLnBrk="1" hangingPunct="1">
              <a:defRPr/>
            </a:pPr>
            <a:r>
              <a:rPr lang="el-GR" smtClean="0"/>
              <a:t>Καλλωπιστικές ~&gt; καλλυντικές εταιρίες αναζητούν προϊόντα της φύσης για την δημιουργία καλλυντικών από βότανα</a:t>
            </a:r>
          </a:p>
        </p:txBody>
      </p:sp>
    </p:spTree>
    <p:extLst>
      <p:ext uri="{BB962C8B-B14F-4D97-AF65-F5344CB8AC3E}">
        <p14:creationId xmlns:p14="http://schemas.microsoft.com/office/powerpoint/2010/main" val="3778515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332656"/>
            <a:ext cx="8229600" cy="6048672"/>
          </a:xfrm>
        </p:spPr>
        <p:txBody>
          <a:bodyPr>
            <a:noAutofit/>
          </a:bodyPr>
          <a:lstStyle/>
          <a:p>
            <a:r>
              <a:rPr lang="el-GR" sz="1600" b="1" u="sng" dirty="0" err="1"/>
              <a:t>Τζίνσενγκ</a:t>
            </a:r>
            <a:r>
              <a:rPr lang="el-GR" sz="1600" b="1" u="sng" dirty="0"/>
              <a:t>-</a:t>
            </a:r>
            <a:r>
              <a:rPr lang="el-GR" sz="1600" b="1" u="sng" dirty="0" err="1"/>
              <a:t>panax</a:t>
            </a:r>
            <a:r>
              <a:rPr lang="el-GR" sz="1600" b="1" dirty="0"/>
              <a:t/>
            </a:r>
            <a:br>
              <a:rPr lang="el-GR" sz="1600" b="1" dirty="0"/>
            </a:br>
            <a:r>
              <a:rPr lang="el-GR" sz="1600" b="1" dirty="0"/>
              <a:t>Πρόκειται για έναν κινέζικο θάμνο οι θεραπευτικές ιδιότητες του οποίου είναι γνωστές εδώ και 5.000 χρόνια. Στην Ευρώπη ήρθε από τους Ολλανδούς το 1600. Καλλιεργείται δύσκολα, γι’ αυτό και έχει πολύ υψηλή τιμή. Μάλιστα, στο εμπόριο συχνά τίθεται και ζήτημα νοθείας.</a:t>
            </a:r>
            <a:endParaRPr lang="el-GR" sz="1600" dirty="0"/>
          </a:p>
          <a:p>
            <a:pPr lvl="1">
              <a:buFont typeface="Wingdings" panose="05000000000000000000" pitchFamily="2" charset="2"/>
              <a:buChar char="Ø"/>
            </a:pPr>
            <a:r>
              <a:rPr lang="el-GR" sz="1600" b="1" dirty="0"/>
              <a:t>Χρήση: Είναι φυτό </a:t>
            </a:r>
            <a:r>
              <a:rPr lang="el-GR" sz="1600" b="1" dirty="0" err="1"/>
              <a:t>προσαρμοσιογόνο</a:t>
            </a:r>
            <a:r>
              <a:rPr lang="el-GR" sz="1600" b="1" dirty="0"/>
              <a:t> (μας βοηθά δηλαδή να προσαρμοστούμε), αυξάνει την αντοχή και βελτιώνει την πνευματική απόδοση και τη μνήμη. Επίσης, ενισχύει τον οργανισμό όταν υπάρχει κόπωση και αδυναμία, αλλά και μετά από κάποια ασθένεια. Γενικά, βοηθά στη φυσική άμυνα του οργανισμού.</a:t>
            </a:r>
            <a:endParaRPr lang="en-US" sz="1600" b="1" dirty="0"/>
          </a:p>
          <a:p>
            <a:pPr lvl="1">
              <a:buFont typeface="Wingdings" panose="05000000000000000000" pitchFamily="2" charset="2"/>
              <a:buChar char="Ø"/>
            </a:pPr>
            <a:endParaRPr lang="el-GR" sz="1600" dirty="0"/>
          </a:p>
          <a:p>
            <a:r>
              <a:rPr lang="el-GR" sz="1600" b="1" u="sng" dirty="0"/>
              <a:t>Βαλεριάνα ή </a:t>
            </a:r>
            <a:r>
              <a:rPr lang="el-GR" sz="1600" b="1" u="sng" dirty="0" err="1"/>
              <a:t>κέντρανθος</a:t>
            </a:r>
            <a:r>
              <a:rPr lang="el-GR" sz="1600" b="1" u="sng" dirty="0"/>
              <a:t> ή κόκκινη βαλεριάνα</a:t>
            </a:r>
            <a:r>
              <a:rPr lang="el-GR" sz="1600" b="1" dirty="0"/>
              <a:t/>
            </a:r>
            <a:br>
              <a:rPr lang="el-GR" sz="1600" b="1" dirty="0"/>
            </a:br>
            <a:r>
              <a:rPr lang="el-GR" sz="1600" b="1" dirty="0"/>
              <a:t>Η βαλεριάνα είναι γνωστή από την αρχαιότητα. Από τον 18ο αιώνα χρησιμοποιείται ευρέως ως ένα πολύ κοινό κατευναστικό του κεντρικού νευρικού συστήματος. Τη βρίσκουμε κοντά σε ποτάμια και καταρράκτες, σε ελώδεις περιοχές και σε δάση. Το φυτό μπορεί να καλλιεργηθεί με σπόρους και μεταφυτεύοντας τις παραφυάδες σε βάθος 30 εκ. σε ελαφρύ έδαφος. Προτιμά εδάφη ξηρά και με πολύ ήλιο. Το μειονέκτημά της είναι ότι η ρίζα της μυρίζει πολύ άσχημα και έτσι είναι δύσκολο να την καταναλώσουμε σε μορφή </a:t>
            </a:r>
            <a:r>
              <a:rPr lang="el-GR" sz="1600" b="1" dirty="0"/>
              <a:t>τσαγιού.</a:t>
            </a:r>
            <a:endParaRPr lang="en-US" sz="1600" dirty="0"/>
          </a:p>
          <a:p>
            <a:pPr lvl="1">
              <a:buFont typeface="Wingdings" panose="05000000000000000000" pitchFamily="2" charset="2"/>
              <a:buChar char="Ø"/>
            </a:pPr>
            <a:r>
              <a:rPr lang="el-GR" sz="1600" b="1" dirty="0"/>
              <a:t>Χρήση</a:t>
            </a:r>
            <a:r>
              <a:rPr lang="el-GR" sz="1600" b="1" dirty="0"/>
              <a:t>: Η βαλεριάνα λειτουργεί ως ήπιο κατευναστικό για την αϋπνία. Επίσης, θεωρείται ότι μπορεί να βοηθήσει σε προβλήματα δυσκοιλιότητας, διαταραχές του ύπνου και ότι έχει γενικά καταπραϋντικές, σπασμολυτικές και ηρεμιστικές ιδιότητες. Ακόμη, επιστημονικές έρευνες έχουν δείξει ότι μετά την κατανάλωση βαλεριάνας βελτιώνεται η εικόνα του εγκεφαλογραφήματος</a:t>
            </a:r>
            <a:r>
              <a:rPr lang="el-GR" sz="1200" b="1" dirty="0"/>
              <a:t>.</a:t>
            </a:r>
            <a:endParaRPr lang="el-GR" sz="1200" dirty="0"/>
          </a:p>
        </p:txBody>
      </p:sp>
    </p:spTree>
    <p:extLst>
      <p:ext uri="{BB962C8B-B14F-4D97-AF65-F5344CB8AC3E}">
        <p14:creationId xmlns:p14="http://schemas.microsoft.com/office/powerpoint/2010/main" val="265138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47528" y="332656"/>
            <a:ext cx="8229600" cy="6264696"/>
          </a:xfrm>
        </p:spPr>
        <p:txBody>
          <a:bodyPr/>
          <a:lstStyle/>
          <a:p>
            <a:r>
              <a:rPr lang="el-GR" sz="1600" b="1" u="sng" dirty="0"/>
              <a:t>Αγγελική (</a:t>
            </a:r>
            <a:r>
              <a:rPr lang="el-GR" sz="1600" b="1" u="sng" dirty="0" err="1"/>
              <a:t>dong</a:t>
            </a:r>
            <a:r>
              <a:rPr lang="el-GR" sz="1600" b="1" u="sng" dirty="0"/>
              <a:t> </a:t>
            </a:r>
            <a:r>
              <a:rPr lang="el-GR" sz="1600" b="1" u="sng" dirty="0" err="1"/>
              <a:t>quai</a:t>
            </a:r>
            <a:r>
              <a:rPr lang="el-GR" sz="1600" b="1" u="sng" dirty="0"/>
              <a:t>)</a:t>
            </a:r>
            <a:br>
              <a:rPr lang="el-GR" sz="1600" b="1" u="sng" dirty="0"/>
            </a:br>
            <a:r>
              <a:rPr lang="el-GR" sz="1600" b="1" dirty="0"/>
              <a:t>Υπάρχει η ελληνική, ευρωπαϊκή και η κινέζικη εκδοχή του. Πρόκειται για ένα σκανδιναβικό φυτό που στο παρελθόν πολλοί πίστευαν ότι έχει υπερφυσικές ιδιότητες (εξ</a:t>
            </a:r>
            <a:r>
              <a:rPr lang="en-US" sz="1600" b="1" dirty="0"/>
              <a:t>’</a:t>
            </a:r>
            <a:r>
              <a:rPr lang="el-GR" sz="1600" b="1" dirty="0"/>
              <a:t>ο</a:t>
            </a:r>
            <a:r>
              <a:rPr lang="el-GR" sz="1600" b="1" dirty="0"/>
              <a:t>υ</a:t>
            </a:r>
            <a:r>
              <a:rPr lang="el-GR" sz="1600" b="1" dirty="0"/>
              <a:t> και το όνομα) και ότι το υπέδειξε ο αρχάγγελος Ραφαήλ. Χρησιμοποιήθηκε πολύ κατά της πανώλης στον Μεσαίωνα. Θεωρείται ένα κατεξοχήν γυναικείο βότανο.</a:t>
            </a:r>
            <a:endParaRPr lang="el-GR" sz="1600" dirty="0"/>
          </a:p>
          <a:p>
            <a:pPr lvl="1">
              <a:buFont typeface="Wingdings" panose="05000000000000000000" pitchFamily="2" charset="2"/>
              <a:buChar char="Ø"/>
            </a:pPr>
            <a:r>
              <a:rPr lang="el-GR" sz="1600" b="1" dirty="0"/>
              <a:t>Χρήση: Για γαστρεντερικά ενοχλήματα (φούσκωμα) και κατά του βήχα.</a:t>
            </a:r>
            <a:endParaRPr lang="el-GR" sz="1600" dirty="0"/>
          </a:p>
          <a:p>
            <a:endParaRPr lang="en-US" sz="1600" b="1" u="sng" dirty="0"/>
          </a:p>
          <a:p>
            <a:r>
              <a:rPr lang="el-GR" sz="1600" b="1" u="sng" dirty="0" err="1"/>
              <a:t>Αρπαγόφυτο</a:t>
            </a:r>
            <a:r>
              <a:rPr lang="el-GR" sz="1600" b="1" u="sng" dirty="0"/>
              <a:t> (</a:t>
            </a:r>
            <a:r>
              <a:rPr lang="el-GR" sz="1600" b="1" u="sng" dirty="0" err="1"/>
              <a:t>devil’s</a:t>
            </a:r>
            <a:r>
              <a:rPr lang="el-GR" sz="1600" b="1" u="sng" dirty="0"/>
              <a:t> </a:t>
            </a:r>
            <a:r>
              <a:rPr lang="el-GR" sz="1600" b="1" u="sng" dirty="0" err="1"/>
              <a:t>claw</a:t>
            </a:r>
            <a:r>
              <a:rPr lang="el-GR" sz="1600" b="1" u="sng" dirty="0"/>
              <a:t>)</a:t>
            </a:r>
            <a:r>
              <a:rPr lang="el-GR" sz="1600" b="1" dirty="0"/>
              <a:t/>
            </a:r>
            <a:br>
              <a:rPr lang="el-GR" sz="1600" b="1" dirty="0"/>
            </a:br>
            <a:r>
              <a:rPr lang="el-GR" sz="1600" b="1" dirty="0"/>
              <a:t>Πρόκειται για αφρικανικό φυτό, μία πόα, από την έρημο Καλαχάρι. Χρησιμοποιήθηκε στην παραδοσιακή ιατρική της νοτίου Αφρικής ως τονωτικό, παυσίπονο και αντιρρευματικό. Κάποια στιγμή μάλιστα, εξαιτίας της μεγάλης ζήτησης που είχε, συμπεριλήφθηκε στα φυτά που απειλούνται με εξαφάνιση.</a:t>
            </a:r>
            <a:endParaRPr lang="el-GR" sz="1600" dirty="0"/>
          </a:p>
          <a:p>
            <a:pPr lvl="1">
              <a:buFont typeface="Wingdings" panose="05000000000000000000" pitchFamily="2" charset="2"/>
              <a:buChar char="Ø"/>
            </a:pPr>
            <a:r>
              <a:rPr lang="el-GR" sz="1600" b="1" dirty="0"/>
              <a:t>Χρήση: Παραδοσιακά χρησιμοποιήθηκε σε παθήσεις του ήπατος και της χολής, καθώς και για τη μείωση της χοληστερίνης. Η αντιφλεγμονώδης δράση του είναι επιστημονικά αποδεδειγμένη σε πόνους των αρθρώσεων, της πλάτης, της μέσης και της σπονδυλικής στήλης.</a:t>
            </a:r>
            <a:endParaRPr lang="el-GR" sz="1600" dirty="0"/>
          </a:p>
          <a:p>
            <a:pPr marL="457200" lvl="1" indent="0">
              <a:buNone/>
            </a:pPr>
            <a:endParaRPr lang="el-GR" sz="1600" dirty="0"/>
          </a:p>
          <a:p>
            <a:r>
              <a:rPr lang="el-GR" sz="1600" b="1" u="sng" dirty="0"/>
              <a:t>Χρυσάνθεμο (</a:t>
            </a:r>
            <a:r>
              <a:rPr lang="el-GR" sz="1600" b="1" u="sng" dirty="0" err="1"/>
              <a:t>feverfew</a:t>
            </a:r>
            <a:r>
              <a:rPr lang="el-GR" sz="1600" b="1" u="sng" dirty="0"/>
              <a:t>)	</a:t>
            </a:r>
            <a:r>
              <a:rPr lang="el-GR" sz="1600" b="1" dirty="0"/>
              <a:t/>
            </a:r>
            <a:br>
              <a:rPr lang="el-GR" sz="1600" b="1" dirty="0"/>
            </a:br>
            <a:r>
              <a:rPr lang="el-GR" sz="1600" b="1" dirty="0"/>
              <a:t>Είναι φυτό της Ανατολής. Χρησιμοποιείται από τη ρωμαϊκή εποχή, αλλά αναφέρεται και στον Διοσκουρίδη ως «ψεύτικο χαμομήλι».</a:t>
            </a:r>
            <a:endParaRPr lang="el-GR" sz="1600" dirty="0"/>
          </a:p>
          <a:p>
            <a:pPr lvl="1">
              <a:buFont typeface="Wingdings" panose="05000000000000000000" pitchFamily="2" charset="2"/>
              <a:buChar char="Ø"/>
            </a:pPr>
            <a:r>
              <a:rPr lang="el-GR" sz="1600" b="1" dirty="0"/>
              <a:t> </a:t>
            </a:r>
            <a:r>
              <a:rPr lang="el-GR" sz="1600" b="1" dirty="0"/>
              <a:t>Χρήση: Κυρίως για την ημικρανία και για τα εντερικά παράσιτα. Θεωρείται ότι βοηθά στην αιμάτωση του εγκεφάλου και ότι έχει παρόμοια δράση με τη </a:t>
            </a:r>
            <a:r>
              <a:rPr lang="el-GR" sz="1600" b="1" dirty="0" err="1"/>
              <a:t>σεροτονίνη</a:t>
            </a:r>
            <a:r>
              <a:rPr lang="el-GR" sz="1600" b="1" dirty="0"/>
              <a:t>.</a:t>
            </a:r>
          </a:p>
          <a:p>
            <a:pPr lvl="1"/>
            <a:endParaRPr lang="el-GR" sz="1600" b="1" dirty="0"/>
          </a:p>
          <a:p>
            <a:pPr lvl="1"/>
            <a:endParaRPr lang="el-GR" sz="1600" b="1" dirty="0"/>
          </a:p>
          <a:p>
            <a:endParaRPr lang="el-GR" sz="1600" dirty="0"/>
          </a:p>
          <a:p>
            <a:endParaRPr lang="el-GR" dirty="0"/>
          </a:p>
        </p:txBody>
      </p:sp>
    </p:spTree>
    <p:extLst>
      <p:ext uri="{BB962C8B-B14F-4D97-AF65-F5344CB8AC3E}">
        <p14:creationId xmlns:p14="http://schemas.microsoft.com/office/powerpoint/2010/main" val="417020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476673"/>
            <a:ext cx="8229600" cy="2376264"/>
          </a:xfrm>
        </p:spPr>
        <p:txBody>
          <a:bodyPr>
            <a:noAutofit/>
          </a:bodyPr>
          <a:lstStyle/>
          <a:p>
            <a:r>
              <a:rPr lang="el-GR" sz="1600" b="1" u="sng" dirty="0" err="1"/>
              <a:t>Saw</a:t>
            </a:r>
            <a:r>
              <a:rPr lang="el-GR" sz="1600" b="1" u="sng" dirty="0"/>
              <a:t> </a:t>
            </a:r>
            <a:r>
              <a:rPr lang="el-GR" sz="1600" b="1" u="sng" dirty="0" err="1"/>
              <a:t>palmetto</a:t>
            </a:r>
            <a:r>
              <a:rPr lang="el-GR" sz="1600" b="1" u="sng" dirty="0"/>
              <a:t> ή </a:t>
            </a:r>
            <a:r>
              <a:rPr lang="el-GR" sz="1600" b="1" u="sng" dirty="0" err="1"/>
              <a:t>serenoa</a:t>
            </a:r>
            <a:r>
              <a:rPr lang="el-GR" sz="1600" b="1" dirty="0"/>
              <a:t/>
            </a:r>
            <a:br>
              <a:rPr lang="el-GR" sz="1600" b="1" dirty="0"/>
            </a:br>
            <a:r>
              <a:rPr lang="el-GR" sz="1600" b="1" dirty="0"/>
              <a:t>Πρόκειται για ένα δέντρο που μοιάζει με φοίνικα και φύεται στην Αμερική. Οι γηγενείς Ινδιάνοι της Αμερικής το χρησιμοποιούσαν πολύ και έτρωγαν και τους καρπούς του. Από το 1900 χρησιμοποιείται ευρέως και στην Ευρώπη για την αντιμετώπιση ενοχλημάτων του προστάτη. Θεωρείται ένα κατεξοχήν ανδρικό βότανο.</a:t>
            </a:r>
            <a:endParaRPr lang="el-GR" sz="1600" dirty="0"/>
          </a:p>
          <a:p>
            <a:pPr lvl="1">
              <a:buFont typeface="Wingdings" panose="05000000000000000000" pitchFamily="2" charset="2"/>
              <a:buChar char="Ø"/>
            </a:pPr>
            <a:r>
              <a:rPr lang="el-GR" sz="1600" b="1" dirty="0"/>
              <a:t>Χρήση</a:t>
            </a:r>
            <a:r>
              <a:rPr lang="el-GR" sz="1600" b="1" dirty="0"/>
              <a:t>: Συστήνεται για την καλοήθη υπερπλασία του προστάτη και βοηθά στα ενοχλήματα της ενούρησης λόγω διογκωμένου προστάτη. Επίσης, θεωρείται αποτελεσματικό για τη νυχτερινή ενούρηση, τις ουρολοιμώξεις, αλλά και για την υγεία του ουροποιητικού γενικότερα.</a:t>
            </a:r>
            <a:endParaRPr lang="el-GR" sz="1600" dirty="0"/>
          </a:p>
          <a:p>
            <a:pPr marL="0" indent="0">
              <a:buNone/>
            </a:pPr>
            <a:r>
              <a:rPr lang="el-GR" sz="1600" b="1" dirty="0"/>
              <a:t> </a:t>
            </a:r>
            <a:endParaRPr lang="el-GR" sz="1600" dirty="0"/>
          </a:p>
          <a:p>
            <a:endParaRPr lang="el-GR" sz="1600" dirty="0"/>
          </a:p>
        </p:txBody>
      </p:sp>
    </p:spTree>
    <p:extLst>
      <p:ext uri="{BB962C8B-B14F-4D97-AF65-F5344CB8AC3E}">
        <p14:creationId xmlns:p14="http://schemas.microsoft.com/office/powerpoint/2010/main" val="697973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75520" y="332656"/>
            <a:ext cx="8640960" cy="6408712"/>
          </a:xfrm>
        </p:spPr>
        <p:txBody>
          <a:bodyPr>
            <a:normAutofit fontScale="40000" lnSpcReduction="20000"/>
          </a:bodyPr>
          <a:lstStyle/>
          <a:p>
            <a:pPr marL="0" indent="0">
              <a:buNone/>
            </a:pPr>
            <a:r>
              <a:rPr lang="el-GR" sz="4500" b="1" dirty="0"/>
              <a:t>ΠΑΡΑΡΤΗΜΑ 2 </a:t>
            </a:r>
            <a:r>
              <a:rPr lang="el-GR" sz="2900" b="1" dirty="0"/>
              <a:t>	</a:t>
            </a:r>
            <a:endParaRPr lang="el-GR" sz="2900" dirty="0"/>
          </a:p>
          <a:p>
            <a:pPr marL="0" indent="0">
              <a:buNone/>
            </a:pPr>
            <a:endParaRPr lang="en-US" sz="2600" b="1" dirty="0"/>
          </a:p>
          <a:p>
            <a:pPr marL="0" indent="0">
              <a:buNone/>
            </a:pPr>
            <a:r>
              <a:rPr lang="el-GR" sz="4000" b="1" dirty="0"/>
              <a:t>ΤΡΟΠΟΙ </a:t>
            </a:r>
            <a:r>
              <a:rPr lang="el-GR" sz="4000" b="1" dirty="0"/>
              <a:t>ΧΡΗΣΗΣ ΒΟΤΑΝΩΝ ΣΤΟ ΣΠΙΤΙ</a:t>
            </a:r>
            <a:endParaRPr lang="el-GR" sz="4000" dirty="0"/>
          </a:p>
          <a:p>
            <a:pPr marL="0" indent="0">
              <a:buNone/>
            </a:pPr>
            <a:endParaRPr lang="en-US" sz="3400" b="1" i="1" dirty="0"/>
          </a:p>
          <a:p>
            <a:pPr marL="0" indent="0">
              <a:buNone/>
            </a:pPr>
            <a:r>
              <a:rPr lang="el-GR" sz="4000" b="1" i="1" dirty="0">
                <a:solidFill>
                  <a:schemeClr val="accent3">
                    <a:lumMod val="50000"/>
                  </a:schemeClr>
                </a:solidFill>
              </a:rPr>
              <a:t>ΔΙΑΒΡΕΓΜΑ</a:t>
            </a:r>
            <a:r>
              <a:rPr lang="el-GR" sz="4000" b="1" dirty="0">
                <a:solidFill>
                  <a:schemeClr val="accent3">
                    <a:lumMod val="50000"/>
                  </a:schemeClr>
                </a:solidFill>
              </a:rPr>
              <a:t> </a:t>
            </a:r>
            <a:r>
              <a:rPr lang="el-GR" sz="4000" b="1" dirty="0">
                <a:solidFill>
                  <a:schemeClr val="accent3">
                    <a:lumMod val="50000"/>
                  </a:schemeClr>
                </a:solidFill>
              </a:rPr>
              <a:t>: </a:t>
            </a:r>
            <a:r>
              <a:rPr lang="el-GR" sz="2900" b="1" dirty="0" err="1"/>
              <a:t>To</a:t>
            </a:r>
            <a:r>
              <a:rPr lang="el-GR" sz="2900" b="1" dirty="0"/>
              <a:t> </a:t>
            </a:r>
            <a:r>
              <a:rPr lang="el-GR" sz="2900" b="1" dirty="0" err="1"/>
              <a:t>διάβρεγμα</a:t>
            </a:r>
            <a:r>
              <a:rPr lang="el-GR" sz="2900" b="1" dirty="0"/>
              <a:t> είναι ένα εκχύλισμα σε νερό, που γίνεται σε θερμοκρασία δωματίου επί περίπου 2-12 ώρες</a:t>
            </a:r>
            <a:r>
              <a:rPr lang="el-GR" sz="2900" b="1" dirty="0"/>
              <a:t>.</a:t>
            </a:r>
            <a:endParaRPr lang="en-US" sz="2900" b="1" dirty="0"/>
          </a:p>
          <a:p>
            <a:pPr marL="0" indent="0">
              <a:buNone/>
            </a:pPr>
            <a:endParaRPr lang="el-GR" sz="2900" dirty="0"/>
          </a:p>
          <a:p>
            <a:pPr marL="0" indent="0">
              <a:buNone/>
            </a:pPr>
            <a:r>
              <a:rPr lang="el-GR" sz="4000" b="1" i="1" dirty="0">
                <a:solidFill>
                  <a:schemeClr val="accent3">
                    <a:lumMod val="50000"/>
                  </a:schemeClr>
                </a:solidFill>
              </a:rPr>
              <a:t>ΕΓΧΥΜΑ :</a:t>
            </a:r>
            <a:r>
              <a:rPr lang="el-GR" sz="3400" b="1" dirty="0"/>
              <a:t> </a:t>
            </a:r>
            <a:r>
              <a:rPr lang="el-GR" sz="2900" b="1" dirty="0"/>
              <a:t>Ρίχνουμε νερό που βράζει πάνω στα φυτά, μέσα σε ένα δοχείο, που το σκέπασμά του κλείνει καλά, για να αποφύγουμε κάθε απώλεια πτητικού αιθέριου ελαίου και τα αφήνουμε να βγάλουν τις δραστικές ουσίες επί 5-15 λεπτά. Μετά φιλτράρουμε. Το ζεστό πρέπει να πίνεται αμέσως</a:t>
            </a:r>
            <a:r>
              <a:rPr lang="el-GR" sz="2900" b="1" dirty="0"/>
              <a:t>.</a:t>
            </a:r>
            <a:endParaRPr lang="en-US" sz="2900" b="1" dirty="0"/>
          </a:p>
          <a:p>
            <a:pPr marL="0" indent="0">
              <a:buNone/>
            </a:pPr>
            <a:endParaRPr lang="el-GR" sz="2900" dirty="0"/>
          </a:p>
          <a:p>
            <a:pPr marL="0" indent="0">
              <a:buNone/>
            </a:pPr>
            <a:r>
              <a:rPr lang="el-GR" sz="4000" b="1" i="1" dirty="0">
                <a:solidFill>
                  <a:schemeClr val="accent3">
                    <a:lumMod val="50000"/>
                  </a:schemeClr>
                </a:solidFill>
              </a:rPr>
              <a:t>ΑΦΕΨΗΜΑ :</a:t>
            </a:r>
            <a:r>
              <a:rPr lang="el-GR" sz="3400" b="1" dirty="0"/>
              <a:t> </a:t>
            </a:r>
            <a:r>
              <a:rPr lang="el-GR" sz="2900" b="1" dirty="0"/>
              <a:t>Το αφέψημα γίνεται με το βράσιμο των φυτών μέσα στο νερό επί 5-20 λεπτά. Τα αφεψήματα δεν πρέπει να τα κρατάμε πάνω από δώδεκα ώρες</a:t>
            </a:r>
            <a:r>
              <a:rPr lang="el-GR" sz="2900" b="1" dirty="0"/>
              <a:t>.</a:t>
            </a:r>
            <a:endParaRPr lang="en-US" sz="2900" b="1" dirty="0"/>
          </a:p>
          <a:p>
            <a:pPr marL="0" indent="0">
              <a:buNone/>
            </a:pPr>
            <a:endParaRPr lang="el-GR" sz="2900" dirty="0"/>
          </a:p>
          <a:p>
            <a:pPr marL="0" indent="0">
              <a:buNone/>
            </a:pPr>
            <a:r>
              <a:rPr lang="el-GR" sz="4000" b="1" i="1" dirty="0">
                <a:solidFill>
                  <a:schemeClr val="accent3">
                    <a:lumMod val="50000"/>
                  </a:schemeClr>
                </a:solidFill>
              </a:rPr>
              <a:t>ΕΚΧΥΛΙΣΜΑ:</a:t>
            </a:r>
            <a:r>
              <a:rPr lang="en-US" sz="2900" i="1" dirty="0">
                <a:solidFill>
                  <a:schemeClr val="accent3">
                    <a:lumMod val="50000"/>
                  </a:schemeClr>
                </a:solidFill>
              </a:rPr>
              <a:t> </a:t>
            </a:r>
            <a:r>
              <a:rPr lang="el-GR" sz="2900" b="1" dirty="0"/>
              <a:t>Μουλιάζουμε </a:t>
            </a:r>
            <a:r>
              <a:rPr lang="el-GR" sz="2900" b="1" dirty="0"/>
              <a:t>τα φαρμακευτικά φυτά μέσα σε νερό ή οινόπνευμα και μετά γίνεται συμπύκνωση με εξάτμιση. Με αυτόν τον τρόπο φτιάχνουμε, τελικά, ρευστά, πυκνόρρευστα ή στερεά εκχυλίσματα</a:t>
            </a:r>
            <a:r>
              <a:rPr lang="el-GR" sz="2900" b="1" dirty="0"/>
              <a:t>.</a:t>
            </a:r>
            <a:endParaRPr lang="en-US" sz="2900" b="1" dirty="0"/>
          </a:p>
          <a:p>
            <a:pPr marL="0" indent="0">
              <a:buNone/>
            </a:pPr>
            <a:r>
              <a:rPr lang="el-GR" sz="2900" b="1" dirty="0"/>
              <a:t> </a:t>
            </a:r>
            <a:endParaRPr lang="el-GR" sz="2900" dirty="0"/>
          </a:p>
          <a:p>
            <a:pPr marL="0" indent="0">
              <a:buNone/>
            </a:pPr>
            <a:r>
              <a:rPr lang="el-GR" sz="4000" b="1" i="1" dirty="0">
                <a:solidFill>
                  <a:schemeClr val="accent3">
                    <a:lumMod val="50000"/>
                  </a:schemeClr>
                </a:solidFill>
              </a:rPr>
              <a:t>ΒΑΜΜA:</a:t>
            </a:r>
            <a:r>
              <a:rPr lang="el-GR" sz="2900" b="1" i="1" dirty="0"/>
              <a:t> </a:t>
            </a:r>
            <a:r>
              <a:rPr lang="el-GR" sz="2900" b="1" dirty="0"/>
              <a:t>Το βάμμα φτιάχνεται βυθίζοντας για μεγάλο χρονικό διάστημα ένα φρέσκο η ξερό φυτό σε πυκνό διάλυμα οινοπνεύματος. Οι αναλογίες γενικά είναι ένα μέρος φυτών αλεσμένων ή σε σκόνη, προς πέντε μέρη οινοπνεύματος 70%. Τα αφήνουμε να μουλιάσουν σε καλά κλεισμένο βάζο επί 2-6 ημέρες ανάλογα με την περίπτωση και κατόπιν πιέζουμε και φιλτράρουμε το υγρό.</a:t>
            </a:r>
            <a:endParaRPr lang="el-GR" sz="2900" dirty="0"/>
          </a:p>
          <a:p>
            <a:pPr marL="0" indent="0">
              <a:buNone/>
            </a:pPr>
            <a:endParaRPr lang="en-US" sz="2900" b="1" i="1" dirty="0">
              <a:solidFill>
                <a:schemeClr val="accent3">
                  <a:lumMod val="50000"/>
                </a:schemeClr>
              </a:solidFill>
            </a:endParaRPr>
          </a:p>
          <a:p>
            <a:pPr marL="0" indent="0">
              <a:buNone/>
            </a:pPr>
            <a:r>
              <a:rPr lang="el-GR" sz="4000" b="1" i="1" dirty="0">
                <a:solidFill>
                  <a:schemeClr val="accent3">
                    <a:lumMod val="50000"/>
                  </a:schemeClr>
                </a:solidFill>
              </a:rPr>
              <a:t>ΣΙΡΟΠΙ : </a:t>
            </a:r>
            <a:r>
              <a:rPr lang="el-GR" sz="2900" b="1" dirty="0"/>
              <a:t>Τα </a:t>
            </a:r>
            <a:r>
              <a:rPr lang="el-GR" sz="2900" b="1" dirty="0"/>
              <a:t>εκχυλίσματα των φαρμακευτικών φυτών τα προσθέτουμε σε ένα βασικό σιρόπι (π.χ. απλό </a:t>
            </a:r>
            <a:r>
              <a:rPr lang="el-GR" sz="2900" b="1" dirty="0" err="1"/>
              <a:t>σιρόπι)μπου</a:t>
            </a:r>
            <a:r>
              <a:rPr lang="el-GR" sz="2900" b="1" dirty="0"/>
              <a:t> </a:t>
            </a:r>
            <a:r>
              <a:rPr lang="el-GR" sz="2900" b="1" dirty="0"/>
              <a:t>είναι μια διάλυση 200 γραμμαρίων ζάχαρης μέσα σε 100 γραμμάρια ζεστό νερό. </a:t>
            </a:r>
            <a:endParaRPr lang="el-GR" sz="2900" dirty="0"/>
          </a:p>
          <a:p>
            <a:pPr marL="0" indent="0">
              <a:buNone/>
            </a:pPr>
            <a:endParaRPr lang="en-US" sz="2900" b="1" i="1" dirty="0">
              <a:solidFill>
                <a:schemeClr val="accent3">
                  <a:lumMod val="50000"/>
                </a:schemeClr>
              </a:solidFill>
            </a:endParaRPr>
          </a:p>
          <a:p>
            <a:pPr marL="0" indent="0">
              <a:buNone/>
            </a:pPr>
            <a:r>
              <a:rPr lang="el-GR" sz="4000" b="1" i="1" dirty="0">
                <a:solidFill>
                  <a:schemeClr val="accent3">
                    <a:lumMod val="50000"/>
                  </a:schemeClr>
                </a:solidFill>
              </a:rPr>
              <a:t>ΝΩΠΟΣ ΧΥΜOΣ : </a:t>
            </a:r>
            <a:r>
              <a:rPr lang="el-GR" sz="2900" b="1" dirty="0"/>
              <a:t>Ο νωπός χυμός γίνεται με φρέσκα φυτά που κόβονται και συμπιέζονται. Ο χυμός που παίρνουμε, τοποθετείται σε κρύο μέρος επί μια ημέρα για να κατασταλάξει και μετά φιλτράρεται.</a:t>
            </a:r>
            <a:endParaRPr lang="el-GR" sz="2900" dirty="0"/>
          </a:p>
          <a:p>
            <a:pPr marL="0" indent="0">
              <a:buNone/>
            </a:pPr>
            <a:endParaRPr lang="en-US" sz="2900" b="1" i="1" dirty="0">
              <a:solidFill>
                <a:schemeClr val="accent3">
                  <a:lumMod val="50000"/>
                </a:schemeClr>
              </a:solidFill>
            </a:endParaRPr>
          </a:p>
          <a:p>
            <a:pPr marL="0" indent="0">
              <a:buNone/>
            </a:pPr>
            <a:r>
              <a:rPr lang="el-GR" sz="4000" b="1" i="1" dirty="0">
                <a:solidFill>
                  <a:schemeClr val="accent3">
                    <a:lumMod val="50000"/>
                  </a:schemeClr>
                </a:solidFill>
              </a:rPr>
              <a:t>ΣΚΟΝH :  </a:t>
            </a:r>
            <a:r>
              <a:rPr lang="el-GR" sz="2900" b="1" dirty="0"/>
              <a:t>Τα  φυτά που έχουν ξεραθεί στη σκιά, </a:t>
            </a:r>
            <a:r>
              <a:rPr lang="el-GR" sz="2900" b="1" dirty="0" err="1"/>
              <a:t>ψιλοτεμαχίζονται</a:t>
            </a:r>
            <a:r>
              <a:rPr lang="el-GR" sz="2900" b="1" dirty="0"/>
              <a:t> και μετά κονιοποιούνται μέσα σε γουδί. Αυτά τα φυτά, μόνα τους ή μαζί με άλλα, πωλούνται μέσα σε σακουλάκια για την παρασκευή αφεψημάτων και δεν έχουν ανάγκη από φιλτράρισμα. Μερικοί παίρνουν την σκόνη των φυτών κατευθείαν πάνω στη γλώσσα τους ή την ανακατεύουν στις τροφές τους.</a:t>
            </a:r>
            <a:endParaRPr lang="el-GR" sz="2900" dirty="0"/>
          </a:p>
        </p:txBody>
      </p:sp>
      <p:sp>
        <p:nvSpPr>
          <p:cNvPr id="7" name="Rectangle 2"/>
          <p:cNvSpPr>
            <a:spLocks noChangeArrowheads="1"/>
          </p:cNvSpPr>
          <p:nvPr/>
        </p:nvSpPr>
        <p:spPr bwMode="auto">
          <a:xfrm>
            <a:off x="3830639" y="1644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962275" algn="l"/>
              </a:tabLst>
              <a:defRPr>
                <a:solidFill>
                  <a:schemeClr val="tx1"/>
                </a:solidFill>
                <a:latin typeface="Arial" pitchFamily="34" charset="0"/>
                <a:cs typeface="Arial" pitchFamily="34" charset="0"/>
              </a:defRPr>
            </a:lvl1pPr>
            <a:lvl2pPr fontAlgn="base">
              <a:spcBef>
                <a:spcPct val="0"/>
              </a:spcBef>
              <a:spcAft>
                <a:spcPct val="0"/>
              </a:spcAft>
              <a:tabLst>
                <a:tab pos="2962275" algn="l"/>
              </a:tabLst>
              <a:defRPr>
                <a:solidFill>
                  <a:schemeClr val="tx1"/>
                </a:solidFill>
                <a:latin typeface="Arial" pitchFamily="34" charset="0"/>
                <a:cs typeface="Arial" pitchFamily="34" charset="0"/>
              </a:defRPr>
            </a:lvl2pPr>
            <a:lvl3pPr fontAlgn="base">
              <a:spcBef>
                <a:spcPct val="0"/>
              </a:spcBef>
              <a:spcAft>
                <a:spcPct val="0"/>
              </a:spcAft>
              <a:tabLst>
                <a:tab pos="2962275" algn="l"/>
              </a:tabLst>
              <a:defRPr>
                <a:solidFill>
                  <a:schemeClr val="tx1"/>
                </a:solidFill>
                <a:latin typeface="Arial" pitchFamily="34" charset="0"/>
                <a:cs typeface="Arial" pitchFamily="34" charset="0"/>
              </a:defRPr>
            </a:lvl3pPr>
            <a:lvl4pPr fontAlgn="base">
              <a:spcBef>
                <a:spcPct val="0"/>
              </a:spcBef>
              <a:spcAft>
                <a:spcPct val="0"/>
              </a:spcAft>
              <a:tabLst>
                <a:tab pos="2962275" algn="l"/>
              </a:tabLst>
              <a:defRPr>
                <a:solidFill>
                  <a:schemeClr val="tx1"/>
                </a:solidFill>
                <a:latin typeface="Arial" pitchFamily="34" charset="0"/>
                <a:cs typeface="Arial" pitchFamily="34" charset="0"/>
              </a:defRPr>
            </a:lvl4pPr>
            <a:lvl5pPr fontAlgn="base">
              <a:spcBef>
                <a:spcPct val="0"/>
              </a:spcBef>
              <a:spcAft>
                <a:spcPct val="0"/>
              </a:spcAft>
              <a:tabLst>
                <a:tab pos="2962275" algn="l"/>
              </a:tabLst>
              <a:defRPr>
                <a:solidFill>
                  <a:schemeClr val="tx1"/>
                </a:solidFill>
                <a:latin typeface="Arial" pitchFamily="34" charset="0"/>
                <a:cs typeface="Arial" pitchFamily="34" charset="0"/>
              </a:defRPr>
            </a:lvl5pPr>
            <a:lvl6pPr fontAlgn="base">
              <a:spcBef>
                <a:spcPct val="0"/>
              </a:spcBef>
              <a:spcAft>
                <a:spcPct val="0"/>
              </a:spcAft>
              <a:tabLst>
                <a:tab pos="2962275" algn="l"/>
              </a:tabLst>
              <a:defRPr>
                <a:solidFill>
                  <a:schemeClr val="tx1"/>
                </a:solidFill>
                <a:latin typeface="Arial" pitchFamily="34" charset="0"/>
                <a:cs typeface="Arial" pitchFamily="34" charset="0"/>
              </a:defRPr>
            </a:lvl6pPr>
            <a:lvl7pPr fontAlgn="base">
              <a:spcBef>
                <a:spcPct val="0"/>
              </a:spcBef>
              <a:spcAft>
                <a:spcPct val="0"/>
              </a:spcAft>
              <a:tabLst>
                <a:tab pos="2962275" algn="l"/>
              </a:tabLst>
              <a:defRPr>
                <a:solidFill>
                  <a:schemeClr val="tx1"/>
                </a:solidFill>
                <a:latin typeface="Arial" pitchFamily="34" charset="0"/>
                <a:cs typeface="Arial" pitchFamily="34" charset="0"/>
              </a:defRPr>
            </a:lvl7pPr>
            <a:lvl8pPr fontAlgn="base">
              <a:spcBef>
                <a:spcPct val="0"/>
              </a:spcBef>
              <a:spcAft>
                <a:spcPct val="0"/>
              </a:spcAft>
              <a:tabLst>
                <a:tab pos="2962275" algn="l"/>
              </a:tabLst>
              <a:defRPr>
                <a:solidFill>
                  <a:schemeClr val="tx1"/>
                </a:solidFill>
                <a:latin typeface="Arial" pitchFamily="34" charset="0"/>
                <a:cs typeface="Arial" pitchFamily="34" charset="0"/>
              </a:defRPr>
            </a:lvl8pPr>
            <a:lvl9pPr fontAlgn="base">
              <a:spcBef>
                <a:spcPct val="0"/>
              </a:spcBef>
              <a:spcAft>
                <a:spcPct val="0"/>
              </a:spcAft>
              <a:tabLst>
                <a:tab pos="2962275" algn="l"/>
              </a:tabLst>
              <a:defRPr>
                <a:solidFill>
                  <a:schemeClr val="tx1"/>
                </a:solidFill>
                <a:latin typeface="Arial" pitchFamily="34" charset="0"/>
                <a:cs typeface="Arial" pitchFamily="34" charset="0"/>
              </a:defRPr>
            </a:lvl9pPr>
          </a:lstStyle>
          <a:p>
            <a:endParaRPr lang="el-GR" altLang="el-GR">
              <a:solidFill>
                <a:prstClr val="black"/>
              </a:solidFill>
            </a:endParaRPr>
          </a:p>
        </p:txBody>
      </p:sp>
    </p:spTree>
    <p:extLst>
      <p:ext uri="{BB962C8B-B14F-4D97-AF65-F5344CB8AC3E}">
        <p14:creationId xmlns:p14="http://schemas.microsoft.com/office/powerpoint/2010/main" val="128127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33550" y="-76200"/>
            <a:ext cx="8824913" cy="1580733"/>
          </a:xfrm>
        </p:spPr>
        <p:txBody>
          <a:bodyPr/>
          <a:lstStyle/>
          <a:p>
            <a:pPr algn="ctr">
              <a:lnSpc>
                <a:spcPct val="150000"/>
              </a:lnSpc>
            </a:pPr>
            <a:r>
              <a:rPr lang="el-GR" b="1" dirty="0">
                <a:solidFill>
                  <a:srgbClr val="0C0C0C"/>
                </a:solidFill>
              </a:rPr>
              <a:t>ΙΠΠΟΦΑΕΣ</a:t>
            </a:r>
          </a:p>
        </p:txBody>
      </p:sp>
      <p:sp>
        <p:nvSpPr>
          <p:cNvPr id="3" name="Υπότιτλος 2"/>
          <p:cNvSpPr>
            <a:spLocks noGrp="1"/>
          </p:cNvSpPr>
          <p:nvPr>
            <p:ph type="subTitle" idx="1"/>
          </p:nvPr>
        </p:nvSpPr>
        <p:spPr>
          <a:xfrm>
            <a:off x="28575" y="4937018"/>
            <a:ext cx="9453966" cy="2043220"/>
          </a:xfrm>
        </p:spPr>
        <p:txBody>
          <a:bodyPr vert="horz" lIns="91440" tIns="45720" rIns="91440" bIns="45720" rtlCol="0" anchor="t">
            <a:normAutofit fontScale="92500" lnSpcReduction="20000"/>
          </a:bodyPr>
          <a:lstStyle/>
          <a:p>
            <a:r>
              <a:rPr lang="el-GR" sz="2400" dirty="0">
                <a:solidFill>
                  <a:srgbClr val="0C0C0C"/>
                </a:solidFill>
                <a:latin typeface="Century Gothic"/>
              </a:rPr>
              <a:t>Μια </a:t>
            </a:r>
            <a:r>
              <a:rPr lang="el-GR" sz="2400" dirty="0" err="1">
                <a:solidFill>
                  <a:srgbClr val="0C0C0C"/>
                </a:solidFill>
                <a:latin typeface="Century Gothic"/>
              </a:rPr>
              <a:t>παρουσιαση</a:t>
            </a:r>
            <a:r>
              <a:rPr lang="el-GR" sz="2400" dirty="0">
                <a:solidFill>
                  <a:srgbClr val="0C0C0C"/>
                </a:solidFill>
                <a:latin typeface="Century Gothic"/>
              </a:rPr>
              <a:t> από τους </a:t>
            </a:r>
            <a:r>
              <a:rPr lang="el-GR" sz="2400" dirty="0" err="1">
                <a:solidFill>
                  <a:srgbClr val="0C0C0C"/>
                </a:solidFill>
                <a:latin typeface="Century Gothic"/>
              </a:rPr>
              <a:t>μαθητεΣ</a:t>
            </a:r>
            <a:r>
              <a:rPr lang="el-GR" sz="2400" dirty="0">
                <a:solidFill>
                  <a:srgbClr val="0C0C0C"/>
                </a:solidFill>
                <a:latin typeface="Century Gothic"/>
              </a:rPr>
              <a:t>:</a:t>
            </a:r>
          </a:p>
          <a:p>
            <a:r>
              <a:rPr lang="el-GR" sz="2400" dirty="0">
                <a:solidFill>
                  <a:srgbClr val="0C0C0C"/>
                </a:solidFill>
                <a:latin typeface="Century Gothic"/>
              </a:rPr>
              <a:t>-</a:t>
            </a:r>
            <a:r>
              <a:rPr lang="el-GR" sz="2400" b="1" dirty="0" err="1">
                <a:solidFill>
                  <a:srgbClr val="000000"/>
                </a:solidFill>
                <a:latin typeface="Century Gothic"/>
              </a:rPr>
              <a:t>αγγελοσ</a:t>
            </a:r>
            <a:r>
              <a:rPr lang="el-GR" sz="2400" b="1" dirty="0">
                <a:solidFill>
                  <a:srgbClr val="000000"/>
                </a:solidFill>
                <a:latin typeface="Century Gothic"/>
              </a:rPr>
              <a:t> </a:t>
            </a:r>
            <a:r>
              <a:rPr lang="el-GR" sz="2400" b="1" dirty="0" err="1">
                <a:solidFill>
                  <a:srgbClr val="000000"/>
                </a:solidFill>
                <a:latin typeface="Century Gothic"/>
              </a:rPr>
              <a:t>κυριακοπουλοσ</a:t>
            </a:r>
            <a:endParaRPr lang="el-GR" sz="2400" b="1" dirty="0">
              <a:solidFill>
                <a:srgbClr val="000000"/>
              </a:solidFill>
              <a:latin typeface="Century Gothic"/>
            </a:endParaRPr>
          </a:p>
          <a:p>
            <a:r>
              <a:rPr lang="el-GR" sz="2400" b="1" dirty="0">
                <a:solidFill>
                  <a:srgbClr val="000000"/>
                </a:solidFill>
                <a:latin typeface="Century Gothic"/>
              </a:rPr>
              <a:t>-</a:t>
            </a:r>
            <a:r>
              <a:rPr lang="el-GR" sz="2400" b="1" dirty="0" err="1">
                <a:solidFill>
                  <a:srgbClr val="000000"/>
                </a:solidFill>
                <a:latin typeface="Century Gothic"/>
              </a:rPr>
              <a:t>Γιωργοσ</a:t>
            </a:r>
            <a:r>
              <a:rPr lang="el-GR" sz="2400" b="1" dirty="0">
                <a:solidFill>
                  <a:srgbClr val="000000"/>
                </a:solidFill>
                <a:latin typeface="Century Gothic"/>
              </a:rPr>
              <a:t> </a:t>
            </a:r>
            <a:r>
              <a:rPr lang="el-GR" sz="2400" b="1" dirty="0" err="1">
                <a:solidFill>
                  <a:srgbClr val="000000"/>
                </a:solidFill>
                <a:latin typeface="Century Gothic"/>
              </a:rPr>
              <a:t>κουτσιασ</a:t>
            </a:r>
            <a:endParaRPr lang="el-GR" sz="2400" b="1" dirty="0">
              <a:solidFill>
                <a:srgbClr val="000000"/>
              </a:solidFill>
              <a:latin typeface="Century Gothic"/>
            </a:endParaRPr>
          </a:p>
          <a:p>
            <a:r>
              <a:rPr lang="el-GR" sz="2400" dirty="0">
                <a:solidFill>
                  <a:srgbClr val="000000"/>
                </a:solidFill>
                <a:latin typeface="Century Gothic"/>
              </a:rPr>
              <a:t>-</a:t>
            </a:r>
            <a:r>
              <a:rPr lang="el-GR" sz="2400" dirty="0" err="1">
                <a:solidFill>
                  <a:srgbClr val="000000"/>
                </a:solidFill>
                <a:latin typeface="Century Gothic"/>
              </a:rPr>
              <a:t>σταυρουλα</a:t>
            </a:r>
            <a:r>
              <a:rPr lang="el-GR" sz="2400" dirty="0">
                <a:solidFill>
                  <a:srgbClr val="000000"/>
                </a:solidFill>
                <a:latin typeface="Century Gothic"/>
              </a:rPr>
              <a:t> </a:t>
            </a:r>
            <a:r>
              <a:rPr lang="el-GR" sz="2400" dirty="0" err="1">
                <a:solidFill>
                  <a:srgbClr val="000000"/>
                </a:solidFill>
                <a:latin typeface="Century Gothic"/>
              </a:rPr>
              <a:t>κεχρη</a:t>
            </a:r>
            <a:endParaRPr lang="el-GR" sz="2400" dirty="0">
              <a:solidFill>
                <a:srgbClr val="000000"/>
              </a:solidFill>
              <a:latin typeface="Century Gothic"/>
            </a:endParaRPr>
          </a:p>
          <a:p>
            <a:r>
              <a:rPr lang="el-GR" sz="2400" dirty="0">
                <a:solidFill>
                  <a:srgbClr val="000000"/>
                </a:solidFill>
                <a:latin typeface="Century Gothic"/>
              </a:rPr>
              <a:t>-</a:t>
            </a:r>
            <a:r>
              <a:rPr lang="el-GR" sz="2400" dirty="0" err="1">
                <a:solidFill>
                  <a:srgbClr val="000000"/>
                </a:solidFill>
                <a:latin typeface="Century Gothic"/>
              </a:rPr>
              <a:t>Δεσποινα</a:t>
            </a:r>
            <a:r>
              <a:rPr lang="el-GR" sz="2400" dirty="0">
                <a:solidFill>
                  <a:srgbClr val="000000"/>
                </a:solidFill>
                <a:latin typeface="Century Gothic"/>
              </a:rPr>
              <a:t> </a:t>
            </a:r>
            <a:r>
              <a:rPr lang="el-GR" sz="2400" dirty="0" err="1">
                <a:solidFill>
                  <a:srgbClr val="000000"/>
                </a:solidFill>
                <a:latin typeface="Century Gothic"/>
              </a:rPr>
              <a:t>καραλα</a:t>
            </a:r>
            <a:endParaRPr lang="el-GR" sz="2400" dirty="0">
              <a:solidFill>
                <a:schemeClr val="tx1"/>
              </a:solidFill>
              <a:latin typeface="Century Gothic"/>
            </a:endParaRPr>
          </a:p>
        </p:txBody>
      </p:sp>
      <p:pic>
        <p:nvPicPr>
          <p:cNvPr id="4" name="Εικόνα 3" descr="1763323.jpg"/>
          <p:cNvPicPr>
            <a:picLocks noChangeAspect="1"/>
          </p:cNvPicPr>
          <p:nvPr/>
        </p:nvPicPr>
        <p:blipFill>
          <a:blip r:embed="rId3"/>
          <a:stretch>
            <a:fillRect/>
          </a:stretch>
        </p:blipFill>
        <p:spPr>
          <a:xfrm>
            <a:off x="4297228" y="1821512"/>
            <a:ext cx="3686013" cy="2074212"/>
          </a:xfrm>
          <a:prstGeom prst="rect">
            <a:avLst/>
          </a:prstGeom>
        </p:spPr>
      </p:pic>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6225"/>
            <a:ext cx="9404723" cy="1400530"/>
          </a:xfrm>
        </p:spPr>
        <p:txBody>
          <a:bodyPr/>
          <a:lstStyle/>
          <a:p>
            <a:r>
              <a:rPr lang="el-GR" sz="3200" b="1" dirty="0">
                <a:solidFill>
                  <a:srgbClr val="0C0C0C"/>
                </a:solidFill>
              </a:rPr>
              <a:t>Τα συστατικά από τα οποία αποτελούνται οι </a:t>
            </a:r>
            <a:r>
              <a:rPr lang="el-GR" sz="3200" b="1" dirty="0" err="1">
                <a:solidFill>
                  <a:srgbClr val="0C0C0C"/>
                </a:solidFill>
              </a:rPr>
              <a:t>ιπποφαές</a:t>
            </a:r>
            <a:r>
              <a:rPr lang="el-GR" sz="3200" b="1" dirty="0">
                <a:solidFill>
                  <a:srgbClr val="0C0C0C"/>
                </a:solidFill>
              </a:rPr>
              <a:t> είναι τα εξής</a:t>
            </a:r>
            <a:r>
              <a:rPr lang="el-GR" sz="2800" b="1" dirty="0">
                <a:solidFill>
                  <a:srgbClr val="0C0C0C"/>
                </a:solidFill>
              </a:rPr>
              <a:t>:</a:t>
            </a:r>
            <a:r>
              <a:rPr lang="el-GR" sz="2800" b="1" dirty="0">
                <a:solidFill>
                  <a:schemeClr val="tx1"/>
                </a:solidFill>
              </a:rPr>
              <a:t/>
            </a:r>
            <a:br>
              <a:rPr lang="el-GR" sz="2800" b="1" dirty="0">
                <a:solidFill>
                  <a:schemeClr val="tx1"/>
                </a:solidFill>
              </a:rPr>
            </a:br>
            <a:endParaRPr lang="el-GR" sz="2800" b="1" dirty="0">
              <a:solidFill>
                <a:schemeClr val="tx1"/>
              </a:solidFill>
              <a:latin typeface="Century Gothic"/>
            </a:endParaRPr>
          </a:p>
        </p:txBody>
      </p:sp>
      <p:sp>
        <p:nvSpPr>
          <p:cNvPr id="3" name="Υπότιτλος 2"/>
          <p:cNvSpPr>
            <a:spLocks noGrp="1"/>
          </p:cNvSpPr>
          <p:nvPr>
            <p:ph idx="1"/>
          </p:nvPr>
        </p:nvSpPr>
        <p:spPr>
          <a:xfrm>
            <a:off x="371475" y="1704975"/>
            <a:ext cx="8946541" cy="4195481"/>
          </a:xfrm>
        </p:spPr>
        <p:txBody>
          <a:bodyPr vert="horz" lIns="91440" tIns="45720" rIns="91440" bIns="45720" rtlCol="0" anchor="t">
            <a:normAutofit/>
          </a:bodyPr>
          <a:lstStyle/>
          <a:p>
            <a:pPr marL="0" indent="0">
              <a:buNone/>
            </a:pPr>
            <a:r>
              <a:rPr lang="el-GR" sz="3200" b="1" dirty="0">
                <a:solidFill>
                  <a:srgbClr val="0C0C0C"/>
                </a:solidFill>
                <a:latin typeface="Century Gothic"/>
              </a:rPr>
              <a:t>1.Βιταμίνες C,E,B</a:t>
            </a:r>
          </a:p>
          <a:p>
            <a:pPr marL="0" indent="0">
              <a:buNone/>
            </a:pPr>
            <a:r>
              <a:rPr lang="el-GR" sz="3200" b="1" dirty="0">
                <a:solidFill>
                  <a:srgbClr val="0C0C0C"/>
                </a:solidFill>
                <a:latin typeface="Century Gothic"/>
              </a:rPr>
              <a:t>2.M</a:t>
            </a:r>
            <a:r>
              <a:rPr lang="el-GR" sz="3200" b="1" dirty="0" err="1">
                <a:solidFill>
                  <a:srgbClr val="0C0C0C"/>
                </a:solidFill>
                <a:latin typeface="Century Gothic"/>
              </a:rPr>
              <a:t>έταλλα</a:t>
            </a:r>
            <a:endParaRPr lang="el-GR" sz="3200" b="1" dirty="0">
              <a:solidFill>
                <a:srgbClr val="0C0C0C"/>
              </a:solidFill>
              <a:latin typeface="Century Gothic"/>
            </a:endParaRPr>
          </a:p>
          <a:p>
            <a:pPr marL="0" indent="0">
              <a:buNone/>
            </a:pPr>
            <a:r>
              <a:rPr lang="el-GR" sz="3200" b="1" dirty="0">
                <a:solidFill>
                  <a:srgbClr val="0C0C0C"/>
                </a:solidFill>
                <a:latin typeface="Century Gothic"/>
              </a:rPr>
              <a:t>3.Ιχνοστοιχεία</a:t>
            </a:r>
          </a:p>
          <a:p>
            <a:pPr marL="0" indent="0">
              <a:buNone/>
            </a:pPr>
            <a:r>
              <a:rPr lang="el-GR" sz="3200" b="1" dirty="0">
                <a:solidFill>
                  <a:srgbClr val="0C0C0C"/>
                </a:solidFill>
                <a:latin typeface="Century Gothic"/>
              </a:rPr>
              <a:t>4.Ακόρεστα λιπαρά οξέα:w-3, w-6, w-7, w-9</a:t>
            </a:r>
          </a:p>
        </p:txBody>
      </p:sp>
      <p:pic>
        <p:nvPicPr>
          <p:cNvPr id="4" name="Εικόνα 3" descr="vitamines100-612x3821.jpg"/>
          <p:cNvPicPr>
            <a:picLocks noChangeAspect="1"/>
          </p:cNvPicPr>
          <p:nvPr/>
        </p:nvPicPr>
        <p:blipFill>
          <a:blip r:embed="rId3"/>
          <a:stretch>
            <a:fillRect/>
          </a:stretch>
        </p:blipFill>
        <p:spPr>
          <a:xfrm>
            <a:off x="7124700" y="1333500"/>
            <a:ext cx="2743200" cy="17122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Εικόνα 4" descr="αρχείο λήψης (4).jpg"/>
          <p:cNvPicPr>
            <a:picLocks noChangeAspect="1"/>
          </p:cNvPicPr>
          <p:nvPr/>
        </p:nvPicPr>
        <p:blipFill>
          <a:blip r:embed="rId4"/>
          <a:stretch>
            <a:fillRect/>
          </a:stretch>
        </p:blipFill>
        <p:spPr>
          <a:xfrm>
            <a:off x="7267575" y="4524375"/>
            <a:ext cx="2880424" cy="18759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542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 y="66675"/>
            <a:ext cx="9404723" cy="1400530"/>
          </a:xfrm>
        </p:spPr>
        <p:txBody>
          <a:bodyPr/>
          <a:lstStyle/>
          <a:p>
            <a:r>
              <a:rPr lang="el-GR" b="1" dirty="0">
                <a:solidFill>
                  <a:srgbClr val="0C0C0C"/>
                </a:solidFill>
                <a:latin typeface="Century Gothic"/>
              </a:rPr>
              <a:t>Οι δράσεις των </a:t>
            </a:r>
            <a:r>
              <a:rPr lang="el-GR" b="1" dirty="0" err="1">
                <a:solidFill>
                  <a:srgbClr val="0C0C0C"/>
                </a:solidFill>
                <a:latin typeface="Century Gothic"/>
              </a:rPr>
              <a:t>ιπποφαών</a:t>
            </a:r>
            <a:r>
              <a:rPr lang="el-GR" b="1" dirty="0">
                <a:solidFill>
                  <a:srgbClr val="0C0C0C"/>
                </a:solidFill>
                <a:latin typeface="Century Gothic"/>
              </a:rPr>
              <a:t> είναι αρκετές και χρήσιμες:</a:t>
            </a:r>
            <a:r>
              <a:rPr lang="el-GR" b="1" dirty="0">
                <a:solidFill>
                  <a:schemeClr val="tx1"/>
                </a:solidFill>
                <a:latin typeface="Century Gothic"/>
              </a:rPr>
              <a:t/>
            </a:r>
            <a:br>
              <a:rPr lang="el-GR" b="1" dirty="0">
                <a:solidFill>
                  <a:schemeClr val="tx1"/>
                </a:solidFill>
                <a:latin typeface="Century Gothic"/>
              </a:rPr>
            </a:br>
            <a:endParaRPr lang="el-GR" b="1" dirty="0">
              <a:solidFill>
                <a:schemeClr val="tx1"/>
              </a:solidFill>
              <a:latin typeface="Century Gothic"/>
            </a:endParaRPr>
          </a:p>
        </p:txBody>
      </p:sp>
      <p:sp>
        <p:nvSpPr>
          <p:cNvPr id="3" name="Θέση περιεχομένου 2"/>
          <p:cNvSpPr>
            <a:spLocks noGrp="1"/>
          </p:cNvSpPr>
          <p:nvPr>
            <p:ph idx="1"/>
          </p:nvPr>
        </p:nvSpPr>
        <p:spPr>
          <a:xfrm>
            <a:off x="38100" y="1743075"/>
            <a:ext cx="8946541" cy="4195481"/>
          </a:xfrm>
        </p:spPr>
        <p:txBody>
          <a:bodyPr vert="horz" lIns="91440" tIns="45720" rIns="91440" bIns="45720" rtlCol="0" anchor="t">
            <a:normAutofit/>
          </a:bodyPr>
          <a:lstStyle/>
          <a:p>
            <a:pPr marL="0" indent="0">
              <a:buNone/>
            </a:pPr>
            <a:r>
              <a:rPr lang="el-GR" sz="3600" b="1" dirty="0">
                <a:solidFill>
                  <a:srgbClr val="000000"/>
                </a:solidFill>
                <a:latin typeface="Century Gothic"/>
              </a:rPr>
              <a:t>1:Αντιξειδωτίκη δράση</a:t>
            </a:r>
          </a:p>
          <a:p>
            <a:pPr marL="0" indent="0">
              <a:buNone/>
            </a:pPr>
            <a:r>
              <a:rPr lang="el-GR" sz="3600" b="1" dirty="0">
                <a:solidFill>
                  <a:srgbClr val="000000"/>
                </a:solidFill>
                <a:latin typeface="Century Gothic"/>
              </a:rPr>
              <a:t>2:Αντιφλεγμονώδες δράση</a:t>
            </a:r>
          </a:p>
          <a:p>
            <a:pPr marL="0" indent="0">
              <a:buNone/>
            </a:pPr>
            <a:r>
              <a:rPr lang="el-GR" sz="3600" b="1" dirty="0">
                <a:solidFill>
                  <a:srgbClr val="000000"/>
                </a:solidFill>
                <a:latin typeface="Century Gothic"/>
              </a:rPr>
              <a:t>3:Αντιμικροβιακή δράση</a:t>
            </a:r>
          </a:p>
          <a:p>
            <a:pPr marL="0" indent="0">
              <a:buNone/>
            </a:pPr>
            <a:r>
              <a:rPr lang="el-GR" sz="3600" b="1" dirty="0">
                <a:solidFill>
                  <a:srgbClr val="000000"/>
                </a:solidFill>
                <a:latin typeface="Century Gothic"/>
              </a:rPr>
              <a:t>4:Αναλγητική δράση</a:t>
            </a:r>
          </a:p>
          <a:p>
            <a:pPr marL="0" indent="0">
              <a:buNone/>
            </a:pPr>
            <a:r>
              <a:rPr lang="el-GR" sz="3600" b="1" dirty="0">
                <a:solidFill>
                  <a:srgbClr val="000000"/>
                </a:solidFill>
                <a:latin typeface="Century Gothic"/>
              </a:rPr>
              <a:t>5:Επουλωτική δράση</a:t>
            </a:r>
          </a:p>
        </p:txBody>
      </p:sp>
      <p:pic>
        <p:nvPicPr>
          <p:cNvPr id="4" name="Εικόνα 3" descr="αρχείο λήψης (3).jpg"/>
          <p:cNvPicPr>
            <a:picLocks noChangeAspect="1"/>
          </p:cNvPicPr>
          <p:nvPr/>
        </p:nvPicPr>
        <p:blipFill>
          <a:blip r:embed="rId3"/>
          <a:stretch>
            <a:fillRect/>
          </a:stretch>
        </p:blipFill>
        <p:spPr>
          <a:xfrm>
            <a:off x="6915150" y="2028190"/>
            <a:ext cx="3745776" cy="2492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5282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372994" cy="1400175"/>
          </a:xfrm>
        </p:spPr>
        <p:txBody>
          <a:bodyPr/>
          <a:lstStyle/>
          <a:p>
            <a:r>
              <a:rPr lang="el-GR" b="1" dirty="0">
                <a:solidFill>
                  <a:srgbClr val="0C0C0C"/>
                </a:solidFill>
              </a:rPr>
              <a:t>Τέλος οι </a:t>
            </a:r>
            <a:r>
              <a:rPr lang="el-GR" b="1" dirty="0" err="1">
                <a:solidFill>
                  <a:srgbClr val="0C0C0C"/>
                </a:solidFill>
              </a:rPr>
              <a:t>ιπποφαές</a:t>
            </a:r>
            <a:r>
              <a:rPr lang="el-GR" b="1" dirty="0">
                <a:solidFill>
                  <a:srgbClr val="0C0C0C"/>
                </a:solidFill>
              </a:rPr>
              <a:t> χρησιμοποιούνται με πολλούς τρόπους όπως:</a:t>
            </a:r>
            <a:endParaRPr lang="el-GR" b="1" dirty="0">
              <a:solidFill>
                <a:srgbClr val="0C0C0C"/>
              </a:solidFill>
              <a:latin typeface="Century Gothic"/>
            </a:endParaRPr>
          </a:p>
        </p:txBody>
      </p:sp>
      <p:sp>
        <p:nvSpPr>
          <p:cNvPr id="3" name="Θέση περιεχομένου 2"/>
          <p:cNvSpPr>
            <a:spLocks noGrp="1"/>
          </p:cNvSpPr>
          <p:nvPr>
            <p:ph idx="1"/>
          </p:nvPr>
        </p:nvSpPr>
        <p:spPr>
          <a:xfrm>
            <a:off x="57150" y="1628775"/>
            <a:ext cx="11142286" cy="4195763"/>
          </a:xfrm>
        </p:spPr>
        <p:txBody>
          <a:bodyPr vert="horz" lIns="91440" tIns="45720" rIns="91440" bIns="45720" rtlCol="0" anchor="t">
            <a:normAutofit/>
          </a:bodyPr>
          <a:lstStyle/>
          <a:p>
            <a:pPr marL="0" indent="0">
              <a:buNone/>
            </a:pPr>
            <a:r>
              <a:rPr lang="el-GR" sz="3600" b="1" dirty="0">
                <a:solidFill>
                  <a:srgbClr val="0C0C0C"/>
                </a:solidFill>
                <a:latin typeface="Century Gothic"/>
              </a:rPr>
              <a:t>1:Συμπλήρωμα διατροφής</a:t>
            </a:r>
          </a:p>
          <a:p>
            <a:pPr marL="0" indent="0">
              <a:buNone/>
            </a:pPr>
            <a:r>
              <a:rPr lang="el-GR" sz="3600" b="1" dirty="0">
                <a:solidFill>
                  <a:srgbClr val="0C0C0C"/>
                </a:solidFill>
                <a:latin typeface="Century Gothic"/>
              </a:rPr>
              <a:t>2:Ως συστατικό φαρμάκων</a:t>
            </a:r>
          </a:p>
          <a:p>
            <a:pPr marL="0" indent="0">
              <a:buNone/>
            </a:pPr>
            <a:r>
              <a:rPr lang="el-GR" sz="3600" b="1" dirty="0">
                <a:solidFill>
                  <a:srgbClr val="0C0C0C"/>
                </a:solidFill>
                <a:latin typeface="Century Gothic"/>
              </a:rPr>
              <a:t>3:Ως συστατικό καλλυντικών σκευασμάτων</a:t>
            </a:r>
          </a:p>
          <a:p>
            <a:pPr marL="0" indent="0">
              <a:buNone/>
            </a:pPr>
            <a:r>
              <a:rPr lang="el-GR" sz="3600" b="1" dirty="0">
                <a:solidFill>
                  <a:srgbClr val="0C0C0C"/>
                </a:solidFill>
                <a:latin typeface="Century Gothic"/>
              </a:rPr>
              <a:t>4:Για την παραγωγή χυμών και </a:t>
            </a:r>
            <a:r>
              <a:rPr lang="el-GR" sz="3600" b="1" dirty="0" err="1">
                <a:solidFill>
                  <a:srgbClr val="0C0C0C"/>
                </a:solidFill>
                <a:latin typeface="Century Gothic"/>
              </a:rPr>
              <a:t>μερμελάδας</a:t>
            </a:r>
          </a:p>
        </p:txBody>
      </p:sp>
      <p:pic>
        <p:nvPicPr>
          <p:cNvPr id="4" name="Εικόνα 3" descr="45.jpg"/>
          <p:cNvPicPr>
            <a:picLocks noChangeAspect="1"/>
          </p:cNvPicPr>
          <p:nvPr/>
        </p:nvPicPr>
        <p:blipFill>
          <a:blip r:embed="rId3"/>
          <a:stretch>
            <a:fillRect/>
          </a:stretch>
        </p:blipFill>
        <p:spPr>
          <a:xfrm>
            <a:off x="857250" y="4524375"/>
            <a:ext cx="1864963" cy="20609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Εικόνα 4" descr="αρχείο λήψης (7).jpg"/>
          <p:cNvPicPr>
            <a:picLocks noChangeAspect="1"/>
          </p:cNvPicPr>
          <p:nvPr/>
        </p:nvPicPr>
        <p:blipFill>
          <a:blip r:embed="rId4"/>
          <a:stretch>
            <a:fillRect/>
          </a:stretch>
        </p:blipFill>
        <p:spPr>
          <a:xfrm>
            <a:off x="4541005" y="4619625"/>
            <a:ext cx="2619375" cy="1743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Εικόνα 5" descr="αρχείο λήψης (5).jpg"/>
          <p:cNvPicPr>
            <a:picLocks noChangeAspect="1"/>
          </p:cNvPicPr>
          <p:nvPr/>
        </p:nvPicPr>
        <p:blipFill>
          <a:blip r:embed="rId5"/>
          <a:stretch>
            <a:fillRect/>
          </a:stretch>
        </p:blipFill>
        <p:spPr>
          <a:xfrm>
            <a:off x="8743950" y="4619626"/>
            <a:ext cx="2743200" cy="15557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Εικόνα 6" descr="αρχείο λήψης (6).jpg"/>
          <p:cNvPicPr>
            <a:picLocks noChangeAspect="1"/>
          </p:cNvPicPr>
          <p:nvPr/>
        </p:nvPicPr>
        <p:blipFill>
          <a:blip r:embed="rId6"/>
          <a:stretch>
            <a:fillRect/>
          </a:stretch>
        </p:blipFill>
        <p:spPr>
          <a:xfrm>
            <a:off x="7448550" y="1485900"/>
            <a:ext cx="2743200" cy="12439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4475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466725"/>
            <a:ext cx="9404723" cy="1400530"/>
          </a:xfrm>
        </p:spPr>
        <p:txBody>
          <a:bodyPr/>
          <a:lstStyle/>
          <a:p>
            <a:pPr algn="ctr"/>
            <a:r>
              <a:rPr lang="el-GR" b="1" dirty="0">
                <a:solidFill>
                  <a:srgbClr val="0C0C0C"/>
                </a:solidFill>
              </a:rPr>
              <a:t>       ΤΕΛΟΣ ΠΑΡΟΥΣΙΑΣΗΣ</a:t>
            </a:r>
          </a:p>
        </p:txBody>
      </p:sp>
      <p:sp>
        <p:nvSpPr>
          <p:cNvPr id="3" name="Θέση περιεχομένου 2"/>
          <p:cNvSpPr>
            <a:spLocks noGrp="1"/>
          </p:cNvSpPr>
          <p:nvPr>
            <p:ph idx="1"/>
          </p:nvPr>
        </p:nvSpPr>
        <p:spPr>
          <a:xfrm>
            <a:off x="1304925" y="2343150"/>
            <a:ext cx="8946541" cy="4195481"/>
          </a:xfrm>
        </p:spPr>
        <p:txBody>
          <a:bodyPr vert="horz" lIns="91440" tIns="45720" rIns="91440" bIns="45720" rtlCol="0" anchor="t">
            <a:normAutofit/>
          </a:bodyPr>
          <a:lstStyle/>
          <a:p>
            <a:pPr marL="0" indent="0" algn="ctr">
              <a:buNone/>
            </a:pPr>
            <a:r>
              <a:rPr lang="el-GR" sz="4400" b="1" dirty="0">
                <a:solidFill>
                  <a:srgbClr val="0C0C0C"/>
                </a:solidFill>
                <a:latin typeface="Century Gothic"/>
              </a:rPr>
              <a:t>Ευχαριστούμε πολύ για τον χρόνο και την προσοχή σας.</a:t>
            </a:r>
          </a:p>
        </p:txBody>
      </p:sp>
    </p:spTree>
    <p:extLst>
      <p:ext uri="{BB962C8B-B14F-4D97-AF65-F5344CB8AC3E}">
        <p14:creationId xmlns:p14="http://schemas.microsoft.com/office/powerpoint/2010/main" val="13146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3750" y="404814"/>
            <a:ext cx="7772400" cy="1470025"/>
          </a:xfrm>
        </p:spPr>
        <p:txBody>
          <a:bodyPr/>
          <a:lstStyle/>
          <a:p>
            <a:r>
              <a:rPr lang="el-GR" sz="5400" b="1">
                <a:latin typeface="Bodoni MT Black" pitchFamily="18" charset="0"/>
              </a:rPr>
              <a:t>ΙΠΠΟΦΑΕΣ!!</a:t>
            </a:r>
          </a:p>
        </p:txBody>
      </p:sp>
      <p:sp>
        <p:nvSpPr>
          <p:cNvPr id="2051" name="Rectangle 3"/>
          <p:cNvSpPr>
            <a:spLocks noGrp="1" noChangeArrowheads="1"/>
          </p:cNvSpPr>
          <p:nvPr>
            <p:ph type="subTitle" idx="1"/>
          </p:nvPr>
        </p:nvSpPr>
        <p:spPr>
          <a:xfrm>
            <a:off x="2640013" y="2492376"/>
            <a:ext cx="7416800" cy="4176713"/>
          </a:xfrm>
        </p:spPr>
        <p:txBody>
          <a:bodyPr/>
          <a:lstStyle/>
          <a:p>
            <a:r>
              <a:rPr lang="el-GR"/>
              <a:t>Μία εργασία των μαθητριών:</a:t>
            </a:r>
          </a:p>
          <a:p>
            <a:r>
              <a:rPr lang="el-GR"/>
              <a:t>Ιωάννας Δριτσέλη </a:t>
            </a:r>
          </a:p>
          <a:p>
            <a:r>
              <a:rPr lang="el-GR"/>
              <a:t>Αθανασίας Κατσούλη</a:t>
            </a:r>
          </a:p>
          <a:p>
            <a:r>
              <a:rPr lang="el-GR"/>
              <a:t>Θεοδώρας Κωστούρου</a:t>
            </a:r>
          </a:p>
          <a:p>
            <a:r>
              <a:rPr lang="el-GR"/>
              <a:t>Αναστασίας Κατσούλη </a:t>
            </a:r>
          </a:p>
          <a:p>
            <a:r>
              <a:rPr lang="el-GR"/>
              <a:t>Τμήμα Α2 1</a:t>
            </a:r>
            <a:r>
              <a:rPr lang="el-GR" baseline="30000"/>
              <a:t>ο</a:t>
            </a:r>
            <a:r>
              <a:rPr lang="el-GR"/>
              <a:t> ΓΕΛ  Αγ. Παρασκευής </a:t>
            </a:r>
          </a:p>
          <a:p>
            <a:endParaRPr lang="el-GR"/>
          </a:p>
        </p:txBody>
      </p:sp>
    </p:spTree>
    <p:extLst>
      <p:ext uri="{BB962C8B-B14F-4D97-AF65-F5344CB8AC3E}">
        <p14:creationId xmlns:p14="http://schemas.microsoft.com/office/powerpoint/2010/main" val="14379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 calcmode="lin" valueType="num">
                                      <p:cBhvr>
                                        <p:cTn id="9" dur="500" fill="hold"/>
                                        <p:tgtEl>
                                          <p:spTgt spid="2050"/>
                                        </p:tgtEl>
                                        <p:attrNameLst>
                                          <p:attrName>style.rotation</p:attrName>
                                        </p:attrNameLst>
                                      </p:cBhvr>
                                      <p:tavLst>
                                        <p:tav tm="0">
                                          <p:val>
                                            <p:fltVal val="360"/>
                                          </p:val>
                                        </p:tav>
                                        <p:tav tm="100000">
                                          <p:val>
                                            <p:fltVal val="0"/>
                                          </p:val>
                                        </p:tav>
                                      </p:tavLst>
                                    </p:anim>
                                    <p:animEffect transition="in" filter="fade">
                                      <p:cBhvr>
                                        <p:cTn id="10" dur="500"/>
                                        <p:tgtEl>
                                          <p:spTgt spid="205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2051">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2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5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2051">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205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051">
                                            <p:txEl>
                                              <p:pRg st="2" end="2"/>
                                            </p:txEl>
                                          </p:spTgt>
                                        </p:tgtEl>
                                        <p:attrNameLst>
                                          <p:attrName>style.visibility</p:attrName>
                                        </p:attrNameLst>
                                      </p:cBhvr>
                                      <p:to>
                                        <p:strVal val="visible"/>
                                      </p:to>
                                    </p:set>
                                    <p:anim calcmode="lin" valueType="num">
                                      <p:cBhvr>
                                        <p:cTn id="29" dur="500" fill="hold"/>
                                        <p:tgtEl>
                                          <p:spTgt spid="205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051">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2051">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205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051">
                                            <p:txEl>
                                              <p:pRg st="3" end="3"/>
                                            </p:txEl>
                                          </p:spTgt>
                                        </p:tgtEl>
                                        <p:attrNameLst>
                                          <p:attrName>style.visibility</p:attrName>
                                        </p:attrNameLst>
                                      </p:cBhvr>
                                      <p:to>
                                        <p:strVal val="visible"/>
                                      </p:to>
                                    </p:set>
                                    <p:anim calcmode="lin" valueType="num">
                                      <p:cBhvr>
                                        <p:cTn id="37" dur="500" fill="hold"/>
                                        <p:tgtEl>
                                          <p:spTgt spid="2051">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2051">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2051">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205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2051">
                                            <p:txEl>
                                              <p:pRg st="4" end="4"/>
                                            </p:txEl>
                                          </p:spTgt>
                                        </p:tgtEl>
                                        <p:attrNameLst>
                                          <p:attrName>style.visibility</p:attrName>
                                        </p:attrNameLst>
                                      </p:cBhvr>
                                      <p:to>
                                        <p:strVal val="visible"/>
                                      </p:to>
                                    </p:set>
                                    <p:anim calcmode="lin" valueType="num">
                                      <p:cBhvr>
                                        <p:cTn id="45" dur="500" fill="hold"/>
                                        <p:tgtEl>
                                          <p:spTgt spid="2051">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2051">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2051">
                                            <p:txEl>
                                              <p:pRg st="4" end="4"/>
                                            </p:txEl>
                                          </p:spTgt>
                                        </p:tgtEl>
                                        <p:attrNameLst>
                                          <p:attrName>style.rotation</p:attrName>
                                        </p:attrNameLst>
                                      </p:cBhvr>
                                      <p:tavLst>
                                        <p:tav tm="0">
                                          <p:val>
                                            <p:fltVal val="360"/>
                                          </p:val>
                                        </p:tav>
                                        <p:tav tm="100000">
                                          <p:val>
                                            <p:fltVal val="0"/>
                                          </p:val>
                                        </p:tav>
                                      </p:tavLst>
                                    </p:anim>
                                    <p:animEffect transition="in" filter="fade">
                                      <p:cBhvr>
                                        <p:cTn id="48" dur="500"/>
                                        <p:tgtEl>
                                          <p:spTgt spid="2051">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051">
                                            <p:txEl>
                                              <p:pRg st="5" end="5"/>
                                            </p:txEl>
                                          </p:spTgt>
                                        </p:tgtEl>
                                        <p:attrNameLst>
                                          <p:attrName>style.visibility</p:attrName>
                                        </p:attrNameLst>
                                      </p:cBhvr>
                                      <p:to>
                                        <p:strVal val="visible"/>
                                      </p:to>
                                    </p:set>
                                    <p:anim calcmode="lin" valueType="num">
                                      <p:cBhvr>
                                        <p:cTn id="53" dur="500" fill="hold"/>
                                        <p:tgtEl>
                                          <p:spTgt spid="2051">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2051">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2051">
                                            <p:txEl>
                                              <p:pRg st="5" end="5"/>
                                            </p:txEl>
                                          </p:spTgt>
                                        </p:tgtEl>
                                        <p:attrNameLst>
                                          <p:attrName>style.rotation</p:attrName>
                                        </p:attrNameLst>
                                      </p:cBhvr>
                                      <p:tavLst>
                                        <p:tav tm="0">
                                          <p:val>
                                            <p:fltVal val="360"/>
                                          </p:val>
                                        </p:tav>
                                        <p:tav tm="100000">
                                          <p:val>
                                            <p:fltVal val="0"/>
                                          </p:val>
                                        </p:tav>
                                      </p:tavLst>
                                    </p:anim>
                                    <p:animEffect transition="in" filter="fade">
                                      <p:cBhvr>
                                        <p:cTn id="56" dur="500"/>
                                        <p:tgtEl>
                                          <p:spTgt spid="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3750" y="404813"/>
            <a:ext cx="8229600" cy="1143000"/>
          </a:xfrm>
        </p:spPr>
        <p:txBody>
          <a:bodyPr/>
          <a:lstStyle/>
          <a:p>
            <a:pPr eaLnBrk="1" hangingPunct="1">
              <a:defRPr/>
            </a:pPr>
            <a:r>
              <a:rPr lang="el-GR" sz="4000"/>
              <a:t>Μορφές</a:t>
            </a:r>
            <a:br>
              <a:rPr lang="el-GR" sz="4000"/>
            </a:br>
            <a:r>
              <a:rPr lang="el-GR" sz="4000"/>
              <a:t> </a:t>
            </a:r>
            <a:r>
              <a:rPr lang="el-GR" sz="3200"/>
              <a:t>(όπου μπορούμε να συναντήσουμε τα</a:t>
            </a:r>
            <a:r>
              <a:rPr lang="el-GR" sz="4000"/>
              <a:t> </a:t>
            </a:r>
            <a:r>
              <a:rPr lang="el-GR" sz="3200"/>
              <a:t>βότανα)</a:t>
            </a:r>
            <a:r>
              <a:rPr lang="el-GR" sz="4000"/>
              <a:t> </a:t>
            </a:r>
          </a:p>
        </p:txBody>
      </p:sp>
      <p:sp>
        <p:nvSpPr>
          <p:cNvPr id="4100" name="Rectangle 4"/>
          <p:cNvSpPr>
            <a:spLocks noGrp="1" noChangeArrowheads="1"/>
          </p:cNvSpPr>
          <p:nvPr>
            <p:ph type="body" sz="half" idx="1"/>
          </p:nvPr>
        </p:nvSpPr>
        <p:spPr>
          <a:xfrm>
            <a:off x="3071813" y="2327276"/>
            <a:ext cx="4038600" cy="4530725"/>
          </a:xfrm>
        </p:spPr>
        <p:txBody>
          <a:bodyPr/>
          <a:lstStyle/>
          <a:p>
            <a:pPr eaLnBrk="1" hangingPunct="1">
              <a:defRPr/>
            </a:pPr>
            <a:r>
              <a:rPr lang="el-GR" smtClean="0"/>
              <a:t>Αφέψημα </a:t>
            </a:r>
          </a:p>
          <a:p>
            <a:pPr eaLnBrk="1" hangingPunct="1">
              <a:defRPr/>
            </a:pPr>
            <a:endParaRPr lang="el-GR" smtClean="0"/>
          </a:p>
          <a:p>
            <a:pPr eaLnBrk="1" hangingPunct="1">
              <a:defRPr/>
            </a:pPr>
            <a:r>
              <a:rPr lang="el-GR" smtClean="0"/>
              <a:t>Αιθέρια έλαια </a:t>
            </a:r>
          </a:p>
          <a:p>
            <a:pPr eaLnBrk="1" hangingPunct="1">
              <a:defRPr/>
            </a:pPr>
            <a:endParaRPr lang="el-GR" smtClean="0"/>
          </a:p>
          <a:p>
            <a:pPr eaLnBrk="1" hangingPunct="1">
              <a:defRPr/>
            </a:pPr>
            <a:r>
              <a:rPr lang="el-GR" smtClean="0"/>
              <a:t>Σιρόπι </a:t>
            </a:r>
          </a:p>
        </p:txBody>
      </p:sp>
      <p:sp>
        <p:nvSpPr>
          <p:cNvPr id="4101" name="Rectangle 5"/>
          <p:cNvSpPr>
            <a:spLocks noGrp="1" noChangeArrowheads="1"/>
          </p:cNvSpPr>
          <p:nvPr>
            <p:ph type="body" sz="half" idx="2"/>
          </p:nvPr>
        </p:nvSpPr>
        <p:spPr>
          <a:xfrm>
            <a:off x="6383338" y="2327276"/>
            <a:ext cx="4038600" cy="4530725"/>
          </a:xfrm>
        </p:spPr>
        <p:txBody>
          <a:bodyPr/>
          <a:lstStyle/>
          <a:p>
            <a:pPr eaLnBrk="1" hangingPunct="1">
              <a:defRPr/>
            </a:pPr>
            <a:r>
              <a:rPr lang="el-GR" smtClean="0"/>
              <a:t>Σκόνη </a:t>
            </a:r>
          </a:p>
          <a:p>
            <a:pPr eaLnBrk="1" hangingPunct="1">
              <a:defRPr/>
            </a:pPr>
            <a:endParaRPr lang="el-GR" smtClean="0"/>
          </a:p>
          <a:p>
            <a:pPr eaLnBrk="1" hangingPunct="1">
              <a:defRPr/>
            </a:pPr>
            <a:r>
              <a:rPr lang="el-GR" smtClean="0"/>
              <a:t>Έγχυμα</a:t>
            </a:r>
          </a:p>
          <a:p>
            <a:pPr eaLnBrk="1" hangingPunct="1">
              <a:defRPr/>
            </a:pPr>
            <a:endParaRPr lang="el-GR" smtClean="0"/>
          </a:p>
          <a:p>
            <a:pPr eaLnBrk="1" hangingPunct="1">
              <a:defRPr/>
            </a:pPr>
            <a:r>
              <a:rPr lang="el-GR" smtClean="0"/>
              <a:t>Αλοιφή </a:t>
            </a:r>
          </a:p>
          <a:p>
            <a:pPr eaLnBrk="1" hangingPunct="1">
              <a:defRPr/>
            </a:pPr>
            <a:endParaRPr lang="el-GR" smtClean="0"/>
          </a:p>
        </p:txBody>
      </p:sp>
    </p:spTree>
    <p:extLst>
      <p:ext uri="{BB962C8B-B14F-4D97-AF65-F5344CB8AC3E}">
        <p14:creationId xmlns:p14="http://schemas.microsoft.com/office/powerpoint/2010/main" val="37529438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992313" y="692151"/>
            <a:ext cx="7931150" cy="5434013"/>
          </a:xfrm>
        </p:spPr>
        <p:txBody>
          <a:bodyPr/>
          <a:lstStyle/>
          <a:p>
            <a:pPr>
              <a:buFontTx/>
              <a:buNone/>
            </a:pPr>
            <a:r>
              <a:rPr lang="el-GR" sz="2000" b="1" u="sng"/>
              <a:t>ΣΥΣΤΑΤΙΚΑ</a:t>
            </a:r>
            <a:r>
              <a:rPr lang="el-GR" sz="2000" b="1"/>
              <a:t>:</a:t>
            </a:r>
          </a:p>
          <a:p>
            <a:r>
              <a:rPr lang="el-GR" sz="2000"/>
              <a:t>Βιταμίνη </a:t>
            </a:r>
            <a:r>
              <a:rPr lang="en-US" sz="2000"/>
              <a:t>C, E, B</a:t>
            </a:r>
          </a:p>
          <a:p>
            <a:r>
              <a:rPr lang="en-US" sz="2000"/>
              <a:t> </a:t>
            </a:r>
            <a:r>
              <a:rPr lang="el-GR" sz="2000"/>
              <a:t>Μέταλλα</a:t>
            </a:r>
          </a:p>
          <a:p>
            <a:r>
              <a:rPr lang="el-GR" sz="2000"/>
              <a:t>Ιχνοστοιχεία</a:t>
            </a:r>
          </a:p>
          <a:p>
            <a:r>
              <a:rPr lang="el-GR" sz="2000"/>
              <a:t>Ακόρεστα λιπαρά οξέα Ω.3, Ω.6, Ω.7, Ω.9</a:t>
            </a:r>
          </a:p>
          <a:p>
            <a:pPr>
              <a:buFontTx/>
              <a:buNone/>
            </a:pPr>
            <a:endParaRPr lang="el-GR" sz="2000"/>
          </a:p>
          <a:p>
            <a:pPr>
              <a:buFontTx/>
              <a:buNone/>
            </a:pPr>
            <a:endParaRPr lang="el-GR" sz="2000" u="sng"/>
          </a:p>
          <a:p>
            <a:pPr>
              <a:buFontTx/>
              <a:buNone/>
            </a:pPr>
            <a:r>
              <a:rPr lang="el-GR" sz="2000" b="1" u="sng"/>
              <a:t>ΔΡΑΣΗ</a:t>
            </a:r>
            <a:r>
              <a:rPr lang="el-GR" sz="2000"/>
              <a:t>:                                                         </a:t>
            </a:r>
            <a:r>
              <a:rPr lang="el-GR" sz="2000" b="1" u="sng"/>
              <a:t>ΧΡΗΣΗ</a:t>
            </a:r>
            <a:r>
              <a:rPr lang="el-GR" sz="2000"/>
              <a:t>:</a:t>
            </a:r>
          </a:p>
          <a:p>
            <a:r>
              <a:rPr lang="el-GR" sz="2000"/>
              <a:t>Αντιοξειδωτική                                Συμπλήρωμα διατροφής</a:t>
            </a:r>
          </a:p>
          <a:p>
            <a:r>
              <a:rPr lang="el-GR" sz="2000"/>
              <a:t>Αντιφλεγμονώδη                             Συστατικό φαρμάκων</a:t>
            </a:r>
          </a:p>
          <a:p>
            <a:r>
              <a:rPr lang="el-GR" sz="2000"/>
              <a:t>Αντιμικροβιακή                                Συστατικό καλλυντικών                                </a:t>
            </a:r>
          </a:p>
          <a:p>
            <a:r>
              <a:rPr lang="el-GR" sz="2000"/>
              <a:t>Αναλγητική                                      Χυμοί και μαρμελάδες από</a:t>
            </a:r>
          </a:p>
          <a:p>
            <a:r>
              <a:rPr lang="el-GR" sz="2000"/>
              <a:t>Επουλωτική                                              τους καρπούς</a:t>
            </a:r>
          </a:p>
        </p:txBody>
      </p:sp>
    </p:spTree>
    <p:extLst>
      <p:ext uri="{BB962C8B-B14F-4D97-AF65-F5344CB8AC3E}">
        <p14:creationId xmlns:p14="http://schemas.microsoft.com/office/powerpoint/2010/main" val="22359697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fade">
                                      <p:cBhvr>
                                        <p:cTn id="14" dur="1000"/>
                                        <p:tgtEl>
                                          <p:spTgt spid="3075">
                                            <p:txEl>
                                              <p:pRg st="1" end="1"/>
                                            </p:txEl>
                                          </p:spTgt>
                                        </p:tgtEl>
                                      </p:cBhvr>
                                    </p:animEffect>
                                    <p:anim calcmode="lin" valueType="num">
                                      <p:cBhvr>
                                        <p:cTn id="15" dur="10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1000"/>
                                        <p:tgtEl>
                                          <p:spTgt spid="3075">
                                            <p:txEl>
                                              <p:pRg st="2" end="2"/>
                                            </p:txEl>
                                          </p:spTgt>
                                        </p:tgtEl>
                                      </p:cBhvr>
                                    </p:animEffect>
                                    <p:anim calcmode="lin" valueType="num">
                                      <p:cBhvr>
                                        <p:cTn id="22"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Effect transition="in" filter="fade">
                                      <p:cBhvr>
                                        <p:cTn id="28" dur="1000"/>
                                        <p:tgtEl>
                                          <p:spTgt spid="3075">
                                            <p:txEl>
                                              <p:pRg st="3" end="3"/>
                                            </p:txEl>
                                          </p:spTgt>
                                        </p:tgtEl>
                                      </p:cBhvr>
                                    </p:animEffect>
                                    <p:anim calcmode="lin" valueType="num">
                                      <p:cBhvr>
                                        <p:cTn id="29"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Effect transition="in" filter="fade">
                                      <p:cBhvr>
                                        <p:cTn id="35" dur="1000"/>
                                        <p:tgtEl>
                                          <p:spTgt spid="3075">
                                            <p:txEl>
                                              <p:pRg st="4" end="4"/>
                                            </p:txEl>
                                          </p:spTgt>
                                        </p:tgtEl>
                                      </p:cBhvr>
                                    </p:animEffect>
                                    <p:anim calcmode="lin" valueType="num">
                                      <p:cBhvr>
                                        <p:cTn id="36"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1000"/>
                                        <p:tgtEl>
                                          <p:spTgt spid="3075">
                                            <p:txEl>
                                              <p:pRg st="7" end="7"/>
                                            </p:txEl>
                                          </p:spTgt>
                                        </p:tgtEl>
                                      </p:cBhvr>
                                    </p:animEffect>
                                    <p:anim calcmode="lin" valueType="num">
                                      <p:cBhvr>
                                        <p:cTn id="43"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75">
                                            <p:txEl>
                                              <p:pRg st="8" end="8"/>
                                            </p:txEl>
                                          </p:spTgt>
                                        </p:tgtEl>
                                        <p:attrNameLst>
                                          <p:attrName>style.visibility</p:attrName>
                                        </p:attrNameLst>
                                      </p:cBhvr>
                                      <p:to>
                                        <p:strVal val="visible"/>
                                      </p:to>
                                    </p:set>
                                    <p:animEffect transition="in" filter="fade">
                                      <p:cBhvr>
                                        <p:cTn id="49" dur="1000"/>
                                        <p:tgtEl>
                                          <p:spTgt spid="3075">
                                            <p:txEl>
                                              <p:pRg st="8" end="8"/>
                                            </p:txEl>
                                          </p:spTgt>
                                        </p:tgtEl>
                                      </p:cBhvr>
                                    </p:animEffect>
                                    <p:anim calcmode="lin" valueType="num">
                                      <p:cBhvr>
                                        <p:cTn id="50"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75">
                                            <p:txEl>
                                              <p:pRg st="9" end="9"/>
                                            </p:txEl>
                                          </p:spTgt>
                                        </p:tgtEl>
                                        <p:attrNameLst>
                                          <p:attrName>style.visibility</p:attrName>
                                        </p:attrNameLst>
                                      </p:cBhvr>
                                      <p:to>
                                        <p:strVal val="visible"/>
                                      </p:to>
                                    </p:set>
                                    <p:animEffect transition="in" filter="fade">
                                      <p:cBhvr>
                                        <p:cTn id="56" dur="1000"/>
                                        <p:tgtEl>
                                          <p:spTgt spid="3075">
                                            <p:txEl>
                                              <p:pRg st="9" end="9"/>
                                            </p:txEl>
                                          </p:spTgt>
                                        </p:tgtEl>
                                      </p:cBhvr>
                                    </p:animEffect>
                                    <p:anim calcmode="lin" valueType="num">
                                      <p:cBhvr>
                                        <p:cTn id="57"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75">
                                            <p:txEl>
                                              <p:pRg st="10" end="10"/>
                                            </p:txEl>
                                          </p:spTgt>
                                        </p:tgtEl>
                                        <p:attrNameLst>
                                          <p:attrName>style.visibility</p:attrName>
                                        </p:attrNameLst>
                                      </p:cBhvr>
                                      <p:to>
                                        <p:strVal val="visible"/>
                                      </p:to>
                                    </p:set>
                                    <p:animEffect transition="in" filter="fade">
                                      <p:cBhvr>
                                        <p:cTn id="63" dur="1000"/>
                                        <p:tgtEl>
                                          <p:spTgt spid="3075">
                                            <p:txEl>
                                              <p:pRg st="10" end="10"/>
                                            </p:txEl>
                                          </p:spTgt>
                                        </p:tgtEl>
                                      </p:cBhvr>
                                    </p:animEffect>
                                    <p:anim calcmode="lin" valueType="num">
                                      <p:cBhvr>
                                        <p:cTn id="64"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75">
                                            <p:txEl>
                                              <p:pRg st="11" end="11"/>
                                            </p:txEl>
                                          </p:spTgt>
                                        </p:tgtEl>
                                        <p:attrNameLst>
                                          <p:attrName>style.visibility</p:attrName>
                                        </p:attrNameLst>
                                      </p:cBhvr>
                                      <p:to>
                                        <p:strVal val="visible"/>
                                      </p:to>
                                    </p:set>
                                    <p:animEffect transition="in" filter="fade">
                                      <p:cBhvr>
                                        <p:cTn id="70" dur="1000"/>
                                        <p:tgtEl>
                                          <p:spTgt spid="3075">
                                            <p:txEl>
                                              <p:pRg st="11" end="11"/>
                                            </p:txEl>
                                          </p:spTgt>
                                        </p:tgtEl>
                                      </p:cBhvr>
                                    </p:animEffect>
                                    <p:anim calcmode="lin" valueType="num">
                                      <p:cBhvr>
                                        <p:cTn id="71"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075">
                                            <p:txEl>
                                              <p:pRg st="12" end="12"/>
                                            </p:txEl>
                                          </p:spTgt>
                                        </p:tgtEl>
                                        <p:attrNameLst>
                                          <p:attrName>style.visibility</p:attrName>
                                        </p:attrNameLst>
                                      </p:cBhvr>
                                      <p:to>
                                        <p:strVal val="visible"/>
                                      </p:to>
                                    </p:set>
                                    <p:animEffect transition="in" filter="fade">
                                      <p:cBhvr>
                                        <p:cTn id="77" dur="1000"/>
                                        <p:tgtEl>
                                          <p:spTgt spid="3075">
                                            <p:txEl>
                                              <p:pRg st="12" end="12"/>
                                            </p:txEl>
                                          </p:spTgt>
                                        </p:tgtEl>
                                      </p:cBhvr>
                                    </p:animEffect>
                                    <p:anim calcmode="lin" valueType="num">
                                      <p:cBhvr>
                                        <p:cTn id="78" dur="1000" fill="hold"/>
                                        <p:tgtEl>
                                          <p:spTgt spid="3075">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07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774826" y="260351"/>
            <a:ext cx="8640763" cy="5903913"/>
          </a:xfrm>
        </p:spPr>
        <p:txBody>
          <a:bodyPr/>
          <a:lstStyle/>
          <a:p>
            <a:pPr>
              <a:buFontTx/>
              <a:buNone/>
            </a:pPr>
            <a:endParaRPr lang="el-GR" sz="2000"/>
          </a:p>
          <a:p>
            <a:pPr>
              <a:buFontTx/>
              <a:buNone/>
            </a:pPr>
            <a:r>
              <a:rPr lang="el-GR" sz="2400" b="1" u="sng"/>
              <a:t>ΕΤΥΜΟΛΟΓΙΑ</a:t>
            </a:r>
            <a:r>
              <a:rPr lang="el-GR" sz="2400"/>
              <a:t>: ίππος (άλογο) και φάος( φώς, λάμψη)   Επιστημονική ονομασία </a:t>
            </a:r>
            <a:r>
              <a:rPr lang="el-GR" sz="2400" u="sng"/>
              <a:t>ιπποφαές, ραμνοειδές</a:t>
            </a:r>
          </a:p>
          <a:p>
            <a:pPr>
              <a:buFontTx/>
              <a:buNone/>
            </a:pPr>
            <a:endParaRPr lang="el-GR" sz="2400"/>
          </a:p>
          <a:p>
            <a:pPr>
              <a:buFontTx/>
              <a:buNone/>
            </a:pPr>
            <a:r>
              <a:rPr lang="el-GR" sz="2400" b="1" u="sng"/>
              <a:t>ΙΣΤΟΡΙΑ</a:t>
            </a:r>
            <a:r>
              <a:rPr lang="el-GR" sz="2400"/>
              <a:t>: Χρονολογείται από την Εποχή των Παγετώνων αλλά και επί Μ. Αλεξάνδρου </a:t>
            </a:r>
          </a:p>
          <a:p>
            <a:pPr>
              <a:buFontTx/>
              <a:buNone/>
            </a:pPr>
            <a:endParaRPr lang="el-GR" sz="2400"/>
          </a:p>
          <a:p>
            <a:pPr>
              <a:buFontTx/>
              <a:buNone/>
            </a:pPr>
            <a:r>
              <a:rPr lang="el-GR" sz="2400"/>
              <a:t> </a:t>
            </a:r>
            <a:r>
              <a:rPr lang="el-GR" sz="2400" b="1" u="sng"/>
              <a:t>Αναφορά του φυτού σε κείμενα</a:t>
            </a:r>
            <a:r>
              <a:rPr lang="el-GR" sz="2400"/>
              <a:t>:</a:t>
            </a:r>
          </a:p>
          <a:p>
            <a:r>
              <a:rPr lang="el-GR" sz="2400"/>
              <a:t> του Θεόφραστου (μαθητής Αριστοτέλη) </a:t>
            </a:r>
          </a:p>
          <a:p>
            <a:r>
              <a:rPr lang="el-GR" sz="2400"/>
              <a:t> του Διοσκουρίδη ( πατέρας της φαρμακολογίας</a:t>
            </a:r>
            <a:r>
              <a:rPr lang="el-GR" sz="2000"/>
              <a:t>) </a:t>
            </a:r>
          </a:p>
          <a:p>
            <a:pPr>
              <a:buFontTx/>
              <a:buNone/>
            </a:pPr>
            <a:endParaRPr lang="el-GR" sz="2000"/>
          </a:p>
          <a:p>
            <a:pPr>
              <a:buFontTx/>
              <a:buNone/>
            </a:pPr>
            <a:endParaRPr lang="el-GR" sz="2000"/>
          </a:p>
          <a:p>
            <a:pPr>
              <a:buFontTx/>
              <a:buNone/>
            </a:pPr>
            <a:r>
              <a:rPr lang="el-GR" sz="2000"/>
              <a:t> </a:t>
            </a:r>
          </a:p>
          <a:p>
            <a:pPr>
              <a:buFontTx/>
              <a:buNone/>
            </a:pPr>
            <a:endParaRPr lang="el-GR" sz="2000"/>
          </a:p>
          <a:p>
            <a:pPr>
              <a:buFontTx/>
              <a:buNone/>
            </a:pPr>
            <a:endParaRPr lang="el-GR" sz="2000"/>
          </a:p>
          <a:p>
            <a:pPr>
              <a:buFontTx/>
              <a:buNone/>
            </a:pPr>
            <a:endParaRPr lang="el-GR" sz="2000"/>
          </a:p>
        </p:txBody>
      </p:sp>
    </p:spTree>
    <p:extLst>
      <p:ext uri="{BB962C8B-B14F-4D97-AF65-F5344CB8AC3E}">
        <p14:creationId xmlns:p14="http://schemas.microsoft.com/office/powerpoint/2010/main" val="2526999307"/>
      </p:ext>
    </p:extLst>
  </p:cSld>
  <p:clrMapOvr>
    <a:masterClrMapping/>
  </p:clrMapOvr>
  <p:transition spd="med">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981200" y="404813"/>
            <a:ext cx="8229600" cy="5721350"/>
          </a:xfrm>
        </p:spPr>
        <p:txBody>
          <a:bodyPr/>
          <a:lstStyle/>
          <a:p>
            <a:pPr>
              <a:buFontTx/>
              <a:buNone/>
            </a:pPr>
            <a:r>
              <a:rPr lang="el-GR"/>
              <a:t> </a:t>
            </a:r>
            <a:r>
              <a:rPr lang="el-GR" sz="2400" b="1" u="sng"/>
              <a:t>ΕΥΔΟΚΙΜΕΙ ΣΕ</a:t>
            </a:r>
            <a:r>
              <a:rPr lang="el-GR" sz="2400"/>
              <a:t>: παράκτιες, ημιερημώδεις, ορεινές  περιοχές </a:t>
            </a:r>
          </a:p>
          <a:p>
            <a:pPr>
              <a:buFontTx/>
              <a:buNone/>
            </a:pPr>
            <a:r>
              <a:rPr lang="el-GR" sz="2400"/>
              <a:t>  </a:t>
            </a:r>
          </a:p>
          <a:p>
            <a:pPr>
              <a:buFontTx/>
              <a:buNone/>
            </a:pPr>
            <a:r>
              <a:rPr lang="el-GR" sz="2400"/>
              <a:t> </a:t>
            </a:r>
            <a:r>
              <a:rPr lang="el-GR" sz="2400" b="1" u="sng"/>
              <a:t> ΉΠΕΙΡΟΙ</a:t>
            </a:r>
            <a:r>
              <a:rPr lang="el-GR" sz="2400"/>
              <a:t>: Ευρώπη (Ελλάδα- Β.Εύβοια), Ασία </a:t>
            </a:r>
          </a:p>
          <a:p>
            <a:pPr>
              <a:buFontTx/>
              <a:buNone/>
            </a:pPr>
            <a:r>
              <a:rPr lang="el-GR" sz="2400"/>
              <a:t> </a:t>
            </a:r>
          </a:p>
          <a:p>
            <a:pPr>
              <a:buFontTx/>
              <a:buNone/>
            </a:pPr>
            <a:r>
              <a:rPr lang="el-GR" sz="2400" b="1" u="sng">
                <a:solidFill>
                  <a:srgbClr val="FF0000"/>
                </a:solidFill>
              </a:rPr>
              <a:t>Επίσης</a:t>
            </a:r>
            <a:r>
              <a:rPr lang="el-GR" sz="2400" u="sng"/>
              <a:t> </a:t>
            </a:r>
            <a:r>
              <a:rPr lang="el-GR" sz="2400"/>
              <a:t>φυτεύεται σε καμένες περιοχές για να εμποδιστεί η διάβρωση των εδαφών.  </a:t>
            </a:r>
            <a:endParaRPr lang="el-GR" sz="2400" u="sng"/>
          </a:p>
        </p:txBody>
      </p:sp>
      <p:pic>
        <p:nvPicPr>
          <p:cNvPr id="5127" name="Picture 7" descr="Αποτέλεσμα εικόνας για ιπποφαές καλλιεργεια"/>
          <p:cNvPicPr>
            <a:picLocks noChangeAspect="1" noChangeArrowheads="1"/>
          </p:cNvPicPr>
          <p:nvPr/>
        </p:nvPicPr>
        <p:blipFill>
          <a:blip r:embed="rId2" cstate="print"/>
          <a:srcRect/>
          <a:stretch>
            <a:fillRect/>
          </a:stretch>
        </p:blipFill>
        <p:spPr bwMode="auto">
          <a:xfrm>
            <a:off x="3863975" y="3860800"/>
            <a:ext cx="3887788" cy="2497138"/>
          </a:xfrm>
          <a:prstGeom prst="rect">
            <a:avLst/>
          </a:prstGeom>
          <a:noFill/>
        </p:spPr>
      </p:pic>
    </p:spTree>
    <p:extLst>
      <p:ext uri="{BB962C8B-B14F-4D97-AF65-F5344CB8AC3E}">
        <p14:creationId xmlns:p14="http://schemas.microsoft.com/office/powerpoint/2010/main" val="3586781810"/>
      </p:ext>
    </p:extLst>
  </p:cSld>
  <p:clrMapOvr>
    <a:masterClrMapping/>
  </p:clrMapOvr>
  <p:transition spd="med">
    <p:zoom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sz="3200" b="1"/>
              <a:t>Χρήσιμες πληροφορίες</a:t>
            </a:r>
            <a:r>
              <a:rPr lang="el-GR" sz="3200"/>
              <a:t> </a:t>
            </a:r>
          </a:p>
        </p:txBody>
      </p:sp>
      <p:sp>
        <p:nvSpPr>
          <p:cNvPr id="6147" name="Rectangle 3"/>
          <p:cNvSpPr>
            <a:spLocks noGrp="1" noChangeArrowheads="1"/>
          </p:cNvSpPr>
          <p:nvPr>
            <p:ph type="body" idx="1"/>
          </p:nvPr>
        </p:nvSpPr>
        <p:spPr/>
        <p:txBody>
          <a:bodyPr/>
          <a:lstStyle/>
          <a:p>
            <a:pPr>
              <a:buFont typeface="Wingdings" pitchFamily="2" charset="2"/>
              <a:buChar char="§"/>
            </a:pPr>
            <a:endParaRPr lang="el-GR" sz="2400"/>
          </a:p>
          <a:p>
            <a:pPr>
              <a:buFont typeface="Wingdings" pitchFamily="2" charset="2"/>
              <a:buNone/>
            </a:pPr>
            <a:endParaRPr lang="el-GR" sz="2400"/>
          </a:p>
          <a:p>
            <a:pPr>
              <a:buFont typeface="Wingdings" pitchFamily="2" charset="2"/>
              <a:buChar char="§"/>
            </a:pPr>
            <a:r>
              <a:rPr lang="el-GR" sz="2400"/>
              <a:t> 190 ωφέλιμα συστατικά.</a:t>
            </a:r>
          </a:p>
          <a:p>
            <a:pPr>
              <a:buFont typeface="Wingdings" pitchFamily="2" charset="2"/>
              <a:buChar char="§"/>
            </a:pPr>
            <a:r>
              <a:rPr lang="el-GR" sz="2400"/>
              <a:t>Συγκαταλέγεται στις υπερτροφές (</a:t>
            </a:r>
            <a:r>
              <a:rPr lang="en-US" sz="2400"/>
              <a:t>superfoods) </a:t>
            </a:r>
            <a:r>
              <a:rPr lang="el-GR" sz="2400"/>
              <a:t>όπως η αλόη, η γύρη, το αιθέριο έλαιο δενδρολίβανου κλπ.</a:t>
            </a:r>
          </a:p>
          <a:p>
            <a:pPr>
              <a:buFont typeface="Wingdings" pitchFamily="2" charset="2"/>
              <a:buChar char="§"/>
            </a:pPr>
            <a:r>
              <a:rPr lang="el-GR" sz="2400"/>
              <a:t> Η συγκέντρωση και ο συνδυασμός των πολύτιμων ουσιών του προσφέρουν την καλύτερη δυνατή κάλυψη στον ανθρώπινο οργανισμό. </a:t>
            </a:r>
            <a:endParaRPr lang="en-US" sz="2400"/>
          </a:p>
          <a:p>
            <a:pPr>
              <a:buFontTx/>
              <a:buNone/>
            </a:pPr>
            <a:endParaRPr lang="el-GR" sz="2400"/>
          </a:p>
        </p:txBody>
      </p:sp>
    </p:spTree>
    <p:extLst>
      <p:ext uri="{BB962C8B-B14F-4D97-AF65-F5344CB8AC3E}">
        <p14:creationId xmlns:p14="http://schemas.microsoft.com/office/powerpoint/2010/main" val="128941185"/>
      </p:ext>
    </p:extLst>
  </p:cSld>
  <p:clrMapOvr>
    <a:masterClrMapping/>
  </p:clrMapOvr>
  <p:transition>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92313" y="260350"/>
            <a:ext cx="8229600" cy="1143000"/>
          </a:xfrm>
        </p:spPr>
        <p:txBody>
          <a:bodyPr/>
          <a:lstStyle/>
          <a:p>
            <a:r>
              <a:rPr lang="en-US" sz="3200"/>
              <a:t>O</a:t>
            </a:r>
            <a:r>
              <a:rPr lang="el-GR" sz="3200"/>
              <a:t>ι βιταμίνες του και οι λειτουργίες τους</a:t>
            </a:r>
          </a:p>
        </p:txBody>
      </p:sp>
      <p:sp>
        <p:nvSpPr>
          <p:cNvPr id="7171" name="Rectangle 3"/>
          <p:cNvSpPr>
            <a:spLocks noGrp="1" noChangeArrowheads="1"/>
          </p:cNvSpPr>
          <p:nvPr>
            <p:ph type="body" idx="1"/>
          </p:nvPr>
        </p:nvSpPr>
        <p:spPr>
          <a:xfrm>
            <a:off x="1919288" y="1484314"/>
            <a:ext cx="8147050" cy="4492625"/>
          </a:xfrm>
        </p:spPr>
        <p:txBody>
          <a:bodyPr/>
          <a:lstStyle/>
          <a:p>
            <a:pPr>
              <a:buFontTx/>
              <a:buNone/>
            </a:pPr>
            <a:r>
              <a:rPr lang="el-GR" sz="2000" b="1" u="sng"/>
              <a:t>ΒΙΤΑΜΙΝΗ </a:t>
            </a:r>
            <a:r>
              <a:rPr lang="en-US" sz="2000" b="1" u="sng"/>
              <a:t>C</a:t>
            </a:r>
            <a:r>
              <a:rPr lang="el-GR" sz="2000"/>
              <a:t>: </a:t>
            </a:r>
          </a:p>
          <a:p>
            <a:r>
              <a:rPr lang="el-GR" sz="2000"/>
              <a:t>απορρόφηση σιδήρου </a:t>
            </a:r>
          </a:p>
          <a:p>
            <a:r>
              <a:rPr lang="el-GR" sz="2000"/>
              <a:t>σχηματισμός κολλαγόνων</a:t>
            </a:r>
          </a:p>
          <a:p>
            <a:r>
              <a:rPr lang="el-GR" sz="2000"/>
              <a:t>ενίσχυση άμυνας του οργανισμού</a:t>
            </a:r>
          </a:p>
          <a:p>
            <a:pPr>
              <a:buFontTx/>
              <a:buNone/>
            </a:pPr>
            <a:r>
              <a:rPr lang="el-GR" sz="2000" b="1" u="sng"/>
              <a:t>ΒΙΤΑΜΙΝΗ Ε</a:t>
            </a:r>
            <a:r>
              <a:rPr lang="el-GR" sz="2000"/>
              <a:t>: </a:t>
            </a:r>
          </a:p>
          <a:p>
            <a:pPr>
              <a:buFontTx/>
              <a:buNone/>
            </a:pPr>
            <a:r>
              <a:rPr lang="el-GR" sz="2000"/>
              <a:t>Επιβράδυνση γήρανσης των κυττάρων.</a:t>
            </a:r>
          </a:p>
          <a:p>
            <a:pPr>
              <a:buFontTx/>
              <a:buNone/>
            </a:pPr>
            <a:r>
              <a:rPr lang="el-GR" sz="2000" b="1" u="sng"/>
              <a:t>ΒΙΤΑΜΙΝΗ Α</a:t>
            </a:r>
            <a:r>
              <a:rPr lang="el-GR" sz="2000"/>
              <a:t>:</a:t>
            </a:r>
          </a:p>
          <a:p>
            <a:pPr>
              <a:buFontTx/>
              <a:buNone/>
            </a:pPr>
            <a:r>
              <a:rPr lang="el-GR" sz="2000"/>
              <a:t>Υγεία ματιών και δέρματος.</a:t>
            </a:r>
          </a:p>
          <a:p>
            <a:pPr>
              <a:buFontTx/>
              <a:buNone/>
            </a:pPr>
            <a:r>
              <a:rPr lang="el-GR" sz="2000" b="1" u="sng"/>
              <a:t>ΠΟΛΥΚΟΡΕΣΤΑ ΛΙΠΑΡΑ ΟΞΕΑ</a:t>
            </a:r>
            <a:r>
              <a:rPr lang="el-GR" sz="2000"/>
              <a:t>:</a:t>
            </a:r>
          </a:p>
          <a:p>
            <a:pPr>
              <a:buFontTx/>
              <a:buNone/>
            </a:pPr>
            <a:r>
              <a:rPr lang="el-GR" sz="2000"/>
              <a:t>Καλή λειτουργία του εγκεφάλου, του ανοσοποιητικού και νευρικού συστήματος.   </a:t>
            </a:r>
          </a:p>
          <a:p>
            <a:pPr>
              <a:buFontTx/>
              <a:buNone/>
            </a:pPr>
            <a:endParaRPr lang="el-GR" sz="2000"/>
          </a:p>
          <a:p>
            <a:pPr>
              <a:buFontTx/>
              <a:buNone/>
            </a:pPr>
            <a:endParaRPr lang="el-GR" sz="2000"/>
          </a:p>
          <a:p>
            <a:pPr>
              <a:buFontTx/>
              <a:buNone/>
            </a:pPr>
            <a:endParaRPr lang="el-GR" sz="2400"/>
          </a:p>
          <a:p>
            <a:pPr>
              <a:buFontTx/>
              <a:buNone/>
            </a:pPr>
            <a:endParaRPr lang="el-GR" sz="2400"/>
          </a:p>
        </p:txBody>
      </p:sp>
    </p:spTree>
    <p:extLst>
      <p:ext uri="{BB962C8B-B14F-4D97-AF65-F5344CB8AC3E}">
        <p14:creationId xmlns:p14="http://schemas.microsoft.com/office/powerpoint/2010/main" val="3928624357"/>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l-GR" sz="3200"/>
              <a:t>Τι προσφέρει στον οργανισμό</a:t>
            </a:r>
          </a:p>
        </p:txBody>
      </p:sp>
      <p:sp>
        <p:nvSpPr>
          <p:cNvPr id="8195" name="Rectangle 3"/>
          <p:cNvSpPr>
            <a:spLocks noGrp="1" noChangeArrowheads="1"/>
          </p:cNvSpPr>
          <p:nvPr>
            <p:ph type="body" idx="1"/>
          </p:nvPr>
        </p:nvSpPr>
        <p:spPr>
          <a:xfrm>
            <a:off x="1847850" y="1484313"/>
            <a:ext cx="8229600" cy="4525962"/>
          </a:xfrm>
        </p:spPr>
        <p:txBody>
          <a:bodyPr/>
          <a:lstStyle/>
          <a:p>
            <a:pPr marL="609600" indent="-609600">
              <a:buNone/>
            </a:pPr>
            <a:r>
              <a:rPr lang="el-GR" sz="2000"/>
              <a:t>1. Τόνωση, ευεξία και ενέργεια, γρήγορη ανάπτυξη και επούλωση πληγών.</a:t>
            </a:r>
          </a:p>
          <a:p>
            <a:pPr marL="609600" indent="-609600">
              <a:buNone/>
            </a:pPr>
            <a:r>
              <a:rPr lang="el-GR" sz="2000"/>
              <a:t>2. Ενίσχυση ανοσοποιητικού και προστασία από καρκίνο</a:t>
            </a:r>
          </a:p>
          <a:p>
            <a:pPr marL="609600" indent="-609600">
              <a:buNone/>
            </a:pPr>
            <a:r>
              <a:rPr lang="el-GR" sz="2000"/>
              <a:t>3. Μείωση του άγχους.</a:t>
            </a:r>
          </a:p>
          <a:p>
            <a:pPr marL="609600" indent="-609600">
              <a:buNone/>
            </a:pPr>
            <a:r>
              <a:rPr lang="el-GR" sz="2000"/>
              <a:t>4. Προστασία από καρδιαγγειακά νοσήματα. Προστασία αγγείων, ενίσχυση κυκλοφορίας.</a:t>
            </a:r>
          </a:p>
          <a:p>
            <a:pPr marL="609600" indent="-609600">
              <a:buNone/>
            </a:pPr>
            <a:r>
              <a:rPr lang="el-GR" sz="2000"/>
              <a:t>5. Ρύθμιση του μεταβολισμού.</a:t>
            </a:r>
          </a:p>
          <a:p>
            <a:pPr marL="609600" indent="-609600">
              <a:buNone/>
            </a:pPr>
            <a:r>
              <a:rPr lang="el-GR" sz="2000"/>
              <a:t>6. Επανόρθωση των ιστών και των κυττάρων μετά από μεγάλη έκθεση στον ήλιο.</a:t>
            </a:r>
          </a:p>
          <a:p>
            <a:pPr marL="609600" indent="-609600">
              <a:buNone/>
            </a:pPr>
            <a:r>
              <a:rPr lang="el-GR" sz="2000"/>
              <a:t>7. Προληπτική δράση εναντίον οφθαλμικών παθήσεων  (καταρράκτης).</a:t>
            </a:r>
          </a:p>
          <a:p>
            <a:pPr marL="609600" indent="-609600">
              <a:buNone/>
            </a:pPr>
            <a:r>
              <a:rPr lang="el-GR" sz="2000"/>
              <a:t>8. Αποτοξίνωση του οργανισμού, αντιμετώπιση πρόωρης γήρανσης.</a:t>
            </a:r>
          </a:p>
          <a:p>
            <a:pPr marL="609600" indent="-609600">
              <a:buNone/>
            </a:pPr>
            <a:r>
              <a:rPr lang="el-GR" sz="2000"/>
              <a:t>9. Αντιμετώπιση δερματικών παθήσεων (ακμή, εγκαύματα).</a:t>
            </a:r>
          </a:p>
          <a:p>
            <a:pPr marL="609600" indent="-609600">
              <a:buNone/>
            </a:pPr>
            <a:endParaRPr lang="el-GR" sz="2000"/>
          </a:p>
        </p:txBody>
      </p:sp>
    </p:spTree>
    <p:extLst>
      <p:ext uri="{BB962C8B-B14F-4D97-AF65-F5344CB8AC3E}">
        <p14:creationId xmlns:p14="http://schemas.microsoft.com/office/powerpoint/2010/main" val="3372237724"/>
      </p:ext>
    </p:extLst>
  </p:cSld>
  <p:clrMapOvr>
    <a:masterClrMapping/>
  </p:clrMapOvr>
  <p:transition>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92313" y="260350"/>
            <a:ext cx="8229600" cy="1143000"/>
          </a:xfrm>
        </p:spPr>
        <p:txBody>
          <a:bodyPr/>
          <a:lstStyle/>
          <a:p>
            <a:r>
              <a:rPr lang="el-GR" sz="3200"/>
              <a:t>Τι θα βρείτε στην αγορά</a:t>
            </a:r>
          </a:p>
        </p:txBody>
      </p:sp>
      <p:sp>
        <p:nvSpPr>
          <p:cNvPr id="9219" name="Rectangle 3"/>
          <p:cNvSpPr>
            <a:spLocks noGrp="1" noChangeArrowheads="1"/>
          </p:cNvSpPr>
          <p:nvPr>
            <p:ph type="body" idx="1"/>
          </p:nvPr>
        </p:nvSpPr>
        <p:spPr/>
        <p:txBody>
          <a:bodyPr/>
          <a:lstStyle/>
          <a:p>
            <a:pPr>
              <a:buFontTx/>
              <a:buNone/>
            </a:pPr>
            <a:endParaRPr lang="el-GR" sz="2000"/>
          </a:p>
          <a:p>
            <a:pPr>
              <a:buFontTx/>
              <a:buNone/>
            </a:pPr>
            <a:endParaRPr lang="el-GR" sz="2000"/>
          </a:p>
          <a:p>
            <a:pPr>
              <a:buFontTx/>
              <a:buNone/>
            </a:pPr>
            <a:r>
              <a:rPr lang="el-GR" sz="2000"/>
              <a:t>1) Αποξηραμένο φυτό σε καταστήματα που πουλούν βότανα για την παρασκευή αφεψήματος.</a:t>
            </a:r>
          </a:p>
          <a:p>
            <a:pPr>
              <a:buFontTx/>
              <a:buNone/>
            </a:pPr>
            <a:r>
              <a:rPr lang="el-GR" sz="2000"/>
              <a:t>2) Το έλαιο του φυτού (κατάλληλο για δερματικές παθήσεις με εξωτερική επάλειψη), την τόνωση του κυκλοφορικού( πίνοντας το σε νερό ή χυμό).</a:t>
            </a:r>
          </a:p>
          <a:p>
            <a:pPr>
              <a:buFontTx/>
              <a:buNone/>
            </a:pPr>
            <a:r>
              <a:rPr lang="el-GR" sz="2000"/>
              <a:t>3) Συμπηκνωμένο χυμό από την πολτοποίηση των καρπών και των φύλλων.</a:t>
            </a:r>
          </a:p>
          <a:p>
            <a:pPr>
              <a:buFontTx/>
              <a:buNone/>
            </a:pPr>
            <a:r>
              <a:rPr lang="el-GR" sz="2000"/>
              <a:t>4) Κάψουλες ιπποφαούς που θα το προμηθευτούμε σε καταστήματα με είδη υγιεινής ή σε φαρμακεία  </a:t>
            </a:r>
          </a:p>
        </p:txBody>
      </p:sp>
    </p:spTree>
    <p:extLst>
      <p:ext uri="{BB962C8B-B14F-4D97-AF65-F5344CB8AC3E}">
        <p14:creationId xmlns:p14="http://schemas.microsoft.com/office/powerpoint/2010/main" val="821182456"/>
      </p:ext>
    </p:extLst>
  </p:cSld>
  <p:clrMapOvr>
    <a:masterClrMapping/>
  </p:clrMapOvr>
  <p:transition>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981200" y="692151"/>
            <a:ext cx="8229600" cy="5434013"/>
          </a:xfrm>
        </p:spPr>
        <p:txBody>
          <a:bodyPr/>
          <a:lstStyle/>
          <a:p>
            <a:pPr>
              <a:buFontTx/>
              <a:buNone/>
            </a:pPr>
            <a:endParaRPr lang="el-GR" sz="2400" b="1" u="sng"/>
          </a:p>
          <a:p>
            <a:pPr>
              <a:buFontTx/>
              <a:buNone/>
            </a:pPr>
            <a:r>
              <a:rPr lang="el-GR" sz="2400" b="1" u="sng"/>
              <a:t>ΔΟΣΟΛΟΓΙΑ(ΣΥΜΒΟΥΛΗ ΓΙΑΤΡΟΥ)</a:t>
            </a:r>
            <a:r>
              <a:rPr lang="el-GR" sz="2400"/>
              <a:t>:</a:t>
            </a:r>
          </a:p>
          <a:p>
            <a:pPr>
              <a:buFontTx/>
              <a:buNone/>
            </a:pPr>
            <a:r>
              <a:rPr lang="el-GR" sz="2400"/>
              <a:t>1-2 φορές την ημέρα για το αφέψημα, ή 1 καψουλα</a:t>
            </a:r>
          </a:p>
          <a:p>
            <a:pPr>
              <a:buFontTx/>
              <a:buNone/>
            </a:pPr>
            <a:endParaRPr lang="el-GR" sz="2400"/>
          </a:p>
          <a:p>
            <a:pPr>
              <a:buFontTx/>
              <a:buNone/>
            </a:pPr>
            <a:r>
              <a:rPr lang="el-GR" sz="2400" b="1" u="sng"/>
              <a:t>ΠΩΣ ΦΤΙΑΧΝΕΤΑΙ</a:t>
            </a:r>
            <a:r>
              <a:rPr lang="el-GR" sz="2400"/>
              <a:t>: Σε ένα μπρίκι βάζουμε μια κούπα νερό και 4-5 καρπούς. Βράζουμε για 3-5 λεπτα. </a:t>
            </a:r>
            <a:endParaRPr lang="el-GR" sz="2400" u="sng"/>
          </a:p>
        </p:txBody>
      </p:sp>
    </p:spTree>
    <p:extLst>
      <p:ext uri="{BB962C8B-B14F-4D97-AF65-F5344CB8AC3E}">
        <p14:creationId xmlns:p14="http://schemas.microsoft.com/office/powerpoint/2010/main" val="3660546341"/>
      </p:ext>
    </p:extLst>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b="1"/>
              <a:t>ΦΩΤΟΓΡΑΦΙΕΣ</a:t>
            </a:r>
          </a:p>
        </p:txBody>
      </p:sp>
      <p:pic>
        <p:nvPicPr>
          <p:cNvPr id="12293" name="Picture 5" descr="Αποτέλεσμα εικόνας για ιπποφαες φυτο"/>
          <p:cNvPicPr>
            <a:picLocks noChangeAspect="1" noChangeArrowheads="1"/>
          </p:cNvPicPr>
          <p:nvPr/>
        </p:nvPicPr>
        <p:blipFill>
          <a:blip r:embed="rId2" cstate="print"/>
          <a:srcRect/>
          <a:stretch>
            <a:fillRect/>
          </a:stretch>
        </p:blipFill>
        <p:spPr bwMode="auto">
          <a:xfrm>
            <a:off x="1919289" y="1268414"/>
            <a:ext cx="3438525" cy="2573337"/>
          </a:xfrm>
          <a:prstGeom prst="rect">
            <a:avLst/>
          </a:prstGeom>
          <a:noFill/>
        </p:spPr>
      </p:pic>
      <p:pic>
        <p:nvPicPr>
          <p:cNvPr id="12295" name="Picture 7" descr="Αποτέλεσμα εικόνας για ιπποφαες αφεψημα"/>
          <p:cNvPicPr>
            <a:picLocks noChangeAspect="1" noChangeArrowheads="1"/>
          </p:cNvPicPr>
          <p:nvPr/>
        </p:nvPicPr>
        <p:blipFill>
          <a:blip r:embed="rId3" cstate="print"/>
          <a:srcRect/>
          <a:stretch>
            <a:fillRect/>
          </a:stretch>
        </p:blipFill>
        <p:spPr bwMode="auto">
          <a:xfrm>
            <a:off x="6816726" y="1484313"/>
            <a:ext cx="3249613" cy="2157412"/>
          </a:xfrm>
          <a:prstGeom prst="rect">
            <a:avLst/>
          </a:prstGeom>
          <a:noFill/>
        </p:spPr>
      </p:pic>
      <p:pic>
        <p:nvPicPr>
          <p:cNvPr id="12297" name="Picture 9" descr="Αποτέλεσμα εικόνας για ιπποφαες αφεψημα"/>
          <p:cNvPicPr>
            <a:picLocks noChangeAspect="1" noChangeArrowheads="1"/>
          </p:cNvPicPr>
          <p:nvPr/>
        </p:nvPicPr>
        <p:blipFill>
          <a:blip r:embed="rId4" cstate="print"/>
          <a:srcRect/>
          <a:stretch>
            <a:fillRect/>
          </a:stretch>
        </p:blipFill>
        <p:spPr bwMode="auto">
          <a:xfrm>
            <a:off x="3000376" y="4292601"/>
            <a:ext cx="2232025" cy="2232025"/>
          </a:xfrm>
          <a:prstGeom prst="rect">
            <a:avLst/>
          </a:prstGeom>
          <a:noFill/>
        </p:spPr>
      </p:pic>
      <p:pic>
        <p:nvPicPr>
          <p:cNvPr id="12299" name="Picture 11" descr="Αποτέλεσμα εικόνας για ιπποφαές καψουλες"/>
          <p:cNvPicPr>
            <a:picLocks noChangeAspect="1" noChangeArrowheads="1"/>
          </p:cNvPicPr>
          <p:nvPr/>
        </p:nvPicPr>
        <p:blipFill>
          <a:blip r:embed="rId5" cstate="print"/>
          <a:srcRect/>
          <a:stretch>
            <a:fillRect/>
          </a:stretch>
        </p:blipFill>
        <p:spPr bwMode="auto">
          <a:xfrm>
            <a:off x="6456364" y="4365625"/>
            <a:ext cx="3203575" cy="1970088"/>
          </a:xfrm>
          <a:prstGeom prst="rect">
            <a:avLst/>
          </a:prstGeom>
          <a:noFill/>
        </p:spPr>
      </p:pic>
    </p:spTree>
    <p:extLst>
      <p:ext uri="{BB962C8B-B14F-4D97-AF65-F5344CB8AC3E}">
        <p14:creationId xmlns:p14="http://schemas.microsoft.com/office/powerpoint/2010/main" val="2517702382"/>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Αποτέλεσμα εικόνας για ιπποφαές ελαιο"/>
          <p:cNvPicPr>
            <a:picLocks noChangeAspect="1" noChangeArrowheads="1"/>
          </p:cNvPicPr>
          <p:nvPr/>
        </p:nvPicPr>
        <p:blipFill>
          <a:blip r:embed="rId2" cstate="print"/>
          <a:srcRect/>
          <a:stretch>
            <a:fillRect/>
          </a:stretch>
        </p:blipFill>
        <p:spPr bwMode="auto">
          <a:xfrm>
            <a:off x="2063751" y="404813"/>
            <a:ext cx="3101975" cy="2982912"/>
          </a:xfrm>
          <a:prstGeom prst="rect">
            <a:avLst/>
          </a:prstGeom>
          <a:noFill/>
        </p:spPr>
      </p:pic>
      <p:pic>
        <p:nvPicPr>
          <p:cNvPr id="13319" name="Picture 7" descr="Αποτέλεσμα εικόνας για ιπποφαές"/>
          <p:cNvPicPr>
            <a:picLocks noChangeAspect="1" noChangeArrowheads="1"/>
          </p:cNvPicPr>
          <p:nvPr/>
        </p:nvPicPr>
        <p:blipFill>
          <a:blip r:embed="rId3" cstate="print"/>
          <a:srcRect/>
          <a:stretch>
            <a:fillRect/>
          </a:stretch>
        </p:blipFill>
        <p:spPr bwMode="auto">
          <a:xfrm>
            <a:off x="6167439" y="260350"/>
            <a:ext cx="3743325" cy="2706688"/>
          </a:xfrm>
          <a:prstGeom prst="rect">
            <a:avLst/>
          </a:prstGeom>
          <a:noFill/>
        </p:spPr>
      </p:pic>
      <p:pic>
        <p:nvPicPr>
          <p:cNvPr id="13321" name="Picture 9" descr="Αποτέλεσμα εικόνας για ιπποφαές"/>
          <p:cNvPicPr>
            <a:picLocks noChangeAspect="1" noChangeArrowheads="1"/>
          </p:cNvPicPr>
          <p:nvPr/>
        </p:nvPicPr>
        <p:blipFill>
          <a:blip r:embed="rId4" cstate="print"/>
          <a:srcRect/>
          <a:stretch>
            <a:fillRect/>
          </a:stretch>
        </p:blipFill>
        <p:spPr bwMode="auto">
          <a:xfrm>
            <a:off x="6989763" y="3284538"/>
            <a:ext cx="2495550" cy="3154362"/>
          </a:xfrm>
          <a:prstGeom prst="rect">
            <a:avLst/>
          </a:prstGeom>
          <a:noFill/>
        </p:spPr>
      </p:pic>
      <p:pic>
        <p:nvPicPr>
          <p:cNvPr id="13323" name="Picture 11" descr="Αποτέλεσμα εικόνας για ιπποφαές"/>
          <p:cNvPicPr>
            <a:picLocks noChangeAspect="1" noChangeArrowheads="1"/>
          </p:cNvPicPr>
          <p:nvPr/>
        </p:nvPicPr>
        <p:blipFill>
          <a:blip r:embed="rId5" cstate="print"/>
          <a:srcRect/>
          <a:stretch>
            <a:fillRect/>
          </a:stretch>
        </p:blipFill>
        <p:spPr bwMode="auto">
          <a:xfrm>
            <a:off x="2495551" y="3716338"/>
            <a:ext cx="3616325" cy="2741612"/>
          </a:xfrm>
          <a:prstGeom prst="rect">
            <a:avLst/>
          </a:prstGeom>
          <a:noFill/>
        </p:spPr>
      </p:pic>
    </p:spTree>
    <p:extLst>
      <p:ext uri="{BB962C8B-B14F-4D97-AF65-F5344CB8AC3E}">
        <p14:creationId xmlns:p14="http://schemas.microsoft.com/office/powerpoint/2010/main" val="2776145322"/>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l-GR" smtClean="0"/>
              <a:t>Το βότανο ως αφέψημα </a:t>
            </a:r>
          </a:p>
        </p:txBody>
      </p:sp>
      <p:sp>
        <p:nvSpPr>
          <p:cNvPr id="5123" name="Rectangle 3"/>
          <p:cNvSpPr>
            <a:spLocks noGrp="1" noChangeArrowheads="1"/>
          </p:cNvSpPr>
          <p:nvPr>
            <p:ph type="body" idx="1"/>
          </p:nvPr>
        </p:nvSpPr>
        <p:spPr/>
        <p:txBody>
          <a:bodyPr/>
          <a:lstStyle/>
          <a:p>
            <a:pPr eaLnBrk="1" hangingPunct="1">
              <a:defRPr/>
            </a:pPr>
            <a:r>
              <a:rPr lang="el-GR" smtClean="0"/>
              <a:t>Πρέπει να μείνει σε βραστό νερό για περίπου 15-20 λεπτά</a:t>
            </a:r>
          </a:p>
          <a:p>
            <a:pPr eaLnBrk="1" hangingPunct="1">
              <a:defRPr/>
            </a:pPr>
            <a:endParaRPr lang="el-GR" smtClean="0"/>
          </a:p>
          <a:p>
            <a:pPr eaLnBrk="1" hangingPunct="1">
              <a:defRPr/>
            </a:pPr>
            <a:r>
              <a:rPr lang="el-GR" smtClean="0"/>
              <a:t>Μία κουταλιά του γλυκού αποξηραμένου βοτάνου θεωρείται αρκετή ποσότητα</a:t>
            </a:r>
          </a:p>
        </p:txBody>
      </p:sp>
    </p:spTree>
    <p:extLst>
      <p:ext uri="{BB962C8B-B14F-4D97-AF65-F5344CB8AC3E}">
        <p14:creationId xmlns:p14="http://schemas.microsoft.com/office/powerpoint/2010/main" val="80721344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Αποτέλεσμα εικόνας για ιπποφαές"/>
          <p:cNvPicPr>
            <a:picLocks noChangeAspect="1" noChangeArrowheads="1"/>
          </p:cNvPicPr>
          <p:nvPr/>
        </p:nvPicPr>
        <p:blipFill>
          <a:blip r:embed="rId2" cstate="print"/>
          <a:srcRect/>
          <a:stretch>
            <a:fillRect/>
          </a:stretch>
        </p:blipFill>
        <p:spPr bwMode="auto">
          <a:xfrm>
            <a:off x="1774825" y="4292601"/>
            <a:ext cx="4751388" cy="1939925"/>
          </a:xfrm>
          <a:prstGeom prst="rect">
            <a:avLst/>
          </a:prstGeom>
          <a:noFill/>
        </p:spPr>
      </p:pic>
      <p:pic>
        <p:nvPicPr>
          <p:cNvPr id="14342" name="Picture 6" descr="Αποτέλεσμα εικόνας για ιπποφαές"/>
          <p:cNvPicPr>
            <a:picLocks noChangeAspect="1" noChangeArrowheads="1"/>
          </p:cNvPicPr>
          <p:nvPr/>
        </p:nvPicPr>
        <p:blipFill>
          <a:blip r:embed="rId3" cstate="print"/>
          <a:srcRect/>
          <a:stretch>
            <a:fillRect/>
          </a:stretch>
        </p:blipFill>
        <p:spPr bwMode="auto">
          <a:xfrm>
            <a:off x="6240463" y="404814"/>
            <a:ext cx="3816350" cy="2759075"/>
          </a:xfrm>
          <a:prstGeom prst="rect">
            <a:avLst/>
          </a:prstGeom>
          <a:noFill/>
        </p:spPr>
      </p:pic>
      <p:pic>
        <p:nvPicPr>
          <p:cNvPr id="14344" name="Picture 8" descr="Αποτέλεσμα εικόνας για ιπποφαές φυλλα"/>
          <p:cNvPicPr>
            <a:picLocks noChangeAspect="1" noChangeArrowheads="1"/>
          </p:cNvPicPr>
          <p:nvPr/>
        </p:nvPicPr>
        <p:blipFill>
          <a:blip r:embed="rId4" cstate="print"/>
          <a:srcRect/>
          <a:stretch>
            <a:fillRect/>
          </a:stretch>
        </p:blipFill>
        <p:spPr bwMode="auto">
          <a:xfrm>
            <a:off x="1847851" y="333375"/>
            <a:ext cx="3781425" cy="2840038"/>
          </a:xfrm>
          <a:prstGeom prst="rect">
            <a:avLst/>
          </a:prstGeom>
          <a:noFill/>
        </p:spPr>
      </p:pic>
      <p:pic>
        <p:nvPicPr>
          <p:cNvPr id="14346" name="Picture 10" descr="Αποτέλεσμα εικόνας για ιπποφαές φυλλα"/>
          <p:cNvPicPr>
            <a:picLocks noChangeAspect="1" noChangeArrowheads="1"/>
          </p:cNvPicPr>
          <p:nvPr/>
        </p:nvPicPr>
        <p:blipFill>
          <a:blip r:embed="rId5" cstate="print"/>
          <a:srcRect/>
          <a:stretch>
            <a:fillRect/>
          </a:stretch>
        </p:blipFill>
        <p:spPr bwMode="auto">
          <a:xfrm>
            <a:off x="6888164" y="3716339"/>
            <a:ext cx="3563937" cy="2357437"/>
          </a:xfrm>
          <a:prstGeom prst="rect">
            <a:avLst/>
          </a:prstGeom>
          <a:noFill/>
        </p:spPr>
      </p:pic>
    </p:spTree>
    <p:extLst>
      <p:ext uri="{BB962C8B-B14F-4D97-AF65-F5344CB8AC3E}">
        <p14:creationId xmlns:p14="http://schemas.microsoft.com/office/powerpoint/2010/main" val="2741719004"/>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992313" y="836614"/>
            <a:ext cx="8229600" cy="4814887"/>
          </a:xfrm>
        </p:spPr>
        <p:txBody>
          <a:bodyPr/>
          <a:lstStyle/>
          <a:p>
            <a:pPr>
              <a:buFontTx/>
              <a:buNone/>
            </a:pPr>
            <a:endParaRPr lang="el-GR"/>
          </a:p>
          <a:p>
            <a:pPr>
              <a:buFontTx/>
              <a:buNone/>
            </a:pPr>
            <a:endParaRPr lang="el-GR"/>
          </a:p>
          <a:p>
            <a:pPr>
              <a:buFontTx/>
              <a:buNone/>
            </a:pPr>
            <a:endParaRPr lang="el-GR"/>
          </a:p>
          <a:p>
            <a:pPr>
              <a:buFontTx/>
              <a:buNone/>
            </a:pPr>
            <a:r>
              <a:rPr lang="el-GR"/>
              <a:t>                      </a:t>
            </a:r>
            <a:r>
              <a:rPr lang="el-GR" sz="5400" b="1"/>
              <a:t>ΤΕΛΟΣ!!!!</a:t>
            </a:r>
          </a:p>
        </p:txBody>
      </p:sp>
    </p:spTree>
    <p:extLst>
      <p:ext uri="{BB962C8B-B14F-4D97-AF65-F5344CB8AC3E}">
        <p14:creationId xmlns:p14="http://schemas.microsoft.com/office/powerpoint/2010/main" val="565138895"/>
      </p:ext>
    </p:extLst>
  </p:cSld>
  <p:clrMapOvr>
    <a:masterClrMapping/>
  </p:clrMapOvr>
  <p:transition>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Θυμάρι</a:t>
            </a:r>
            <a:endParaRPr lang="el-GR" dirty="0"/>
          </a:p>
        </p:txBody>
      </p:sp>
      <p:sp>
        <p:nvSpPr>
          <p:cNvPr id="3" name="2 - Υπότιτλος"/>
          <p:cNvSpPr>
            <a:spLocks noGrp="1"/>
          </p:cNvSpPr>
          <p:nvPr>
            <p:ph type="subTitle" idx="1"/>
          </p:nvPr>
        </p:nvSpPr>
        <p:spPr/>
        <p:txBody>
          <a:bodyPr>
            <a:normAutofit fontScale="70000" lnSpcReduction="20000"/>
          </a:bodyPr>
          <a:lstStyle/>
          <a:p>
            <a:endParaRPr lang="el-GR" dirty="0" smtClean="0"/>
          </a:p>
          <a:p>
            <a:r>
              <a:rPr lang="el-GR" dirty="0" err="1" smtClean="0"/>
              <a:t>Ζήκος</a:t>
            </a:r>
            <a:r>
              <a:rPr lang="el-GR" dirty="0" smtClean="0"/>
              <a:t> Βασίλης</a:t>
            </a:r>
          </a:p>
          <a:p>
            <a:r>
              <a:rPr lang="el-GR" dirty="0" err="1" smtClean="0"/>
              <a:t>Καραμπέτσας</a:t>
            </a:r>
            <a:r>
              <a:rPr lang="el-GR" dirty="0" smtClean="0"/>
              <a:t>  Νικόλας</a:t>
            </a:r>
          </a:p>
          <a:p>
            <a:r>
              <a:rPr lang="el-GR" dirty="0" err="1" smtClean="0"/>
              <a:t>Κόλια</a:t>
            </a:r>
            <a:r>
              <a:rPr lang="el-GR" dirty="0" smtClean="0"/>
              <a:t> </a:t>
            </a:r>
            <a:r>
              <a:rPr lang="el-GR" dirty="0" err="1" smtClean="0"/>
              <a:t>Μαριλένα</a:t>
            </a:r>
            <a:r>
              <a:rPr lang="el-GR" dirty="0" smtClean="0"/>
              <a:t> </a:t>
            </a:r>
          </a:p>
          <a:p>
            <a:r>
              <a:rPr lang="el-GR" dirty="0" smtClean="0"/>
              <a:t>Κολομβάκης Γιώργος</a:t>
            </a:r>
          </a:p>
          <a:p>
            <a:r>
              <a:rPr lang="el-GR" dirty="0" err="1" smtClean="0"/>
              <a:t>Ελμουναδή</a:t>
            </a:r>
            <a:r>
              <a:rPr lang="el-GR" dirty="0" smtClean="0"/>
              <a:t> </a:t>
            </a:r>
            <a:r>
              <a:rPr lang="el-GR" dirty="0" err="1" smtClean="0"/>
              <a:t>Αγιούμπ</a:t>
            </a:r>
            <a:endParaRPr lang="el-GR" dirty="0" smtClean="0"/>
          </a:p>
          <a:p>
            <a:endParaRPr lang="el-GR" dirty="0" smtClean="0"/>
          </a:p>
          <a:p>
            <a:endParaRPr lang="el-GR" dirty="0" smtClean="0"/>
          </a:p>
          <a:p>
            <a:endParaRPr lang="el-GR" dirty="0"/>
          </a:p>
        </p:txBody>
      </p:sp>
      <p:pic>
        <p:nvPicPr>
          <p:cNvPr id="4" name="irc_mi" descr="https://upload.wikimedia.org/wikipedia/commons/a/ab/Wilder_Thymian.jpg"/>
          <p:cNvPicPr/>
          <p:nvPr/>
        </p:nvPicPr>
        <p:blipFill>
          <a:blip r:embed="rId2" cstate="print"/>
          <a:srcRect/>
          <a:stretch>
            <a:fillRect/>
          </a:stretch>
        </p:blipFill>
        <p:spPr bwMode="auto">
          <a:xfrm>
            <a:off x="1631504" y="1556792"/>
            <a:ext cx="5832648" cy="4608512"/>
          </a:xfrm>
          <a:prstGeom prst="rect">
            <a:avLst/>
          </a:prstGeom>
          <a:noFill/>
          <a:ln w="9525">
            <a:noFill/>
            <a:miter lim="800000"/>
            <a:headEnd/>
            <a:tailEnd/>
          </a:ln>
        </p:spPr>
      </p:pic>
    </p:spTree>
    <p:extLst>
      <p:ext uri="{BB962C8B-B14F-4D97-AF65-F5344CB8AC3E}">
        <p14:creationId xmlns:p14="http://schemas.microsoft.com/office/powerpoint/2010/main" val="2836192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Χαρακτηριστικά</a:t>
            </a:r>
            <a:r>
              <a:rPr lang="el-GR" b="1" u="sng" dirty="0" smtClean="0"/>
              <a:t/>
            </a:r>
            <a:br>
              <a:rPr lang="el-GR" b="1" u="sng" dirty="0" smtClean="0"/>
            </a:br>
            <a:endParaRPr lang="el-GR" sz="2000" b="1" dirty="0"/>
          </a:p>
        </p:txBody>
      </p:sp>
      <p:sp>
        <p:nvSpPr>
          <p:cNvPr id="3" name="2 - Θέση περιεχομένου"/>
          <p:cNvSpPr>
            <a:spLocks noGrp="1"/>
          </p:cNvSpPr>
          <p:nvPr>
            <p:ph idx="1"/>
          </p:nvPr>
        </p:nvSpPr>
        <p:spPr>
          <a:xfrm>
            <a:off x="1981200" y="1935480"/>
            <a:ext cx="7859216" cy="4389120"/>
          </a:xfrm>
        </p:spPr>
        <p:txBody>
          <a:bodyPr/>
          <a:lstStyle/>
          <a:p>
            <a:pPr algn="just"/>
            <a:r>
              <a:rPr lang="el-GR" sz="2800" dirty="0"/>
              <a:t>Βότανο με πολλαπλές ιδιότητες και οφέλη στην υγεία (βήχα, τριχόπτωση, βρογχίτιδα κ.α.).</a:t>
            </a:r>
            <a:endParaRPr lang="el-GR" dirty="0" smtClean="0"/>
          </a:p>
          <a:p>
            <a:pPr algn="just"/>
            <a:r>
              <a:rPr lang="el-GR" dirty="0" smtClean="0"/>
              <a:t>Επιστημονική ονομασία </a:t>
            </a:r>
            <a:r>
              <a:rPr lang="el-GR" dirty="0" err="1" smtClean="0"/>
              <a:t>Thymus</a:t>
            </a:r>
            <a:r>
              <a:rPr lang="el-GR" dirty="0" smtClean="0"/>
              <a:t> </a:t>
            </a:r>
            <a:r>
              <a:rPr lang="el-GR" dirty="0" err="1" smtClean="0"/>
              <a:t>vulgaris</a:t>
            </a:r>
            <a:r>
              <a:rPr lang="el-GR" dirty="0" smtClean="0"/>
              <a:t> L. και ανήκει στην οικογένεια των </a:t>
            </a:r>
            <a:r>
              <a:rPr lang="el-GR" dirty="0" err="1" smtClean="0"/>
              <a:t>χειλανθών</a:t>
            </a:r>
            <a:r>
              <a:rPr lang="el-GR" dirty="0" smtClean="0"/>
              <a:t> </a:t>
            </a:r>
          </a:p>
          <a:p>
            <a:pPr algn="just"/>
            <a:r>
              <a:rPr lang="el-GR" dirty="0" smtClean="0"/>
              <a:t>Είναι ένας χαμηλός, εξαιρετικά ανθεκτικός θάμνος που δεν υπερβαίνει τα 25-50 εκ. σε </a:t>
            </a:r>
            <a:r>
              <a:rPr lang="el-GR" dirty="0" err="1" smtClean="0"/>
              <a:t>ύψο</a:t>
            </a:r>
            <a:r>
              <a:rPr lang="el-GR" dirty="0" smtClean="0"/>
              <a:t>, με μοβ άνθη στις κορυφές των κλαδιών και θαυμάσιο άρωμα. </a:t>
            </a:r>
          </a:p>
          <a:p>
            <a:pPr algn="just"/>
            <a:r>
              <a:rPr lang="el-GR" dirty="0" smtClean="0"/>
              <a:t>Ανθίζει από το Μάιο μέχρι και τις αρχές του φθινοπώρου και το συναντάμε σε χώρες της Μεσογείου, της Ασίας και στη Βόρεια Αμερική.</a:t>
            </a:r>
            <a:endParaRPr lang="el-GR" dirty="0"/>
          </a:p>
        </p:txBody>
      </p:sp>
      <p:pic>
        <p:nvPicPr>
          <p:cNvPr id="7170" name="Picture 2" descr="Σχετική εικόνα"/>
          <p:cNvPicPr>
            <a:picLocks noChangeAspect="1" noChangeArrowheads="1"/>
          </p:cNvPicPr>
          <p:nvPr/>
        </p:nvPicPr>
        <p:blipFill>
          <a:blip r:embed="rId2" cstate="print"/>
          <a:srcRect/>
          <a:stretch>
            <a:fillRect/>
          </a:stretch>
        </p:blipFill>
        <p:spPr bwMode="auto">
          <a:xfrm>
            <a:off x="8112224" y="1"/>
            <a:ext cx="2209428" cy="1914838"/>
          </a:xfrm>
          <a:prstGeom prst="rect">
            <a:avLst/>
          </a:prstGeom>
          <a:noFill/>
        </p:spPr>
      </p:pic>
    </p:spTree>
    <p:extLst>
      <p:ext uri="{BB962C8B-B14F-4D97-AF65-F5344CB8AC3E}">
        <p14:creationId xmlns:p14="http://schemas.microsoft.com/office/powerpoint/2010/main" val="924188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Συστατικά</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a:xfrm>
            <a:off x="1981200" y="1935480"/>
            <a:ext cx="3106688" cy="4389120"/>
          </a:xfrm>
        </p:spPr>
        <p:txBody>
          <a:bodyPr>
            <a:normAutofit/>
          </a:bodyPr>
          <a:lstStyle/>
          <a:p>
            <a:pPr marL="514350" indent="-514350" algn="just">
              <a:buFont typeface="+mj-lt"/>
              <a:buAutoNum type="arabicPeriod"/>
            </a:pPr>
            <a:r>
              <a:rPr lang="el-GR" sz="2800" dirty="0"/>
              <a:t>θυμόλη, </a:t>
            </a:r>
          </a:p>
          <a:p>
            <a:pPr marL="514350" indent="-514350" algn="just">
              <a:buFont typeface="+mj-lt"/>
              <a:buAutoNum type="arabicPeriod"/>
            </a:pPr>
            <a:r>
              <a:rPr lang="el-GR" sz="2800" dirty="0"/>
              <a:t>καρβακρόλη, </a:t>
            </a:r>
          </a:p>
          <a:p>
            <a:pPr marL="514350" indent="-514350" algn="just">
              <a:buFont typeface="+mj-lt"/>
              <a:buAutoNum type="arabicPeriod"/>
            </a:pPr>
            <a:r>
              <a:rPr lang="el-GR" sz="2800" dirty="0" err="1"/>
              <a:t>βορνεόλη</a:t>
            </a:r>
            <a:r>
              <a:rPr lang="el-GR" sz="2800" dirty="0"/>
              <a:t>, </a:t>
            </a:r>
          </a:p>
          <a:p>
            <a:pPr marL="514350" indent="-514350" algn="just">
              <a:buFont typeface="+mj-lt"/>
              <a:buAutoNum type="arabicPeriod"/>
            </a:pPr>
            <a:r>
              <a:rPr lang="el-GR" sz="2800" dirty="0" err="1"/>
              <a:t>τερτανίνη</a:t>
            </a:r>
            <a:r>
              <a:rPr lang="el-GR" sz="2800" dirty="0"/>
              <a:t>, </a:t>
            </a:r>
          </a:p>
          <a:p>
            <a:pPr marL="514350" indent="-514350" algn="just">
              <a:buFont typeface="+mj-lt"/>
              <a:buAutoNum type="arabicPeriod"/>
            </a:pPr>
            <a:r>
              <a:rPr lang="el-GR" sz="2800" dirty="0" err="1"/>
              <a:t>κυμόλη</a:t>
            </a:r>
            <a:r>
              <a:rPr lang="el-GR" sz="2800" dirty="0"/>
              <a:t>, </a:t>
            </a:r>
          </a:p>
          <a:p>
            <a:pPr marL="514350" indent="-514350" algn="just">
              <a:buFont typeface="+mj-lt"/>
              <a:buAutoNum type="arabicPeriod"/>
            </a:pPr>
            <a:r>
              <a:rPr lang="el-GR" sz="2800" dirty="0" err="1"/>
              <a:t>κυμίνη</a:t>
            </a:r>
            <a:r>
              <a:rPr lang="el-GR" sz="2800" dirty="0"/>
              <a:t>, </a:t>
            </a:r>
          </a:p>
        </p:txBody>
      </p:sp>
      <p:sp>
        <p:nvSpPr>
          <p:cNvPr id="4" name="2 - Θέση περιεχομένου"/>
          <p:cNvSpPr txBox="1">
            <a:spLocks/>
          </p:cNvSpPr>
          <p:nvPr/>
        </p:nvSpPr>
        <p:spPr>
          <a:xfrm>
            <a:off x="6023992" y="2060848"/>
            <a:ext cx="3106688" cy="4389120"/>
          </a:xfrm>
          <a:prstGeom prst="rect">
            <a:avLst/>
          </a:prstGeom>
        </p:spPr>
        <p:txBody>
          <a:bodyPr vert="horz">
            <a:normAutofit/>
          </a:bodyPr>
          <a:lstStyle/>
          <a:p>
            <a:pPr marL="514350" indent="-514350" algn="just">
              <a:spcBef>
                <a:spcPct val="20000"/>
              </a:spcBef>
              <a:buClr>
                <a:srgbClr val="0BD0D9"/>
              </a:buClr>
              <a:buSzPct val="95000"/>
              <a:buFont typeface="+mj-lt"/>
              <a:buAutoNum type="arabicPeriod" startAt="7"/>
            </a:pPr>
            <a:r>
              <a:rPr lang="el-GR" sz="2800" dirty="0" err="1">
                <a:solidFill>
                  <a:prstClr val="black"/>
                </a:solidFill>
              </a:rPr>
              <a:t>μπορνεόλη</a:t>
            </a:r>
            <a:r>
              <a:rPr lang="el-GR" sz="2800" dirty="0">
                <a:solidFill>
                  <a:prstClr val="black"/>
                </a:solidFill>
              </a:rPr>
              <a:t> </a:t>
            </a:r>
          </a:p>
          <a:p>
            <a:pPr marL="514350" indent="-514350" algn="just">
              <a:spcBef>
                <a:spcPct val="20000"/>
              </a:spcBef>
              <a:buClr>
                <a:srgbClr val="0BD0D9"/>
              </a:buClr>
              <a:buSzPct val="95000"/>
              <a:buFont typeface="+mj-lt"/>
              <a:buAutoNum type="arabicPeriod" startAt="7"/>
              <a:defRPr/>
            </a:pPr>
            <a:r>
              <a:rPr lang="el-GR" sz="2800" dirty="0" err="1">
                <a:solidFill>
                  <a:prstClr val="black"/>
                </a:solidFill>
              </a:rPr>
              <a:t>λιναλόλη</a:t>
            </a:r>
            <a:r>
              <a:rPr lang="el-GR" sz="2800" dirty="0">
                <a:solidFill>
                  <a:prstClr val="black"/>
                </a:solidFill>
              </a:rPr>
              <a:t>, </a:t>
            </a:r>
          </a:p>
          <a:p>
            <a:pPr marL="514350" indent="-514350" algn="just">
              <a:spcBef>
                <a:spcPct val="20000"/>
              </a:spcBef>
              <a:buClr>
                <a:srgbClr val="0BD0D9"/>
              </a:buClr>
              <a:buSzPct val="95000"/>
              <a:buFont typeface="+mj-lt"/>
              <a:buAutoNum type="arabicPeriod" startAt="7"/>
              <a:defRPr/>
            </a:pPr>
            <a:r>
              <a:rPr lang="el-GR" sz="2800" dirty="0" err="1">
                <a:solidFill>
                  <a:prstClr val="black"/>
                </a:solidFill>
              </a:rPr>
              <a:t>φλαβονοειδή</a:t>
            </a:r>
            <a:r>
              <a:rPr lang="el-GR" sz="2800" dirty="0">
                <a:solidFill>
                  <a:prstClr val="black"/>
                </a:solidFill>
              </a:rPr>
              <a:t>, </a:t>
            </a:r>
          </a:p>
          <a:p>
            <a:pPr marL="514350" indent="-514350" algn="just">
              <a:spcBef>
                <a:spcPct val="20000"/>
              </a:spcBef>
              <a:buClr>
                <a:srgbClr val="0BD0D9"/>
              </a:buClr>
              <a:buSzPct val="95000"/>
              <a:buFont typeface="+mj-lt"/>
              <a:buAutoNum type="arabicPeriod" startAt="7"/>
              <a:defRPr/>
            </a:pPr>
            <a:r>
              <a:rPr lang="el-GR" sz="2800" dirty="0">
                <a:solidFill>
                  <a:prstClr val="black"/>
                </a:solidFill>
              </a:rPr>
              <a:t>τανίνες, </a:t>
            </a:r>
          </a:p>
          <a:p>
            <a:pPr marL="514350" indent="-514350" algn="just">
              <a:spcBef>
                <a:spcPct val="20000"/>
              </a:spcBef>
              <a:buClr>
                <a:srgbClr val="0BD0D9"/>
              </a:buClr>
              <a:buSzPct val="95000"/>
              <a:buFont typeface="+mj-lt"/>
              <a:buAutoNum type="arabicPeriod" startAt="7"/>
              <a:defRPr/>
            </a:pPr>
            <a:r>
              <a:rPr lang="el-GR" sz="2800" dirty="0" err="1">
                <a:solidFill>
                  <a:prstClr val="black"/>
                </a:solidFill>
              </a:rPr>
              <a:t>δεψικές</a:t>
            </a:r>
            <a:r>
              <a:rPr lang="el-GR" sz="2800" dirty="0">
                <a:solidFill>
                  <a:prstClr val="black"/>
                </a:solidFill>
              </a:rPr>
              <a:t> ουσίες</a:t>
            </a:r>
          </a:p>
          <a:p>
            <a:pPr marL="514350" indent="-514350" algn="just">
              <a:spcBef>
                <a:spcPct val="20000"/>
              </a:spcBef>
              <a:buClr>
                <a:srgbClr val="0BD0D9"/>
              </a:buClr>
              <a:buSzPct val="95000"/>
              <a:buFont typeface="+mj-lt"/>
              <a:buAutoNum type="arabicPeriod" startAt="7"/>
              <a:defRPr/>
            </a:pPr>
            <a:r>
              <a:rPr lang="el-GR" sz="2800" dirty="0">
                <a:solidFill>
                  <a:prstClr val="black"/>
                </a:solidFill>
              </a:rPr>
              <a:t>πικρές ουσίες.</a:t>
            </a:r>
          </a:p>
          <a:p>
            <a:pPr marL="274320" indent="-274320" algn="just">
              <a:spcBef>
                <a:spcPct val="20000"/>
              </a:spcBef>
              <a:buClr>
                <a:srgbClr val="0BD0D9"/>
              </a:buClr>
              <a:buSzPct val="95000"/>
              <a:buFont typeface="Wingdings 2"/>
              <a:buChar char=""/>
              <a:defRPr/>
            </a:pPr>
            <a:endParaRPr lang="el-GR" sz="2600" dirty="0">
              <a:solidFill>
                <a:prstClr val="black"/>
              </a:solidFill>
            </a:endParaRPr>
          </a:p>
        </p:txBody>
      </p:sp>
      <p:pic>
        <p:nvPicPr>
          <p:cNvPr id="3074" name="Picture 2" descr="Αποτέλεσμα εικόνας για θυμαρι"/>
          <p:cNvPicPr>
            <a:picLocks noChangeAspect="1" noChangeArrowheads="1"/>
          </p:cNvPicPr>
          <p:nvPr/>
        </p:nvPicPr>
        <p:blipFill>
          <a:blip r:embed="rId2" cstate="print"/>
          <a:srcRect t="4372" b="16031"/>
          <a:stretch>
            <a:fillRect/>
          </a:stretch>
        </p:blipFill>
        <p:spPr bwMode="auto">
          <a:xfrm>
            <a:off x="8371657" y="1"/>
            <a:ext cx="1996753" cy="1844824"/>
          </a:xfrm>
          <a:prstGeom prst="rect">
            <a:avLst/>
          </a:prstGeom>
          <a:noFill/>
        </p:spPr>
      </p:pic>
    </p:spTree>
    <p:extLst>
      <p:ext uri="{BB962C8B-B14F-4D97-AF65-F5344CB8AC3E}">
        <p14:creationId xmlns:p14="http://schemas.microsoft.com/office/powerpoint/2010/main" val="22499841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Μορφή και χρήση  </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p:txBody>
          <a:bodyPr>
            <a:normAutofit/>
          </a:bodyPr>
          <a:lstStyle/>
          <a:p>
            <a:pPr>
              <a:spcAft>
                <a:spcPts val="600"/>
              </a:spcAft>
            </a:pPr>
            <a:r>
              <a:rPr lang="el-GR" sz="2200" b="1" dirty="0"/>
              <a:t>Έγχυμα</a:t>
            </a:r>
            <a:r>
              <a:rPr lang="el-GR" sz="2400" dirty="0"/>
              <a:t> : </a:t>
            </a:r>
            <a:r>
              <a:rPr lang="el-GR" sz="2200" dirty="0"/>
              <a:t>Χρησιμοποιείστε το για λοιμώξεις του θώρακα, κρύωμα της κοιλιάς ή ευερέθιστο έντερο</a:t>
            </a:r>
          </a:p>
          <a:p>
            <a:pPr>
              <a:spcAft>
                <a:spcPts val="600"/>
              </a:spcAft>
            </a:pPr>
            <a:r>
              <a:rPr lang="el-GR" sz="2200" b="1" dirty="0"/>
              <a:t>Βάμμα</a:t>
            </a:r>
            <a:r>
              <a:rPr lang="el-GR" sz="2400" dirty="0"/>
              <a:t> :  </a:t>
            </a:r>
            <a:r>
              <a:rPr lang="el-GR" sz="2200" dirty="0"/>
              <a:t>Χρησιμοποιείστε το για τη διάρροια που συνδέεται με κρύωμα της κοιλιάς ή ως αποχρεμπτικό σε λοιμώξεις του θώρακα. </a:t>
            </a:r>
          </a:p>
          <a:p>
            <a:pPr>
              <a:spcAft>
                <a:spcPts val="600"/>
              </a:spcAft>
            </a:pPr>
            <a:r>
              <a:rPr lang="el-GR" sz="2200" b="1" dirty="0"/>
              <a:t>Αιθέριο έλαιο</a:t>
            </a:r>
            <a:r>
              <a:rPr lang="el-GR" sz="2200" dirty="0"/>
              <a:t> : </a:t>
            </a:r>
          </a:p>
          <a:p>
            <a:pPr lvl="1">
              <a:spcAft>
                <a:spcPts val="600"/>
              </a:spcAft>
              <a:buFont typeface="Wingdings" pitchFamily="2" charset="2"/>
              <a:buChar char="Ø"/>
            </a:pPr>
            <a:r>
              <a:rPr lang="el-GR" sz="2200" dirty="0"/>
              <a:t>Εντριβή θώρακα: για τις λοιμώξεις του θώρακα.  </a:t>
            </a:r>
          </a:p>
          <a:p>
            <a:pPr lvl="1">
              <a:spcAft>
                <a:spcPts val="600"/>
              </a:spcAft>
              <a:buFont typeface="Wingdings" pitchFamily="2" charset="2"/>
              <a:buChar char="Ø"/>
            </a:pPr>
            <a:r>
              <a:rPr lang="el-GR" sz="2200" dirty="0"/>
              <a:t>Έλαιο: σε δαγκώματα εντόμων και σε μολυσμένες πληγές. </a:t>
            </a:r>
          </a:p>
          <a:p>
            <a:pPr lvl="1">
              <a:spcAft>
                <a:spcPts val="600"/>
              </a:spcAft>
              <a:buFont typeface="Wingdings" pitchFamily="2" charset="2"/>
              <a:buChar char="Ø"/>
            </a:pPr>
            <a:r>
              <a:rPr lang="el-GR" sz="2200" dirty="0"/>
              <a:t>Έλαιο μασάζ: για ρευματικούς πόνους ή για τραβήγματα των μυών. </a:t>
            </a:r>
            <a:endParaRPr lang="el-GR" sz="2000" dirty="0"/>
          </a:p>
        </p:txBody>
      </p:sp>
      <p:pic>
        <p:nvPicPr>
          <p:cNvPr id="4" name="Picture 2" descr="thymari-idiotites-dosologia-kai-parenergeies"/>
          <p:cNvPicPr>
            <a:picLocks noChangeAspect="1" noChangeArrowheads="1"/>
          </p:cNvPicPr>
          <p:nvPr/>
        </p:nvPicPr>
        <p:blipFill>
          <a:blip r:embed="rId2" cstate="print"/>
          <a:srcRect/>
          <a:stretch>
            <a:fillRect/>
          </a:stretch>
        </p:blipFill>
        <p:spPr bwMode="auto">
          <a:xfrm>
            <a:off x="8544273" y="1"/>
            <a:ext cx="1952625" cy="1952625"/>
          </a:xfrm>
          <a:prstGeom prst="rect">
            <a:avLst/>
          </a:prstGeom>
          <a:noFill/>
        </p:spPr>
      </p:pic>
    </p:spTree>
    <p:extLst>
      <p:ext uri="{BB962C8B-B14F-4D97-AF65-F5344CB8AC3E}">
        <p14:creationId xmlns:p14="http://schemas.microsoft.com/office/powerpoint/2010/main" val="20347182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Θεραπευτικές ιδιότητες  </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p:txBody>
          <a:bodyPr>
            <a:normAutofit/>
          </a:bodyPr>
          <a:lstStyle/>
          <a:p>
            <a:pPr>
              <a:spcAft>
                <a:spcPts val="600"/>
              </a:spcAft>
            </a:pPr>
            <a:r>
              <a:rPr lang="el-GR" sz="2200" dirty="0"/>
              <a:t>Το θυμάρι  έχει μια πολύ σημαντική ιδιότητα: </a:t>
            </a:r>
            <a:r>
              <a:rPr lang="el-GR" sz="2200" b="1" dirty="0"/>
              <a:t>σκοτώνει τα μικρόβια</a:t>
            </a:r>
            <a:r>
              <a:rPr lang="el-GR" sz="2200" dirty="0"/>
              <a:t>!!</a:t>
            </a:r>
          </a:p>
          <a:p>
            <a:pPr>
              <a:spcAft>
                <a:spcPts val="600"/>
              </a:spcAft>
            </a:pPr>
            <a:r>
              <a:rPr lang="el-GR" sz="2200" dirty="0"/>
              <a:t> Τα δύο βασικά έλαια που περιέχει η "θυμόλη" και η "καρβακρόλη " του προσδίδουν ιδιαίτερες αντιβακτηριακές, αντιμυκητιακές και αντισηπτικές ιδιότητες.  Στη φαρμακολογία το θυμάρι είναι γνωστό σαν το φυτό με τις περισσότερες θεραπευτικές ιδιότητες.</a:t>
            </a:r>
          </a:p>
          <a:p>
            <a:pPr>
              <a:spcAft>
                <a:spcPts val="600"/>
              </a:spcAft>
            </a:pPr>
            <a:r>
              <a:rPr lang="el-GR" sz="2200" dirty="0"/>
              <a:t> Το </a:t>
            </a:r>
            <a:r>
              <a:rPr lang="el-GR" sz="2200" b="1" dirty="0"/>
              <a:t>αιθέριο λάδι</a:t>
            </a:r>
            <a:r>
              <a:rPr lang="el-GR" sz="2200" dirty="0"/>
              <a:t> του θυμαριού είναι 25 φορές πιο αντισηπτικό από τη φαινόλη, αλλά και από το οξυζενέ και από το υπερμαγγανικό κάλιο.</a:t>
            </a:r>
          </a:p>
        </p:txBody>
      </p:sp>
      <p:pic>
        <p:nvPicPr>
          <p:cNvPr id="6146" name="Picture 2" descr="Αποτέλεσμα εικόνας για θυμαρι"/>
          <p:cNvPicPr>
            <a:picLocks noChangeAspect="1" noChangeArrowheads="1"/>
          </p:cNvPicPr>
          <p:nvPr/>
        </p:nvPicPr>
        <p:blipFill>
          <a:blip r:embed="rId2" cstate="print"/>
          <a:srcRect l="11073" r="16609"/>
          <a:stretch>
            <a:fillRect/>
          </a:stretch>
        </p:blipFill>
        <p:spPr bwMode="auto">
          <a:xfrm>
            <a:off x="8184233" y="1"/>
            <a:ext cx="2177083" cy="1857681"/>
          </a:xfrm>
          <a:prstGeom prst="rect">
            <a:avLst/>
          </a:prstGeom>
          <a:noFill/>
        </p:spPr>
      </p:pic>
    </p:spTree>
    <p:extLst>
      <p:ext uri="{BB962C8B-B14F-4D97-AF65-F5344CB8AC3E}">
        <p14:creationId xmlns:p14="http://schemas.microsoft.com/office/powerpoint/2010/main" val="2160538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Θεραπευτικές ιδιότητες  </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p:txBody>
          <a:bodyPr>
            <a:normAutofit fontScale="77500" lnSpcReduction="20000"/>
          </a:bodyPr>
          <a:lstStyle/>
          <a:p>
            <a:pPr>
              <a:spcAft>
                <a:spcPts val="600"/>
              </a:spcAft>
            </a:pPr>
            <a:r>
              <a:rPr lang="el-GR" b="1" dirty="0" smtClean="0"/>
              <a:t>Διεγερτικό</a:t>
            </a:r>
            <a:r>
              <a:rPr lang="el-GR" dirty="0" smtClean="0"/>
              <a:t> (σε ατονία, άγχος, νευρασθένεια, κατάθλιψη και ημικρανία)</a:t>
            </a:r>
          </a:p>
          <a:p>
            <a:pPr>
              <a:spcAft>
                <a:spcPts val="600"/>
              </a:spcAft>
            </a:pPr>
            <a:r>
              <a:rPr lang="el-GR" b="1" dirty="0" smtClean="0"/>
              <a:t>Τονωτικό</a:t>
            </a:r>
            <a:r>
              <a:rPr lang="el-GR" dirty="0" smtClean="0"/>
              <a:t> (για τα νεύρα)</a:t>
            </a:r>
          </a:p>
          <a:p>
            <a:pPr>
              <a:spcAft>
                <a:spcPts val="600"/>
              </a:spcAft>
            </a:pPr>
            <a:r>
              <a:rPr lang="el-GR" b="1" dirty="0" smtClean="0"/>
              <a:t>Αντισηπτικό</a:t>
            </a:r>
            <a:r>
              <a:rPr lang="el-GR" dirty="0" smtClean="0"/>
              <a:t> (για εντερικές μολύνσεις, λευκόρροια, πνευμονικές μολύνσεις, βρογχίτιδα και φυματίωση)</a:t>
            </a:r>
          </a:p>
          <a:p>
            <a:pPr>
              <a:spcAft>
                <a:spcPts val="600"/>
              </a:spcAft>
            </a:pPr>
            <a:r>
              <a:rPr lang="el-GR" b="1" dirty="0" smtClean="0"/>
              <a:t>Εφιδρωτικό</a:t>
            </a:r>
            <a:r>
              <a:rPr lang="el-GR" dirty="0" smtClean="0"/>
              <a:t> (ρυθμίζει τα εκκρίματα σε περιπτώσεις γρίπης, συναχιού και κρυολογήματος)</a:t>
            </a:r>
          </a:p>
          <a:p>
            <a:pPr>
              <a:spcAft>
                <a:spcPts val="600"/>
              </a:spcAft>
            </a:pPr>
            <a:r>
              <a:rPr lang="el-GR" b="1" dirty="0" smtClean="0"/>
              <a:t>Βακτηριοκτόνο </a:t>
            </a:r>
            <a:r>
              <a:rPr lang="el-GR" dirty="0" smtClean="0"/>
              <a:t>στο παρελθόν χρησιμοποιήθηκε ευρύτατα το διάλυμα θυμαριού σε συνδυασμό με σαπούνι για την απολύμανση των χεριών και των εργαλείων σε χειρουργεία της Ευρώπης.</a:t>
            </a:r>
          </a:p>
          <a:p>
            <a:pPr>
              <a:spcAft>
                <a:spcPts val="600"/>
              </a:spcAft>
            </a:pPr>
            <a:r>
              <a:rPr lang="el-GR" b="1" dirty="0" smtClean="0"/>
              <a:t>Σπασμολυτικό</a:t>
            </a:r>
            <a:r>
              <a:rPr lang="el-GR" dirty="0" smtClean="0"/>
              <a:t> (το θυμάρι είναι πολύτιμο για το </a:t>
            </a:r>
            <a:r>
              <a:rPr lang="el-GR" b="1" dirty="0" smtClean="0"/>
              <a:t>βήχα</a:t>
            </a:r>
            <a:r>
              <a:rPr lang="el-GR" dirty="0" smtClean="0"/>
              <a:t> του κοκίτη, τη </a:t>
            </a:r>
            <a:r>
              <a:rPr lang="el-GR" b="1" dirty="0" smtClean="0"/>
              <a:t>βρογχίτιδα</a:t>
            </a:r>
            <a:r>
              <a:rPr lang="el-GR" dirty="0" smtClean="0"/>
              <a:t> και το </a:t>
            </a:r>
            <a:r>
              <a:rPr lang="el-GR" b="1" dirty="0" smtClean="0"/>
              <a:t>άσθμα</a:t>
            </a:r>
            <a:r>
              <a:rPr lang="el-GR" dirty="0" smtClean="0"/>
              <a:t>)</a:t>
            </a:r>
          </a:p>
          <a:p>
            <a:r>
              <a:rPr lang="el-GR" b="1" dirty="0" smtClean="0"/>
              <a:t>Τριχόπτωση</a:t>
            </a:r>
            <a:r>
              <a:rPr lang="el-GR" dirty="0" smtClean="0"/>
              <a:t> (</a:t>
            </a:r>
            <a:r>
              <a:rPr lang="el-GR" dirty="0" err="1" smtClean="0"/>
              <a:t>γυροειδής</a:t>
            </a:r>
            <a:r>
              <a:rPr lang="el-GR" dirty="0" smtClean="0"/>
              <a:t> αλωπεκία). Υπάρχουν ενδείξεις ότι η εφαρμογή ελαίου λεβάντας σε συνδυασμό με τα αιθέρια έλαια από θυμάρι, δενδρολίβανο και κέδρου στο τριχωτό της κεφαλής βελτιώνει την ανάπτυξη της τρίχας έως και 44% των ατόμων με απώλεια μαλλιών μετά από 7 μήνες θεραπείας.</a:t>
            </a:r>
            <a:r>
              <a:rPr lang="en-US" dirty="0" smtClean="0"/>
              <a:t> </a:t>
            </a:r>
            <a:endParaRPr lang="el-GR" dirty="0" smtClean="0"/>
          </a:p>
        </p:txBody>
      </p:sp>
      <p:pic>
        <p:nvPicPr>
          <p:cNvPr id="4" name="Picture 2" descr="thymari-idiotites-dosologia-kai-parenergeies"/>
          <p:cNvPicPr>
            <a:picLocks noChangeAspect="1" noChangeArrowheads="1"/>
          </p:cNvPicPr>
          <p:nvPr/>
        </p:nvPicPr>
        <p:blipFill>
          <a:blip r:embed="rId2" cstate="print"/>
          <a:srcRect/>
          <a:stretch>
            <a:fillRect/>
          </a:stretch>
        </p:blipFill>
        <p:spPr bwMode="auto">
          <a:xfrm>
            <a:off x="8544273" y="1"/>
            <a:ext cx="1872208" cy="1872208"/>
          </a:xfrm>
          <a:prstGeom prst="rect">
            <a:avLst/>
          </a:prstGeom>
          <a:noFill/>
        </p:spPr>
      </p:pic>
    </p:spTree>
    <p:extLst>
      <p:ext uri="{BB962C8B-B14F-4D97-AF65-F5344CB8AC3E}">
        <p14:creationId xmlns:p14="http://schemas.microsoft.com/office/powerpoint/2010/main" val="24973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Παρενέργειες </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p:txBody>
          <a:bodyPr>
            <a:normAutofit fontScale="85000" lnSpcReduction="20000"/>
          </a:bodyPr>
          <a:lstStyle/>
          <a:p>
            <a:pPr>
              <a:spcAft>
                <a:spcPts val="600"/>
              </a:spcAft>
            </a:pPr>
            <a:r>
              <a:rPr lang="el-GR" b="1" dirty="0" smtClean="0"/>
              <a:t>Εγκυμοσύνη</a:t>
            </a:r>
            <a:r>
              <a:rPr lang="el-GR" dirty="0" smtClean="0"/>
              <a:t>  :  Αποφύγετε τις θεραπευτικές δόσεις θυμαριού και </a:t>
            </a:r>
            <a:r>
              <a:rPr lang="el-GR" dirty="0" err="1" smtClean="0"/>
              <a:t>θυμέλαιου</a:t>
            </a:r>
            <a:r>
              <a:rPr lang="el-GR" dirty="0" smtClean="0"/>
              <a:t> σε οποιαδήποτε μορφή κατά την </a:t>
            </a:r>
            <a:r>
              <a:rPr lang="el-GR" b="1" dirty="0" smtClean="0"/>
              <a:t>εγκυμοσύνη</a:t>
            </a:r>
            <a:r>
              <a:rPr lang="el-GR" dirty="0" smtClean="0"/>
              <a:t> επειδή το θυμάρι είναι διεγερτικό της μήτρας.</a:t>
            </a:r>
          </a:p>
          <a:p>
            <a:pPr>
              <a:spcAft>
                <a:spcPts val="600"/>
              </a:spcAft>
            </a:pPr>
            <a:r>
              <a:rPr lang="el-GR" b="1" dirty="0" smtClean="0"/>
              <a:t>Ερεθισμός :  </a:t>
            </a:r>
            <a:r>
              <a:rPr lang="el-GR" dirty="0" smtClean="0"/>
              <a:t>Το θυμέλαιο μπορεί να ερεθίσει τους </a:t>
            </a:r>
            <a:r>
              <a:rPr lang="el-GR" b="1" dirty="0" smtClean="0"/>
              <a:t>βλεννογόνους</a:t>
            </a:r>
            <a:r>
              <a:rPr lang="el-GR" dirty="0" smtClean="0"/>
              <a:t> γι’ αυτό να το αραιώνετε πάντα καλά.</a:t>
            </a:r>
          </a:p>
          <a:p>
            <a:pPr>
              <a:spcAft>
                <a:spcPts val="600"/>
              </a:spcAft>
            </a:pPr>
            <a:r>
              <a:rPr lang="el-GR" b="1" dirty="0" smtClean="0"/>
              <a:t>Θυρεοειδής : </a:t>
            </a:r>
            <a:r>
              <a:rPr lang="el-GR" dirty="0" smtClean="0"/>
              <a:t>Η μεγάλη χρήση θυμαριού μπορεί να οδηγήσει σε </a:t>
            </a:r>
            <a:r>
              <a:rPr lang="el-GR" b="1" dirty="0" err="1" smtClean="0"/>
              <a:t>υπερλειτουργία</a:t>
            </a:r>
            <a:r>
              <a:rPr lang="el-GR" b="1" dirty="0" smtClean="0"/>
              <a:t> του θυρεοειδούς</a:t>
            </a:r>
            <a:r>
              <a:rPr lang="el-GR" dirty="0" smtClean="0"/>
              <a:t> αδένα.</a:t>
            </a:r>
          </a:p>
          <a:p>
            <a:pPr>
              <a:spcAft>
                <a:spcPts val="600"/>
              </a:spcAft>
            </a:pPr>
            <a:r>
              <a:rPr lang="el-GR" b="1" dirty="0" smtClean="0"/>
              <a:t>Δηλητηρίαση : </a:t>
            </a:r>
            <a:r>
              <a:rPr lang="el-GR" dirty="0" smtClean="0"/>
              <a:t>Η μεγάλη χρήση θυμαριού μπορεί να οδηγήσει </a:t>
            </a:r>
            <a:r>
              <a:rPr lang="el-GR" b="1" dirty="0" smtClean="0"/>
              <a:t>δηλητηρίαση</a:t>
            </a:r>
            <a:r>
              <a:rPr lang="el-GR" dirty="0" smtClean="0"/>
              <a:t>, με συμπτώματα εμετό, διάρροια, ζαλάδες και καρδιακή κατάπτωση.</a:t>
            </a:r>
          </a:p>
          <a:p>
            <a:pPr>
              <a:spcAft>
                <a:spcPts val="600"/>
              </a:spcAft>
            </a:pPr>
            <a:r>
              <a:rPr lang="el-GR" b="1" dirty="0" smtClean="0"/>
              <a:t>Αλλεργία : </a:t>
            </a:r>
            <a:r>
              <a:rPr lang="el-GR" dirty="0" smtClean="0"/>
              <a:t>Τα άτομα που είναι </a:t>
            </a:r>
            <a:r>
              <a:rPr lang="el-GR" b="1" dirty="0" smtClean="0"/>
              <a:t>αλλεργικά</a:t>
            </a:r>
            <a:r>
              <a:rPr lang="el-GR" dirty="0" smtClean="0"/>
              <a:t> στη ρίγανη ή άλλα είδη της οικογένειας </a:t>
            </a:r>
            <a:r>
              <a:rPr lang="el-GR" dirty="0" err="1" smtClean="0"/>
              <a:t>χειλανθών</a:t>
            </a:r>
            <a:r>
              <a:rPr lang="el-GR" dirty="0" smtClean="0"/>
              <a:t> (</a:t>
            </a:r>
            <a:r>
              <a:rPr lang="el-GR" dirty="0" err="1" smtClean="0"/>
              <a:t>Lamiaceae</a:t>
            </a:r>
            <a:r>
              <a:rPr lang="el-GR" dirty="0" smtClean="0"/>
              <a:t>) μπορούν να είναι επίσης αλλεργικά στο θυμάρι.</a:t>
            </a:r>
          </a:p>
          <a:p>
            <a:r>
              <a:rPr lang="el-GR" b="1" dirty="0" smtClean="0"/>
              <a:t>Αιμορραγία : </a:t>
            </a:r>
            <a:r>
              <a:rPr lang="el-GR" dirty="0" smtClean="0"/>
              <a:t>Το θυμάρι μπορεί να προκαλέσει επιβράδυνση στη </a:t>
            </a:r>
            <a:r>
              <a:rPr lang="el-GR" b="1" dirty="0" smtClean="0"/>
              <a:t>πήξη του αίματος</a:t>
            </a:r>
            <a:r>
              <a:rPr lang="el-GR" dirty="0" smtClean="0"/>
              <a:t> και να αυξήσει τον κίνδυνο αιμορραγίας, ειδικά αν χρησιμοποιηθεί σε μεγάλες ποσότητες.</a:t>
            </a:r>
          </a:p>
        </p:txBody>
      </p:sp>
      <p:sp>
        <p:nvSpPr>
          <p:cNvPr id="4098" name="AutoShape 2" descr="Αποτέλεσμα εικόνας για θυμαρι"/>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4100" name="AutoShape 4" descr="Αποτέλεσμα εικόνας για θυμαρι"/>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pic>
        <p:nvPicPr>
          <p:cNvPr id="4102" name="Picture 6" descr="Σχετική εικόνα"/>
          <p:cNvPicPr>
            <a:picLocks noChangeAspect="1" noChangeArrowheads="1"/>
          </p:cNvPicPr>
          <p:nvPr/>
        </p:nvPicPr>
        <p:blipFill>
          <a:blip r:embed="rId2" cstate="print"/>
          <a:srcRect t="16492" b="23364"/>
          <a:stretch>
            <a:fillRect/>
          </a:stretch>
        </p:blipFill>
        <p:spPr bwMode="auto">
          <a:xfrm>
            <a:off x="8472265" y="-1"/>
            <a:ext cx="1949551" cy="1758719"/>
          </a:xfrm>
          <a:prstGeom prst="rect">
            <a:avLst/>
          </a:prstGeom>
          <a:noFill/>
        </p:spPr>
      </p:pic>
    </p:spTree>
    <p:extLst>
      <p:ext uri="{BB962C8B-B14F-4D97-AF65-F5344CB8AC3E}">
        <p14:creationId xmlns:p14="http://schemas.microsoft.com/office/powerpoint/2010/main" val="26428232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u="sng" dirty="0"/>
              <a:t>Μαγειρική</a:t>
            </a:r>
            <a:r>
              <a:rPr lang="el-GR" b="1" u="sng" dirty="0" smtClean="0"/>
              <a:t/>
            </a:r>
            <a:br>
              <a:rPr lang="el-GR" b="1" u="sng" dirty="0" smtClean="0"/>
            </a:br>
            <a:endParaRPr lang="el-GR" sz="2000" dirty="0"/>
          </a:p>
        </p:txBody>
      </p:sp>
      <p:sp>
        <p:nvSpPr>
          <p:cNvPr id="3" name="2 - Θέση περιεχομένου"/>
          <p:cNvSpPr>
            <a:spLocks noGrp="1"/>
          </p:cNvSpPr>
          <p:nvPr>
            <p:ph idx="1"/>
          </p:nvPr>
        </p:nvSpPr>
        <p:spPr/>
        <p:txBody>
          <a:bodyPr>
            <a:normAutofit/>
          </a:bodyPr>
          <a:lstStyle/>
          <a:p>
            <a:pPr>
              <a:spcAft>
                <a:spcPts val="600"/>
              </a:spcAft>
            </a:pPr>
            <a:r>
              <a:rPr lang="el-GR" dirty="0" smtClean="0"/>
              <a:t>Το θυμάρι είναι στυπτικό, έντονα αρωματικό και με πολύ δυνατή γεύση, ιδιαίτερα το άγριο</a:t>
            </a:r>
          </a:p>
          <a:p>
            <a:pPr>
              <a:spcAft>
                <a:spcPts val="600"/>
              </a:spcAft>
            </a:pPr>
            <a:r>
              <a:rPr lang="el-GR" dirty="0" smtClean="0"/>
              <a:t>Στην ελληνική κουζίνα χρησιμοποιείται ως αρωματικό μπαχαρικό σε κεφτέδες, γεμιστά, κρέας, πουλερικά και πίτες. </a:t>
            </a:r>
          </a:p>
          <a:p>
            <a:pPr>
              <a:spcAft>
                <a:spcPts val="600"/>
              </a:spcAft>
            </a:pPr>
            <a:r>
              <a:rPr lang="el-GR" dirty="0" smtClean="0"/>
              <a:t>Γενικά το θυμάρι ταιριάζει πολύ με </a:t>
            </a:r>
            <a:r>
              <a:rPr lang="el-GR" dirty="0" err="1" smtClean="0"/>
              <a:t>κρεατικά</a:t>
            </a:r>
            <a:r>
              <a:rPr lang="el-GR" dirty="0" smtClean="0"/>
              <a:t> (κοτόπουλο, μοσχάρι, κουνέλι) τα οποία μαγειρεύονται με σάλτσα ντομάτας και κρασιού. </a:t>
            </a:r>
          </a:p>
        </p:txBody>
      </p:sp>
      <p:pic>
        <p:nvPicPr>
          <p:cNvPr id="1028" name="Picture 4" descr="Αποτέλεσμα εικόνας για θυμαρι"/>
          <p:cNvPicPr>
            <a:picLocks noChangeAspect="1" noChangeArrowheads="1"/>
          </p:cNvPicPr>
          <p:nvPr/>
        </p:nvPicPr>
        <p:blipFill>
          <a:blip r:embed="rId2" cstate="print"/>
          <a:srcRect/>
          <a:stretch>
            <a:fillRect/>
          </a:stretch>
        </p:blipFill>
        <p:spPr bwMode="auto">
          <a:xfrm>
            <a:off x="7248129" y="0"/>
            <a:ext cx="3117201" cy="1772816"/>
          </a:xfrm>
          <a:prstGeom prst="rect">
            <a:avLst/>
          </a:prstGeom>
          <a:noFill/>
        </p:spPr>
      </p:pic>
    </p:spTree>
    <p:extLst>
      <p:ext uri="{BB962C8B-B14F-4D97-AF65-F5344CB8AC3E}">
        <p14:creationId xmlns:p14="http://schemas.microsoft.com/office/powerpoint/2010/main" val="176801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l-GR" sz="4000"/>
              <a:t>Ευρέως γνωστά βότανα </a:t>
            </a:r>
            <a:br>
              <a:rPr lang="el-GR" sz="4000"/>
            </a:br>
            <a:r>
              <a:rPr lang="el-GR" sz="3200"/>
              <a:t>(χρησιμεύουν σε πολλές παθήσεις)</a:t>
            </a:r>
            <a:endParaRPr lang="el-GR" sz="4000"/>
          </a:p>
        </p:txBody>
      </p:sp>
      <p:sp>
        <p:nvSpPr>
          <p:cNvPr id="93188" name="Rectangle 4"/>
          <p:cNvSpPr>
            <a:spLocks noGrp="1" noChangeArrowheads="1"/>
          </p:cNvSpPr>
          <p:nvPr>
            <p:ph type="body" sz="half" idx="1"/>
          </p:nvPr>
        </p:nvSpPr>
        <p:spPr/>
        <p:txBody>
          <a:bodyPr/>
          <a:lstStyle/>
          <a:p>
            <a:pPr eaLnBrk="1" hangingPunct="1">
              <a:lnSpc>
                <a:spcPct val="90000"/>
              </a:lnSpc>
              <a:defRPr/>
            </a:pPr>
            <a:r>
              <a:rPr lang="el-GR" sz="2400"/>
              <a:t>Χαμομήλι </a:t>
            </a:r>
          </a:p>
          <a:p>
            <a:pPr eaLnBrk="1" hangingPunct="1">
              <a:lnSpc>
                <a:spcPct val="90000"/>
              </a:lnSpc>
              <a:defRPr/>
            </a:pPr>
            <a:endParaRPr lang="el-GR" sz="2400"/>
          </a:p>
          <a:p>
            <a:pPr eaLnBrk="1" hangingPunct="1">
              <a:lnSpc>
                <a:spcPct val="90000"/>
              </a:lnSpc>
              <a:defRPr/>
            </a:pPr>
            <a:r>
              <a:rPr lang="el-GR" sz="2400"/>
              <a:t>Καλέντουλα </a:t>
            </a:r>
          </a:p>
          <a:p>
            <a:pPr eaLnBrk="1" hangingPunct="1">
              <a:lnSpc>
                <a:spcPct val="90000"/>
              </a:lnSpc>
              <a:defRPr/>
            </a:pPr>
            <a:endParaRPr lang="el-GR" sz="2400"/>
          </a:p>
          <a:p>
            <a:pPr eaLnBrk="1" hangingPunct="1">
              <a:lnSpc>
                <a:spcPct val="90000"/>
              </a:lnSpc>
              <a:defRPr/>
            </a:pPr>
            <a:r>
              <a:rPr lang="el-GR" sz="2400"/>
              <a:t>Βαλεριάνα </a:t>
            </a:r>
          </a:p>
          <a:p>
            <a:pPr eaLnBrk="1" hangingPunct="1">
              <a:lnSpc>
                <a:spcPct val="90000"/>
              </a:lnSpc>
              <a:defRPr/>
            </a:pPr>
            <a:endParaRPr lang="el-GR" sz="2400"/>
          </a:p>
          <a:p>
            <a:pPr eaLnBrk="1" hangingPunct="1">
              <a:lnSpc>
                <a:spcPct val="90000"/>
              </a:lnSpc>
              <a:defRPr/>
            </a:pPr>
            <a:r>
              <a:rPr lang="el-GR" sz="2400"/>
              <a:t>Αλθαίο </a:t>
            </a:r>
          </a:p>
          <a:p>
            <a:pPr eaLnBrk="1" hangingPunct="1">
              <a:lnSpc>
                <a:spcPct val="90000"/>
              </a:lnSpc>
              <a:defRPr/>
            </a:pPr>
            <a:endParaRPr lang="el-GR" sz="2400"/>
          </a:p>
          <a:p>
            <a:pPr eaLnBrk="1" hangingPunct="1">
              <a:lnSpc>
                <a:spcPct val="90000"/>
              </a:lnSpc>
              <a:defRPr/>
            </a:pPr>
            <a:r>
              <a:rPr lang="el-GR" sz="2400"/>
              <a:t>Ευκάλυπτος</a:t>
            </a:r>
          </a:p>
          <a:p>
            <a:pPr eaLnBrk="1" hangingPunct="1">
              <a:lnSpc>
                <a:spcPct val="90000"/>
              </a:lnSpc>
              <a:defRPr/>
            </a:pPr>
            <a:endParaRPr lang="el-GR" sz="2400"/>
          </a:p>
          <a:p>
            <a:pPr eaLnBrk="1" hangingPunct="1">
              <a:lnSpc>
                <a:spcPct val="90000"/>
              </a:lnSpc>
              <a:defRPr/>
            </a:pPr>
            <a:r>
              <a:rPr lang="el-GR" sz="2400"/>
              <a:t>Τσουκνίδα </a:t>
            </a:r>
          </a:p>
        </p:txBody>
      </p:sp>
      <p:sp>
        <p:nvSpPr>
          <p:cNvPr id="93189" name="Rectangle 5"/>
          <p:cNvSpPr>
            <a:spLocks noGrp="1" noChangeArrowheads="1"/>
          </p:cNvSpPr>
          <p:nvPr>
            <p:ph type="body" sz="half" idx="2"/>
          </p:nvPr>
        </p:nvSpPr>
        <p:spPr/>
        <p:txBody>
          <a:bodyPr/>
          <a:lstStyle/>
          <a:p>
            <a:pPr eaLnBrk="1" hangingPunct="1">
              <a:lnSpc>
                <a:spcPct val="90000"/>
              </a:lnSpc>
              <a:defRPr/>
            </a:pPr>
            <a:r>
              <a:rPr lang="el-GR" sz="2400"/>
              <a:t>Αγγελική</a:t>
            </a:r>
          </a:p>
          <a:p>
            <a:pPr eaLnBrk="1" hangingPunct="1">
              <a:lnSpc>
                <a:spcPct val="90000"/>
              </a:lnSpc>
              <a:defRPr/>
            </a:pPr>
            <a:endParaRPr lang="el-GR" sz="2400"/>
          </a:p>
          <a:p>
            <a:pPr eaLnBrk="1" hangingPunct="1">
              <a:lnSpc>
                <a:spcPct val="90000"/>
              </a:lnSpc>
              <a:defRPr/>
            </a:pPr>
            <a:r>
              <a:rPr lang="el-GR" sz="2400"/>
              <a:t>Λουΐζα </a:t>
            </a:r>
          </a:p>
          <a:p>
            <a:pPr eaLnBrk="1" hangingPunct="1">
              <a:lnSpc>
                <a:spcPct val="90000"/>
              </a:lnSpc>
              <a:defRPr/>
            </a:pPr>
            <a:endParaRPr lang="el-GR" sz="2400"/>
          </a:p>
          <a:p>
            <a:pPr eaLnBrk="1" hangingPunct="1">
              <a:lnSpc>
                <a:spcPct val="90000"/>
              </a:lnSpc>
              <a:defRPr/>
            </a:pPr>
            <a:r>
              <a:rPr lang="el-GR" sz="2400"/>
              <a:t>Θυμάρι </a:t>
            </a:r>
          </a:p>
          <a:p>
            <a:pPr eaLnBrk="1" hangingPunct="1">
              <a:lnSpc>
                <a:spcPct val="90000"/>
              </a:lnSpc>
              <a:defRPr/>
            </a:pPr>
            <a:endParaRPr lang="el-GR" sz="2400"/>
          </a:p>
          <a:p>
            <a:pPr eaLnBrk="1" hangingPunct="1">
              <a:lnSpc>
                <a:spcPct val="90000"/>
              </a:lnSpc>
              <a:defRPr/>
            </a:pPr>
            <a:r>
              <a:rPr lang="el-GR" sz="2400"/>
              <a:t>Λεβάντα </a:t>
            </a:r>
          </a:p>
          <a:p>
            <a:pPr eaLnBrk="1" hangingPunct="1">
              <a:lnSpc>
                <a:spcPct val="90000"/>
              </a:lnSpc>
              <a:defRPr/>
            </a:pPr>
            <a:endParaRPr lang="el-GR" sz="2400"/>
          </a:p>
          <a:p>
            <a:pPr eaLnBrk="1" hangingPunct="1">
              <a:lnSpc>
                <a:spcPct val="90000"/>
              </a:lnSpc>
              <a:defRPr/>
            </a:pPr>
            <a:r>
              <a:rPr lang="el-GR" sz="2400"/>
              <a:t>Πράσινο Τσάι </a:t>
            </a:r>
          </a:p>
        </p:txBody>
      </p:sp>
    </p:spTree>
    <p:extLst>
      <p:ext uri="{BB962C8B-B14F-4D97-AF65-F5344CB8AC3E}">
        <p14:creationId xmlns:p14="http://schemas.microsoft.com/office/powerpoint/2010/main" val="140965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692697"/>
            <a:ext cx="7772400" cy="1470025"/>
          </a:xfrm>
        </p:spPr>
        <p:txBody>
          <a:bodyPr/>
          <a:lstStyle/>
          <a:p>
            <a:r>
              <a:rPr lang="en-US" b="1" dirty="0"/>
              <a:t>TA BOTANA</a:t>
            </a:r>
            <a:r>
              <a:rPr lang="el-GR" b="1" dirty="0"/>
              <a:t> ΣΤΗΝ ΖΩΗ ΜΑΣ </a:t>
            </a:r>
            <a:r>
              <a:rPr lang="el-GR" dirty="0"/>
              <a:t/>
            </a:r>
            <a:br>
              <a:rPr lang="el-GR" dirty="0"/>
            </a:br>
            <a:r>
              <a:rPr lang="el-GR" b="1" dirty="0"/>
              <a:t>ΚΑΙ ΟΙ ΧΡΗΣΕΙΣ ΤΟΥΣ</a:t>
            </a:r>
            <a:endParaRPr lang="el-GR" dirty="0"/>
          </a:p>
        </p:txBody>
      </p:sp>
      <p:sp>
        <p:nvSpPr>
          <p:cNvPr id="4" name="Ορθογώνιο 3"/>
          <p:cNvSpPr/>
          <p:nvPr/>
        </p:nvSpPr>
        <p:spPr>
          <a:xfrm>
            <a:off x="4530219" y="188640"/>
            <a:ext cx="3131563" cy="369332"/>
          </a:xfrm>
          <a:prstGeom prst="rect">
            <a:avLst/>
          </a:prstGeom>
        </p:spPr>
        <p:txBody>
          <a:bodyPr wrap="none">
            <a:spAutoFit/>
          </a:bodyPr>
          <a:lstStyle/>
          <a:p>
            <a:r>
              <a:rPr lang="el-GR" b="1" dirty="0">
                <a:solidFill>
                  <a:prstClr val="black"/>
                </a:solidFill>
              </a:rPr>
              <a:t>ΕΡΓΑΣΙΑ ΣΤΟ ΠΛΑΙΣΙΟ </a:t>
            </a:r>
            <a:r>
              <a:rPr lang="en-US" b="1" dirty="0">
                <a:solidFill>
                  <a:prstClr val="black"/>
                </a:solidFill>
              </a:rPr>
              <a:t>PROJECT</a:t>
            </a:r>
            <a:endParaRPr lang="el-GR" dirty="0">
              <a:solidFill>
                <a:prstClr val="black"/>
              </a:solidFill>
            </a:endParaRPr>
          </a:p>
        </p:txBody>
      </p:sp>
      <p:pic>
        <p:nvPicPr>
          <p:cNvPr id="5" name="Picture 9" descr="http://1.bp.blogspot.com/--upYKI0ZyCg/VQmlKw1jv6I/AAAAAAAAIs4/hsQJCIq3KYY/s1600/sag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672" y="2228670"/>
            <a:ext cx="5949010" cy="3589368"/>
          </a:xfrm>
          <a:prstGeom prst="rect">
            <a:avLst/>
          </a:prstGeom>
          <a:noFill/>
          <a:ln>
            <a:noFill/>
          </a:ln>
        </p:spPr>
      </p:pic>
      <p:sp>
        <p:nvSpPr>
          <p:cNvPr id="6" name="Ορθογώνιο 5"/>
          <p:cNvSpPr/>
          <p:nvPr/>
        </p:nvSpPr>
        <p:spPr>
          <a:xfrm>
            <a:off x="1596008" y="5818038"/>
            <a:ext cx="4572000" cy="923330"/>
          </a:xfrm>
          <a:prstGeom prst="rect">
            <a:avLst/>
          </a:prstGeom>
        </p:spPr>
        <p:txBody>
          <a:bodyPr>
            <a:spAutoFit/>
          </a:bodyPr>
          <a:lstStyle/>
          <a:p>
            <a:r>
              <a:rPr lang="el-GR" b="1" dirty="0">
                <a:solidFill>
                  <a:prstClr val="black"/>
                </a:solidFill>
              </a:rPr>
              <a:t>ΤΑΞΗ</a:t>
            </a:r>
            <a:r>
              <a:rPr lang="en-US" b="1" dirty="0">
                <a:solidFill>
                  <a:prstClr val="black"/>
                </a:solidFill>
              </a:rPr>
              <a:t> </a:t>
            </a:r>
            <a:r>
              <a:rPr lang="el-GR" b="1" dirty="0">
                <a:solidFill>
                  <a:prstClr val="black"/>
                </a:solidFill>
              </a:rPr>
              <a:t>: </a:t>
            </a:r>
            <a:r>
              <a:rPr lang="en-US" b="1" dirty="0">
                <a:solidFill>
                  <a:prstClr val="black"/>
                </a:solidFill>
              </a:rPr>
              <a:t>A</a:t>
            </a:r>
            <a:r>
              <a:rPr lang="el-GR" b="1" dirty="0">
                <a:solidFill>
                  <a:prstClr val="black"/>
                </a:solidFill>
              </a:rPr>
              <a:t>2, ΚΑΘΗΓΗΤΡΙΑ</a:t>
            </a:r>
            <a:r>
              <a:rPr lang="en-US" b="1" dirty="0">
                <a:solidFill>
                  <a:prstClr val="black"/>
                </a:solidFill>
              </a:rPr>
              <a:t>: KA </a:t>
            </a:r>
            <a:r>
              <a:rPr lang="el-GR" b="1" dirty="0">
                <a:solidFill>
                  <a:prstClr val="black"/>
                </a:solidFill>
              </a:rPr>
              <a:t>ΣΩΤΗΡΙΟΥ </a:t>
            </a:r>
            <a:endParaRPr lang="el-GR" dirty="0">
              <a:solidFill>
                <a:prstClr val="black"/>
              </a:solidFill>
            </a:endParaRPr>
          </a:p>
          <a:p>
            <a:r>
              <a:rPr lang="en-US" b="1" dirty="0">
                <a:solidFill>
                  <a:prstClr val="black"/>
                </a:solidFill>
              </a:rPr>
              <a:t>M</a:t>
            </a:r>
            <a:r>
              <a:rPr lang="el-GR" b="1" dirty="0">
                <a:solidFill>
                  <a:prstClr val="black"/>
                </a:solidFill>
              </a:rPr>
              <a:t>ΑΘΗΤΕΣ : </a:t>
            </a:r>
            <a:r>
              <a:rPr lang="en-US" b="1" dirty="0">
                <a:solidFill>
                  <a:prstClr val="black"/>
                </a:solidFill>
              </a:rPr>
              <a:t>A</a:t>
            </a:r>
            <a:r>
              <a:rPr lang="el-GR" b="1" dirty="0">
                <a:solidFill>
                  <a:prstClr val="black"/>
                </a:solidFill>
              </a:rPr>
              <a:t>ΡΗΣ ΛΑΖΟΣ</a:t>
            </a:r>
            <a:r>
              <a:rPr lang="en-US" b="1" dirty="0">
                <a:solidFill>
                  <a:prstClr val="black"/>
                </a:solidFill>
              </a:rPr>
              <a:t> &amp;</a:t>
            </a:r>
            <a:r>
              <a:rPr lang="el-GR" b="1" dirty="0">
                <a:solidFill>
                  <a:prstClr val="black"/>
                </a:solidFill>
              </a:rPr>
              <a:t> ΣΠΥΡΟΣ ΚΑΤΣΑΡΑΣ </a:t>
            </a:r>
            <a:endParaRPr lang="el-GR" dirty="0">
              <a:solidFill>
                <a:prstClr val="black"/>
              </a:solidFill>
            </a:endParaRPr>
          </a:p>
          <a:p>
            <a:r>
              <a:rPr lang="el-GR" b="1" dirty="0">
                <a:solidFill>
                  <a:prstClr val="black"/>
                </a:solidFill>
              </a:rPr>
              <a:t>ΗΜΕΡ</a:t>
            </a:r>
            <a:r>
              <a:rPr lang="en-US" b="1" dirty="0">
                <a:solidFill>
                  <a:prstClr val="black"/>
                </a:solidFill>
              </a:rPr>
              <a:t>: 3/11/2016</a:t>
            </a:r>
            <a:endParaRPr lang="el-GR" dirty="0">
              <a:solidFill>
                <a:prstClr val="black"/>
              </a:solidFill>
            </a:endParaRPr>
          </a:p>
        </p:txBody>
      </p:sp>
    </p:spTree>
    <p:extLst>
      <p:ext uri="{BB962C8B-B14F-4D97-AF65-F5344CB8AC3E}">
        <p14:creationId xmlns:p14="http://schemas.microsoft.com/office/powerpoint/2010/main" val="194541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135560" y="404666"/>
            <a:ext cx="6840760" cy="6001643"/>
          </a:xfrm>
          <a:prstGeom prst="rect">
            <a:avLst/>
          </a:prstGeom>
        </p:spPr>
        <p:txBody>
          <a:bodyPr wrap="square">
            <a:spAutoFit/>
          </a:bodyPr>
          <a:lstStyle/>
          <a:p>
            <a:r>
              <a:rPr lang="el-GR" sz="2400" b="1" dirty="0">
                <a:solidFill>
                  <a:prstClr val="black"/>
                </a:solidFill>
              </a:rPr>
              <a:t>ΠΕΡΙΕΧΟΜΕΝΑ </a:t>
            </a:r>
            <a:endParaRPr lang="el-GR" sz="2400" dirty="0">
              <a:solidFill>
                <a:prstClr val="black"/>
              </a:solidFill>
            </a:endParaRPr>
          </a:p>
          <a:p>
            <a:r>
              <a:rPr lang="el-GR" sz="2400" b="1" dirty="0">
                <a:solidFill>
                  <a:prstClr val="black"/>
                </a:solidFill>
              </a:rPr>
              <a:t> </a:t>
            </a:r>
            <a:endParaRPr lang="el-GR" sz="2400" dirty="0">
              <a:solidFill>
                <a:prstClr val="black"/>
              </a:solidFill>
            </a:endParaRPr>
          </a:p>
          <a:p>
            <a:pPr marL="457200" indent="-457200">
              <a:buFontTx/>
              <a:buAutoNum type="arabicPeriod"/>
            </a:pPr>
            <a:r>
              <a:rPr lang="el-GR" sz="2400" b="1" dirty="0">
                <a:solidFill>
                  <a:prstClr val="black"/>
                </a:solidFill>
              </a:rPr>
              <a:t>ΕΙΣΑΓΩΓΗ / ΚΥΡΙΟΤΕΡΑ ΒΟΤΑΝΑ ΤΗΣ ΧΩΡΑΣ ΜΑΣ</a:t>
            </a:r>
            <a:endParaRPr lang="en-US" sz="2400" b="1" dirty="0">
              <a:solidFill>
                <a:prstClr val="black"/>
              </a:solidFill>
            </a:endParaRPr>
          </a:p>
          <a:p>
            <a:pPr marL="457200" indent="-457200">
              <a:buFontTx/>
              <a:buAutoNum type="arabicPeriod"/>
            </a:pPr>
            <a:endParaRPr lang="el-GR" sz="2400" dirty="0">
              <a:solidFill>
                <a:prstClr val="black"/>
              </a:solidFill>
            </a:endParaRPr>
          </a:p>
          <a:p>
            <a:r>
              <a:rPr lang="en-US" sz="2400" b="1" dirty="0">
                <a:solidFill>
                  <a:prstClr val="black"/>
                </a:solidFill>
              </a:rPr>
              <a:t>2. </a:t>
            </a:r>
            <a:r>
              <a:rPr lang="el-GR" sz="2400" b="1" dirty="0">
                <a:solidFill>
                  <a:prstClr val="black"/>
                </a:solidFill>
              </a:rPr>
              <a:t>ΧΡΗΣΕΙΣ ΒΟΤΑΝΩΝ </a:t>
            </a:r>
            <a:endParaRPr lang="el-GR" sz="2400" dirty="0">
              <a:solidFill>
                <a:prstClr val="black"/>
              </a:solidFill>
            </a:endParaRPr>
          </a:p>
          <a:p>
            <a:r>
              <a:rPr lang="en-US" sz="2400" b="1" dirty="0">
                <a:solidFill>
                  <a:prstClr val="black"/>
                </a:solidFill>
              </a:rPr>
              <a:t>     </a:t>
            </a:r>
            <a:r>
              <a:rPr lang="el-GR" sz="2400" b="1" dirty="0">
                <a:solidFill>
                  <a:prstClr val="black"/>
                </a:solidFill>
              </a:rPr>
              <a:t>Α. ΦΑΡΜΑΚΟΛΟΓΙΑ</a:t>
            </a:r>
            <a:endParaRPr lang="el-GR" sz="2400" dirty="0">
              <a:solidFill>
                <a:prstClr val="black"/>
              </a:solidFill>
            </a:endParaRPr>
          </a:p>
          <a:p>
            <a:r>
              <a:rPr lang="en-US" sz="2400" b="1" dirty="0">
                <a:solidFill>
                  <a:prstClr val="black"/>
                </a:solidFill>
              </a:rPr>
              <a:t>     </a:t>
            </a:r>
            <a:r>
              <a:rPr lang="el-GR" sz="2400" b="1" dirty="0">
                <a:solidFill>
                  <a:prstClr val="black"/>
                </a:solidFill>
              </a:rPr>
              <a:t>Β.ΔΙΑΤΡΟΦΗ</a:t>
            </a:r>
            <a:endParaRPr lang="el-GR" sz="2400" dirty="0">
              <a:solidFill>
                <a:prstClr val="black"/>
              </a:solidFill>
            </a:endParaRPr>
          </a:p>
          <a:p>
            <a:r>
              <a:rPr lang="en-US" sz="2400" b="1" dirty="0">
                <a:solidFill>
                  <a:prstClr val="black"/>
                </a:solidFill>
              </a:rPr>
              <a:t>     </a:t>
            </a:r>
            <a:r>
              <a:rPr lang="el-GR" sz="2400" b="1" dirty="0">
                <a:solidFill>
                  <a:prstClr val="black"/>
                </a:solidFill>
              </a:rPr>
              <a:t>Γ.ΨΥΧΑΓΩΓΙΑ </a:t>
            </a:r>
            <a:endParaRPr lang="el-GR" sz="2400" dirty="0">
              <a:solidFill>
                <a:prstClr val="black"/>
              </a:solidFill>
            </a:endParaRPr>
          </a:p>
          <a:p>
            <a:endParaRPr lang="en-US" sz="2400" b="1" dirty="0">
              <a:solidFill>
                <a:prstClr val="black"/>
              </a:solidFill>
            </a:endParaRPr>
          </a:p>
          <a:p>
            <a:r>
              <a:rPr lang="el-GR" sz="2400" b="1" dirty="0">
                <a:solidFill>
                  <a:prstClr val="black"/>
                </a:solidFill>
              </a:rPr>
              <a:t>ΠΑΡΑΡΤΗΜΑΤΑ : </a:t>
            </a:r>
            <a:endParaRPr lang="el-GR" sz="2400" dirty="0">
              <a:solidFill>
                <a:prstClr val="black"/>
              </a:solidFill>
            </a:endParaRPr>
          </a:p>
          <a:p>
            <a:r>
              <a:rPr lang="en-US" sz="2400" b="1" dirty="0">
                <a:solidFill>
                  <a:prstClr val="black"/>
                </a:solidFill>
              </a:rPr>
              <a:t>    1. TO TOP TEN</a:t>
            </a:r>
            <a:r>
              <a:rPr lang="el-GR" sz="2400" b="1" dirty="0">
                <a:solidFill>
                  <a:prstClr val="black"/>
                </a:solidFill>
              </a:rPr>
              <a:t> ΤΩΝ ΒΟΤΑΝΩΝ ΠΑΓΚΟΣΜΙΩΣ</a:t>
            </a:r>
            <a:endParaRPr lang="el-GR" sz="2400" dirty="0">
              <a:solidFill>
                <a:prstClr val="black"/>
              </a:solidFill>
            </a:endParaRPr>
          </a:p>
          <a:p>
            <a:r>
              <a:rPr lang="en-US" sz="2400" b="1" dirty="0">
                <a:solidFill>
                  <a:prstClr val="black"/>
                </a:solidFill>
              </a:rPr>
              <a:t>    2. </a:t>
            </a:r>
            <a:r>
              <a:rPr lang="el-GR" sz="2400" b="1" dirty="0">
                <a:solidFill>
                  <a:prstClr val="black"/>
                </a:solidFill>
              </a:rPr>
              <a:t>ΤΡΟΠΟΙ ΧΡΗΣΗΣ ΒΟΤΑΝΩΝ ΣΤΟ ΣΠΙΤΙ </a:t>
            </a:r>
            <a:endParaRPr lang="el-GR" sz="2400" dirty="0">
              <a:solidFill>
                <a:prstClr val="black"/>
              </a:solidFill>
            </a:endParaRPr>
          </a:p>
          <a:p>
            <a:r>
              <a:rPr lang="el-GR" sz="2400" b="1" dirty="0">
                <a:solidFill>
                  <a:prstClr val="black"/>
                </a:solidFill>
              </a:rPr>
              <a:t> </a:t>
            </a:r>
            <a:endParaRPr lang="el-GR" sz="2400" dirty="0">
              <a:solidFill>
                <a:prstClr val="black"/>
              </a:solidFill>
            </a:endParaRPr>
          </a:p>
          <a:p>
            <a:r>
              <a:rPr lang="el-GR" sz="2400" b="1" dirty="0">
                <a:solidFill>
                  <a:prstClr val="black"/>
                </a:solidFill>
              </a:rPr>
              <a:t> </a:t>
            </a:r>
            <a:endParaRPr lang="el-GR" sz="2400" dirty="0">
              <a:solidFill>
                <a:prstClr val="black"/>
              </a:solidFill>
            </a:endParaRPr>
          </a:p>
          <a:p>
            <a:r>
              <a:rPr lang="el-GR" sz="2400" b="1" dirty="0">
                <a:solidFill>
                  <a:prstClr val="black"/>
                </a:solidFill>
              </a:rPr>
              <a:t> </a:t>
            </a:r>
            <a:endParaRPr lang="el-GR" sz="2400" dirty="0">
              <a:solidFill>
                <a:prstClr val="black"/>
              </a:solidFill>
            </a:endParaRPr>
          </a:p>
          <a:p>
            <a:r>
              <a:rPr lang="el-GR" sz="2400" b="1" dirty="0">
                <a:solidFill>
                  <a:prstClr val="black"/>
                </a:solidFill>
              </a:rPr>
              <a:t> </a:t>
            </a:r>
            <a:endParaRPr lang="el-GR" sz="2400" dirty="0">
              <a:solidFill>
                <a:prstClr val="black"/>
              </a:solidFill>
            </a:endParaRPr>
          </a:p>
        </p:txBody>
      </p:sp>
    </p:spTree>
    <p:extLst>
      <p:ext uri="{BB962C8B-B14F-4D97-AF65-F5344CB8AC3E}">
        <p14:creationId xmlns:p14="http://schemas.microsoft.com/office/powerpoint/2010/main" val="167272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81200" y="548680"/>
            <a:ext cx="8229600" cy="6048672"/>
          </a:xfrm>
        </p:spPr>
        <p:txBody>
          <a:bodyPr>
            <a:normAutofit fontScale="25000" lnSpcReduction="20000"/>
          </a:bodyPr>
          <a:lstStyle/>
          <a:p>
            <a:pPr marL="0" indent="0">
              <a:buNone/>
            </a:pPr>
            <a:r>
              <a:rPr lang="en-US" sz="8000" b="1" dirty="0"/>
              <a:t>1. </a:t>
            </a:r>
            <a:r>
              <a:rPr lang="el-GR" sz="8000" b="1" dirty="0"/>
              <a:t>ΕΙΣΑΓΩΓΗ </a:t>
            </a:r>
            <a:endParaRPr lang="el-GR" sz="8000" dirty="0"/>
          </a:p>
          <a:p>
            <a:endParaRPr lang="en-US" b="1" dirty="0" smtClean="0"/>
          </a:p>
          <a:p>
            <a:pPr marL="0" indent="0">
              <a:buNone/>
            </a:pPr>
            <a:r>
              <a:rPr lang="el-GR" sz="6400" b="1" dirty="0"/>
              <a:t>Καταρχήν θα πρέπει να διευκρινισθεί ότι ως βότανα ορίζονται  τα ΦΑΡΜΑΚΕΥΤΙΚΑ ΦΥΤΑ (</a:t>
            </a:r>
            <a:r>
              <a:rPr lang="el-GR" sz="6400" b="1" dirty="0" err="1"/>
              <a:t>medicinal</a:t>
            </a:r>
            <a:r>
              <a:rPr lang="el-GR" sz="6400" b="1" dirty="0"/>
              <a:t> </a:t>
            </a:r>
            <a:r>
              <a:rPr lang="el-GR" sz="6400" b="1" dirty="0" err="1"/>
              <a:t>plants</a:t>
            </a:r>
            <a:r>
              <a:rPr lang="el-GR" sz="6400" b="1" dirty="0"/>
              <a:t>) αλλά και τα αρωματικά φυτά. </a:t>
            </a:r>
            <a:endParaRPr lang="el-GR" sz="6400" dirty="0"/>
          </a:p>
          <a:p>
            <a:pPr marL="0" indent="0">
              <a:buNone/>
            </a:pPr>
            <a:r>
              <a:rPr lang="el-GR" sz="6400" b="1" dirty="0"/>
              <a:t>Σύμφωνα </a:t>
            </a:r>
            <a:r>
              <a:rPr lang="el-GR" sz="6400" b="1" dirty="0"/>
              <a:t>με τον ορισμό που δίνει το Αγγλικό λεξικό της Οξφόρδης «βότανα είναι όλα τα χρήσιμα φυτά, των οποίων οι ρίζες, οι μίσχοι, τα άνθη και τα φύλλα χρησιμεύουν ως τροφή ή θεραπεία, χάρη στο άρωμά τους ή με κάποιο άλλο τρόπο...».</a:t>
            </a:r>
            <a:endParaRPr lang="el-GR" sz="6400" dirty="0"/>
          </a:p>
          <a:p>
            <a:pPr marL="0" indent="0">
              <a:buNone/>
            </a:pPr>
            <a:r>
              <a:rPr lang="el-GR" sz="6400" b="1" dirty="0"/>
              <a:t>Όπως και στο παρελθόν, έτσι και στην σύγχρονη εποχή, τα βότανα έχουν πολλούς τρόπους χρήσης, αποτελώντας έναν θησαυρό της φύσης ο οποίος βρίσκεται γύρω μας σε μεγάλη αφθονία. Στη χώρα μας, σε μια από τις πλουσιότερες του κόσμου σε βιοποικιλότητα, φυτρώνουν εκατοντάδες αρωματικά και θεραπευτικά βότανα. </a:t>
            </a:r>
            <a:endParaRPr lang="el-GR" sz="6400" dirty="0"/>
          </a:p>
          <a:p>
            <a:pPr marL="0" indent="0">
              <a:buNone/>
            </a:pPr>
            <a:endParaRPr lang="en-US" sz="6400" b="1" u="sng" dirty="0"/>
          </a:p>
          <a:p>
            <a:pPr marL="0" indent="0">
              <a:buNone/>
            </a:pPr>
            <a:r>
              <a:rPr lang="el-GR" sz="6400" b="1" u="sng" dirty="0"/>
              <a:t>Ας </a:t>
            </a:r>
            <a:r>
              <a:rPr lang="el-GR" sz="6400" b="1" u="sng" dirty="0"/>
              <a:t>γνωρίσουμε λοιπόν τα σημαντικότερα από αυτά ακολουθώντας το αλφαβητάρι της υγείας:</a:t>
            </a:r>
            <a:endParaRPr lang="el-GR" sz="6400" dirty="0"/>
          </a:p>
          <a:p>
            <a:pPr lvl="0"/>
            <a:r>
              <a:rPr lang="el-GR" sz="6400" b="1" dirty="0"/>
              <a:t>Αντράκλα: υπέροχη σε ωμές σαλάτες, βοηθά στη προστασία της καρδιάς.</a:t>
            </a:r>
            <a:endParaRPr lang="el-GR" sz="6400" dirty="0"/>
          </a:p>
          <a:p>
            <a:pPr lvl="0"/>
            <a:r>
              <a:rPr lang="el-GR" sz="6400" b="1" dirty="0"/>
              <a:t>Βασιλικός: τονωτικό του στομάχου σαν αφέψημα, καταπραΰνει νεύρα και πονοκεφάλους, χαρίζει υπέροχο άρωμα και γεύση στα φαγητά.</a:t>
            </a:r>
            <a:endParaRPr lang="el-GR" sz="6400" dirty="0"/>
          </a:p>
          <a:p>
            <a:pPr lvl="0"/>
            <a:r>
              <a:rPr lang="el-GR" sz="6400" b="1" dirty="0"/>
              <a:t>Βαλεριάνα: το αγχολυτικό της φύσης.</a:t>
            </a:r>
            <a:endParaRPr lang="el-GR" sz="6400" dirty="0"/>
          </a:p>
          <a:p>
            <a:pPr lvl="0"/>
            <a:r>
              <a:rPr lang="el-GR" sz="6400" b="1" dirty="0"/>
              <a:t>Γλυκάνισος: ως ρόφημα για την τόνωση του πεπτικού και του νευρικού </a:t>
            </a:r>
            <a:r>
              <a:rPr lang="el-GR" sz="6400" b="1" dirty="0"/>
              <a:t>συστήματος </a:t>
            </a:r>
            <a:r>
              <a:rPr lang="el-GR" sz="6400" b="1" dirty="0"/>
              <a:t>σε ζύμες αλλά και σε ποτά (τσίπουρο και ούζο) για ιδιαίτερη γεύση.</a:t>
            </a:r>
            <a:endParaRPr lang="el-GR" sz="6400" dirty="0"/>
          </a:p>
          <a:p>
            <a:pPr lvl="0"/>
            <a:r>
              <a:rPr lang="el-GR" sz="6400" b="1" dirty="0"/>
              <a:t>Δάφνη: οι αντισηπτικές της ιδιότητες καταπολεμούν το συνάχι και τη βρογχίτιδα, προσθέτει χαρακτηριστικό άρωμα σε όσπρια, σάλτσες και </a:t>
            </a:r>
            <a:r>
              <a:rPr lang="el-GR" sz="6400" b="1" dirty="0" err="1"/>
              <a:t>κρεατικά</a:t>
            </a:r>
            <a:r>
              <a:rPr lang="en-US" sz="6400" b="1" dirty="0"/>
              <a:t> </a:t>
            </a:r>
            <a:r>
              <a:rPr lang="el-GR" sz="6400" b="1" dirty="0"/>
              <a:t>δαφνέλαιο </a:t>
            </a:r>
            <a:r>
              <a:rPr lang="el-GR" sz="6400" b="1" dirty="0"/>
              <a:t>για την τόνωση των μαλλιών.</a:t>
            </a:r>
            <a:endParaRPr lang="el-GR" sz="6400" dirty="0"/>
          </a:p>
          <a:p>
            <a:pPr lvl="0"/>
            <a:r>
              <a:rPr lang="el-GR" sz="6400" b="1" dirty="0"/>
              <a:t>Δυόσμος: ως αιθέριο έλαιο απομακρύνει τις φλεγμονές του ρινοφάρυγγα, τις ουλίτιδες, τους πόνους των </a:t>
            </a:r>
            <a:r>
              <a:rPr lang="el-GR" sz="6400" b="1" dirty="0"/>
              <a:t>ρευματισμών </a:t>
            </a:r>
            <a:r>
              <a:rPr lang="el-GR" sz="6400" b="1" dirty="0"/>
              <a:t>ιδιαίτερα ευεργετικό για το στομάχι, τις ημικρανίες, τον </a:t>
            </a:r>
            <a:r>
              <a:rPr lang="el-GR" sz="6400" b="1" dirty="0"/>
              <a:t>λόξυγκα </a:t>
            </a:r>
            <a:r>
              <a:rPr lang="el-GR" sz="6400" b="1" dirty="0"/>
              <a:t>αναντικατάστατο σε κόκκινες σάλτσες και </a:t>
            </a:r>
            <a:r>
              <a:rPr lang="el-GR" sz="6400" b="1" dirty="0"/>
              <a:t>καφεδάκια.</a:t>
            </a:r>
            <a:endParaRPr lang="el-GR" sz="6400" dirty="0"/>
          </a:p>
          <a:p>
            <a:pPr lvl="0"/>
            <a:r>
              <a:rPr lang="el-GR" sz="6400" b="1" dirty="0"/>
              <a:t>Δενδρολίβανο: ιδανική πρόταση για την καταπολέμηση της αναιμίας, της αϋπνίας, των ζαλάδων, της κούρασης του </a:t>
            </a:r>
            <a:r>
              <a:rPr lang="el-GR" sz="6400" b="1" dirty="0"/>
              <a:t>νου </a:t>
            </a:r>
            <a:r>
              <a:rPr lang="el-GR" sz="6400" b="1" dirty="0"/>
              <a:t>σε μορφή ατμού για βαθύ καθαρισμό του </a:t>
            </a:r>
            <a:r>
              <a:rPr lang="el-GR" sz="6400" b="1" dirty="0"/>
              <a:t>προσώπου </a:t>
            </a:r>
            <a:r>
              <a:rPr lang="el-GR" sz="6400" b="1" dirty="0"/>
              <a:t>ως λοσιόν για την ανάπτυξη των μαλλιών</a:t>
            </a:r>
            <a:r>
              <a:rPr lang="el-GR" sz="6400" b="1" dirty="0"/>
              <a:t>.</a:t>
            </a:r>
            <a:endParaRPr lang="el-GR" sz="6400" dirty="0"/>
          </a:p>
        </p:txBody>
      </p:sp>
    </p:spTree>
    <p:extLst>
      <p:ext uri="{BB962C8B-B14F-4D97-AF65-F5344CB8AC3E}">
        <p14:creationId xmlns:p14="http://schemas.microsoft.com/office/powerpoint/2010/main" val="3060475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03512" y="548681"/>
            <a:ext cx="8507288" cy="2736303"/>
          </a:xfrm>
        </p:spPr>
        <p:txBody>
          <a:bodyPr>
            <a:normAutofit fontScale="47500" lnSpcReduction="20000"/>
          </a:bodyPr>
          <a:lstStyle/>
          <a:p>
            <a:pPr lvl="0"/>
            <a:r>
              <a:rPr lang="el-GR" sz="3400" b="1" dirty="0"/>
              <a:t>Δίκταμο: τονωτικό, αντισπασμωδικό, αντιδιαβητικό ως αφέψημα με πολλές εφαρμογές στην αρωματοποιία και τη φαρμακευτική ως αιθέριο έλαιο.</a:t>
            </a:r>
            <a:endParaRPr lang="el-GR" sz="3400" dirty="0"/>
          </a:p>
          <a:p>
            <a:pPr lvl="0"/>
            <a:r>
              <a:rPr lang="el-GR" sz="3400" b="1" dirty="0"/>
              <a:t>Ευκάλυπτος: σε μορφή ατμού ιδανικός για εισπνοές ως αντισηπτικό των πνευμόνων χωνευτικό και τονωτικό αφέψημα.</a:t>
            </a:r>
            <a:endParaRPr lang="el-GR" sz="3400" dirty="0"/>
          </a:p>
          <a:p>
            <a:pPr lvl="0"/>
            <a:r>
              <a:rPr lang="el-GR" sz="3400" b="1" dirty="0"/>
              <a:t>Θυμάρι: τονωτικό και αντισηπτικό, καταπολεμά τον πυρετό και τη γρίπη αλλά και τις δερματικές λοιμώξεις ∙ συνοδεύει άριστα το ψητό κρέας και αρωματίζει υπέροχα τις </a:t>
            </a:r>
            <a:r>
              <a:rPr lang="el-GR" sz="3400" b="1" dirty="0" err="1"/>
              <a:t>μαρινάδες</a:t>
            </a:r>
            <a:r>
              <a:rPr lang="el-GR" sz="3400" b="1" dirty="0"/>
              <a:t>.</a:t>
            </a:r>
            <a:endParaRPr lang="el-GR" sz="3400" dirty="0"/>
          </a:p>
          <a:p>
            <a:pPr lvl="0"/>
            <a:r>
              <a:rPr lang="el-GR" sz="3400" b="1" dirty="0" err="1"/>
              <a:t>Κόλιαντρος</a:t>
            </a:r>
            <a:r>
              <a:rPr lang="en-US" sz="3400" b="1" dirty="0"/>
              <a:t> </a:t>
            </a:r>
            <a:r>
              <a:rPr lang="el-GR" sz="3400" b="1" dirty="0"/>
              <a:t>: απαραίτητος στην κουζίνα ως αρωματικό σε κρέας και ψάρι ευεργετικό για το στομάχι.</a:t>
            </a:r>
            <a:endParaRPr lang="en-US" sz="3400" b="1" dirty="0"/>
          </a:p>
          <a:p>
            <a:r>
              <a:rPr lang="el-GR" sz="3400" b="1" dirty="0"/>
              <a:t>Λουΐζα: φυσικό αναλγητικό, ιδιαίτερα για το στομάχι.</a:t>
            </a:r>
            <a:endParaRPr lang="el-GR" sz="3400" dirty="0"/>
          </a:p>
          <a:p>
            <a:r>
              <a:rPr lang="el-GR" sz="3400" b="1" dirty="0"/>
              <a:t>Λεβάντα: χαλαρώνει τον οργανισμό, αρωματίζει υπέροχα όλο το σπίτι, δρα ως φυσικό αντιβιοτικό για μια σειρά από λοιμώξεις.</a:t>
            </a:r>
            <a:endParaRPr lang="el-GR" sz="3400" dirty="0"/>
          </a:p>
          <a:p>
            <a:pPr lvl="0"/>
            <a:endParaRPr lang="el-GR" sz="3400" dirty="0"/>
          </a:p>
          <a:p>
            <a:endParaRPr lang="el-GR" dirty="0"/>
          </a:p>
        </p:txBody>
      </p:sp>
      <p:pic>
        <p:nvPicPr>
          <p:cNvPr id="4" name="static_file~/deployedFiles~" descr="http://www.visitgreece.gr/deployedFiles/StaticFiles/Photos/Gastronomy/herbs_shutt_510.jpg"/>
          <p:cNvPicPr/>
          <p:nvPr/>
        </p:nvPicPr>
        <p:blipFill>
          <a:blip r:embed="rId2">
            <a:extLst>
              <a:ext uri="{28A0092B-C50C-407E-A947-70E740481C1C}">
                <a14:useLocalDpi xmlns:a14="http://schemas.microsoft.com/office/drawing/2010/main" val="0"/>
              </a:ext>
            </a:extLst>
          </a:blip>
          <a:srcRect/>
          <a:stretch>
            <a:fillRect/>
          </a:stretch>
        </p:blipFill>
        <p:spPr bwMode="auto">
          <a:xfrm>
            <a:off x="3503712" y="3502868"/>
            <a:ext cx="4857750" cy="3238500"/>
          </a:xfrm>
          <a:prstGeom prst="rect">
            <a:avLst/>
          </a:prstGeom>
          <a:noFill/>
          <a:ln>
            <a:noFill/>
          </a:ln>
        </p:spPr>
      </p:pic>
    </p:spTree>
    <p:extLst>
      <p:ext uri="{BB962C8B-B14F-4D97-AF65-F5344CB8AC3E}">
        <p14:creationId xmlns:p14="http://schemas.microsoft.com/office/powerpoint/2010/main" val="2374869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Σφεντάμι">
  <a:themeElements>
    <a:clrScheme name="Σφεντάμι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Σφεντάμι">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φεντάμι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Σφεντάμι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Σφεντάμι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Σφεντάμι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Σφεντάμι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Σφεντάμι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Σφεντάμι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Σφεντάμι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Σφεντάμι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2647</Words>
  <Application>Microsoft Office PowerPoint</Application>
  <PresentationFormat>Ευρεία οθόνη</PresentationFormat>
  <Paragraphs>359</Paragraphs>
  <Slides>49</Slides>
  <Notes>5</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5</vt:i4>
      </vt:variant>
      <vt:variant>
        <vt:lpstr>Τίτλοι διαφανειών</vt:lpstr>
      </vt:variant>
      <vt:variant>
        <vt:i4>49</vt:i4>
      </vt:variant>
    </vt:vector>
  </HeadingPairs>
  <TitlesOfParts>
    <vt:vector size="64" baseType="lpstr">
      <vt:lpstr>Arial</vt:lpstr>
      <vt:lpstr>Bodoni MT Black</vt:lpstr>
      <vt:lpstr>Book Antiqua</vt:lpstr>
      <vt:lpstr>Calibri</vt:lpstr>
      <vt:lpstr>Century Gothic</vt:lpstr>
      <vt:lpstr>Constantia</vt:lpstr>
      <vt:lpstr>Times New Roman</vt:lpstr>
      <vt:lpstr>Wingdings</vt:lpstr>
      <vt:lpstr>Wingdings 2</vt:lpstr>
      <vt:lpstr>Wingdings 3</vt:lpstr>
      <vt:lpstr>Ιόν</vt:lpstr>
      <vt:lpstr>Προεπιλεγμένη σχεδίαση</vt:lpstr>
      <vt:lpstr>Ροή</vt:lpstr>
      <vt:lpstr>Σφεντάμι</vt:lpstr>
      <vt:lpstr>Θέμα του Office</vt:lpstr>
      <vt:lpstr>ΒΟΤΑΝΑ </vt:lpstr>
      <vt:lpstr>Ιδιότητες </vt:lpstr>
      <vt:lpstr>Μορφές  (όπου μπορούμε να συναντήσουμε τα βότανα) </vt:lpstr>
      <vt:lpstr>Το βότανο ως αφέψημα </vt:lpstr>
      <vt:lpstr>Ευρέως γνωστά βότανα  (χρησιμεύουν σε πολλές παθήσεις)</vt:lpstr>
      <vt:lpstr>TA BOTANA ΣΤΗΝ ΖΩΗ ΜΑΣ  ΚΑΙ ΟΙ ΧΡΗΣΕΙΣ ΤΟΥΣ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ΙΠΠΟΦΑΕΣ</vt:lpstr>
      <vt:lpstr>Τα συστατικά από τα οποία αποτελούνται οι ιπποφαές είναι τα εξής: </vt:lpstr>
      <vt:lpstr>Οι δράσεις των ιπποφαών είναι αρκετές και χρήσιμες: </vt:lpstr>
      <vt:lpstr>Τέλος οι ιπποφαές χρησιμοποιούνται με πολλούς τρόπους όπως:</vt:lpstr>
      <vt:lpstr>       ΤΕΛΟΣ ΠΑΡΟΥΣΙΑΣΗΣ</vt:lpstr>
      <vt:lpstr>ΙΠΠΟΦΑΕΣ!!</vt:lpstr>
      <vt:lpstr>Παρουσίαση του PowerPoint</vt:lpstr>
      <vt:lpstr>Παρουσίαση του PowerPoint</vt:lpstr>
      <vt:lpstr>Παρουσίαση του PowerPoint</vt:lpstr>
      <vt:lpstr>Χρήσιμες πληροφορίες </vt:lpstr>
      <vt:lpstr>Oι βιταμίνες του και οι λειτουργίες τους</vt:lpstr>
      <vt:lpstr>Τι προσφέρει στον οργανισμό</vt:lpstr>
      <vt:lpstr>Τι θα βρείτε στην αγορά</vt:lpstr>
      <vt:lpstr>Παρουσίαση του PowerPoint</vt:lpstr>
      <vt:lpstr>ΦΩΤΟΓΡΑΦΙΕΣ</vt:lpstr>
      <vt:lpstr>Παρουσίαση του PowerPoint</vt:lpstr>
      <vt:lpstr>Παρουσίαση του PowerPoint</vt:lpstr>
      <vt:lpstr>Παρουσίαση του PowerPoint</vt:lpstr>
      <vt:lpstr>Θυμάρι</vt:lpstr>
      <vt:lpstr>Χαρακτηριστικά </vt:lpstr>
      <vt:lpstr>Συστατικά </vt:lpstr>
      <vt:lpstr>Μορφή και χρήση   </vt:lpstr>
      <vt:lpstr>Θεραπευτικές ιδιότητες   </vt:lpstr>
      <vt:lpstr>Θεραπευτικές ιδιότητες   </vt:lpstr>
      <vt:lpstr>Παρενέργειες  </vt:lpstr>
      <vt:lpstr>Μαγειρική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6</cp:revision>
  <dcterms:created xsi:type="dcterms:W3CDTF">2012-08-02T13:11:46Z</dcterms:created>
  <dcterms:modified xsi:type="dcterms:W3CDTF">2017-06-11T14:04:35Z</dcterms:modified>
</cp:coreProperties>
</file>