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7CF"/>
    <a:srgbClr val="141466"/>
    <a:srgbClr val="64829A"/>
    <a:srgbClr val="6A859C"/>
    <a:srgbClr val="FFCC00"/>
    <a:srgbClr val="766143"/>
    <a:srgbClr val="6E5639"/>
    <a:srgbClr val="9FDDF3"/>
    <a:srgbClr val="3E7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17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2T15:41:50.39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1939.88403"/>
      <inkml:brushProperty name="anchorY" value="911.98572"/>
      <inkml:brushProperty name="scaleFactor" value="0.5"/>
    </inkml:brush>
  </inkml:definitions>
  <inkml:trace contextRef="#ctx0" brushRef="#br0">1 1,'0'0,"0"7,0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2T15:41:53.1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669.88403"/>
      <inkml:brushProperty name="anchorY" value="-374.07764"/>
      <inkml:brushProperty name="scaleFactor" value="0.5"/>
    </inkml:brush>
  </inkml:definitions>
  <inkml:trace contextRef="#ctx0" brushRef="#br0">1 0,'0'0,"0"0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2T15:42:01.4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559.00049"/>
      <inkml:brushProperty name="anchorY" value="-2672.74561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101C-2A86-4350-BC1F-8CB4A055540F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01F2B-7E4D-42EE-B1BE-EE2962FA4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87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01F2B-7E4D-42EE-B1BE-EE2962FA455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1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86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7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78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0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4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78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2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68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33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D65E-2556-4474-803D-4ADCAD318B0E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BDBD-5ABD-423F-B45E-0469124D1B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976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F_w9vegH4" TargetMode="External"/><Relationship Id="rId2" Type="http://schemas.openxmlformats.org/officeDocument/2006/relationships/hyperlink" Target="https://www.youtube.com/watch?v=J3MXPqYKKR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lykkarea/the-parthenon-45656647" TargetMode="External"/><Relationship Id="rId2" Type="http://schemas.openxmlformats.org/officeDocument/2006/relationships/hyperlink" Target="https://www.slideshare.net/MrPower14/ancient-greece-research-power-poi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arthenon#Etymology" TargetMode="External"/><Relationship Id="rId4" Type="http://schemas.openxmlformats.org/officeDocument/2006/relationships/hyperlink" Target="https://www.slideshare.net/aishwaryadeopujari/ash-parthen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en.wikipedia.org/wiki/Mary,_mother_of_Jesu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Arrephoros" TargetMode="External"/><Relationship Id="rId5" Type="http://schemas.openxmlformats.org/officeDocument/2006/relationships/hyperlink" Target="https://en.wikipedia.org/wiki/Panathenaic_Festival" TargetMode="External"/><Relationship Id="rId4" Type="http://schemas.openxmlformats.org/officeDocument/2006/relationships/hyperlink" Target="https://en.wikipedia.org/wiki/Pepl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κτίριο, υπαίθριος, βράχος, ερείπ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2CF1827-6BF7-4539-B2E2-998F8AA04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92" b="-1"/>
          <a:stretch/>
        </p:blipFill>
        <p:spPr>
          <a:xfrm>
            <a:off x="20" y="10"/>
            <a:ext cx="6093948" cy="3433701"/>
          </a:xfrm>
          <a:prstGeom prst="rect">
            <a:avLst/>
          </a:prstGeom>
        </p:spPr>
      </p:pic>
      <p:pic>
        <p:nvPicPr>
          <p:cNvPr id="17" name="Εικόνα 16" descr="Εικόνα που περιέχει υπαίθριος, κτίριο, άτομα, ερείπ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6EC5CF3-A74B-4A8A-9C34-FEBF1920E7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2" b="9352"/>
          <a:stretch/>
        </p:blipFill>
        <p:spPr>
          <a:xfrm>
            <a:off x="6093968" y="-4715"/>
            <a:ext cx="6098032" cy="3438426"/>
          </a:xfrm>
          <a:prstGeom prst="rect">
            <a:avLst/>
          </a:prstGeom>
          <a:effectLst>
            <a:glow>
              <a:schemeClr val="tx1"/>
            </a:glow>
          </a:effectLst>
        </p:spPr>
      </p:pic>
      <p:pic>
        <p:nvPicPr>
          <p:cNvPr id="13" name="Εικόνα 12" descr="Εικόνα που περιέχει υπαίθριος, κτίριο, ερείπιο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16C734F-4D2B-4E63-AA4D-611F613FF9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r="1" b="1"/>
          <a:stretch/>
        </p:blipFill>
        <p:spPr>
          <a:xfrm>
            <a:off x="20" y="3433715"/>
            <a:ext cx="6093948" cy="3429000"/>
          </a:xfrm>
          <a:prstGeom prst="rect">
            <a:avLst/>
          </a:prstGeom>
        </p:spPr>
      </p:pic>
      <p:pic>
        <p:nvPicPr>
          <p:cNvPr id="15" name="Εικόνα 14" descr="Εικόνα που περιέχει κτίριο, νερό, μεγάλος, βάρκ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ED89D3C-4991-4D3B-AEE7-4ACA4E242C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r="2" b="2"/>
          <a:stretch/>
        </p:blipFill>
        <p:spPr>
          <a:xfrm>
            <a:off x="6083368" y="3351398"/>
            <a:ext cx="6098032" cy="3429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167EFDC-057D-4BA3-A36F-CAC6339AE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PARTHENON</a:t>
            </a:r>
            <a:endParaRPr lang="el-GR" dirty="0"/>
          </a:p>
        </p:txBody>
      </p:sp>
      <p:sp>
        <p:nvSpPr>
          <p:cNvPr id="19" name="Υπότιτλος 18">
            <a:extLst>
              <a:ext uri="{FF2B5EF4-FFF2-40B4-BE49-F238E27FC236}">
                <a16:creationId xmlns:a16="http://schemas.microsoft.com/office/drawing/2014/main" xmlns="" id="{C189BF63-6957-445D-995D-5ACF433C1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6613" y="5253086"/>
            <a:ext cx="2768367" cy="160019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FFCC00"/>
                </a:solidFill>
              </a:rPr>
              <a:t>Olympia </a:t>
            </a:r>
            <a:r>
              <a:rPr lang="en-US" sz="1600" dirty="0" err="1">
                <a:solidFill>
                  <a:srgbClr val="FFCC00"/>
                </a:solidFill>
              </a:rPr>
              <a:t>Theodorakopoulou</a:t>
            </a:r>
            <a:endParaRPr lang="en-US" sz="1600" dirty="0">
              <a:solidFill>
                <a:srgbClr val="FFCC00"/>
              </a:solidFill>
            </a:endParaRPr>
          </a:p>
          <a:p>
            <a:pPr algn="l"/>
            <a:r>
              <a:rPr lang="en-US" sz="1600" dirty="0" err="1">
                <a:solidFill>
                  <a:srgbClr val="FFCC00"/>
                </a:solidFill>
              </a:rPr>
              <a:t>Kazagli</a:t>
            </a:r>
            <a:r>
              <a:rPr lang="en-US" sz="1600" dirty="0">
                <a:solidFill>
                  <a:srgbClr val="FFCC00"/>
                </a:solidFill>
              </a:rPr>
              <a:t> Mary</a:t>
            </a:r>
          </a:p>
          <a:p>
            <a:pPr algn="l"/>
            <a:r>
              <a:rPr lang="en-US" sz="1600" dirty="0">
                <a:solidFill>
                  <a:srgbClr val="FFCC00"/>
                </a:solidFill>
              </a:rPr>
              <a:t>2</a:t>
            </a:r>
            <a:r>
              <a:rPr lang="en-US" sz="1600" baseline="30000" dirty="0">
                <a:solidFill>
                  <a:srgbClr val="FFCC00"/>
                </a:solidFill>
              </a:rPr>
              <a:t>nd</a:t>
            </a:r>
            <a:r>
              <a:rPr lang="en-US" sz="1600" dirty="0">
                <a:solidFill>
                  <a:srgbClr val="FFCC00"/>
                </a:solidFill>
              </a:rPr>
              <a:t> Highschool of </a:t>
            </a:r>
            <a:r>
              <a:rPr lang="en-US" sz="1600" dirty="0" err="1">
                <a:solidFill>
                  <a:srgbClr val="FFCC00"/>
                </a:solidFill>
              </a:rPr>
              <a:t>Agia</a:t>
            </a:r>
            <a:r>
              <a:rPr lang="en-US" sz="1600" dirty="0">
                <a:solidFill>
                  <a:srgbClr val="FFCC00"/>
                </a:solidFill>
              </a:rPr>
              <a:t> </a:t>
            </a:r>
            <a:r>
              <a:rPr lang="en-US" sz="1600" dirty="0" err="1">
                <a:solidFill>
                  <a:srgbClr val="FFCC00"/>
                </a:solidFill>
              </a:rPr>
              <a:t>Praskevi</a:t>
            </a:r>
            <a:r>
              <a:rPr lang="en-US" sz="1600" dirty="0">
                <a:solidFill>
                  <a:srgbClr val="FFCC00"/>
                </a:solidFill>
              </a:rPr>
              <a:t>, </a:t>
            </a:r>
            <a:r>
              <a:rPr lang="en-US" sz="1600" dirty="0" err="1">
                <a:solidFill>
                  <a:srgbClr val="FFCC00"/>
                </a:solidFill>
              </a:rPr>
              <a:t>Attiki</a:t>
            </a:r>
            <a:r>
              <a:rPr lang="en-US" sz="1600" dirty="0">
                <a:solidFill>
                  <a:srgbClr val="FFCC00"/>
                </a:solidFill>
              </a:rPr>
              <a:t>, Greece</a:t>
            </a:r>
            <a:endParaRPr lang="el-GR" sz="16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A98725C-E610-44C9-8223-5D86E459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4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</a:t>
            </a:r>
            <a:endParaRPr lang="el-GR" dirty="0">
              <a:solidFill>
                <a:srgbClr val="141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4B5439E-773D-40E6-99F1-6B09379A1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AF97CF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https://www.youtube.com/watch?v=J3MXPqYKKRM</a:t>
            </a:r>
            <a:endParaRPr lang="en-US" sz="2400" dirty="0">
              <a:solidFill>
                <a:srgbClr val="AF97CF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rgbClr val="AF97CF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https://www.youtube.com/watch?v=GTF_w9vegH4</a:t>
            </a:r>
            <a:endParaRPr lang="el-GR" sz="2400" dirty="0">
              <a:solidFill>
                <a:srgbClr val="AF9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6D080BC-E8E0-4C01-BA1B-7582AF36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141466"/>
                </a:solidFill>
              </a:rPr>
              <a:t>SOURCES</a:t>
            </a:r>
            <a:endParaRPr lang="el-GR" u="sng" dirty="0">
              <a:solidFill>
                <a:srgbClr val="141466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A4A4346-69A5-44AA-A80F-B6C92809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40838"/>
            <a:ext cx="10353762" cy="405875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https://www.slideshare.net/MrPower14/ancient-greece-research-power-point</a:t>
            </a:r>
            <a:endParaRPr lang="en-US" dirty="0"/>
          </a:p>
          <a:p>
            <a:r>
              <a:rPr lang="en-US" dirty="0">
                <a:hlinkClick r:id="rId3"/>
              </a:rPr>
              <a:t>https://www.slideshare.net/lykkarea/the-parthenon-45656647</a:t>
            </a:r>
            <a:endParaRPr lang="en-US" dirty="0"/>
          </a:p>
          <a:p>
            <a:r>
              <a:rPr lang="en-US" dirty="0">
                <a:hlinkClick r:id="rId4"/>
              </a:rPr>
              <a:t>https://www.slideshare.net/aishwaryadeopujari/ash-parthenon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https://en.wikipedia.org/wiki/Parthenon#Etymology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4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2">
                <a:lumMod val="61000"/>
                <a:lumOff val="39000"/>
              </a:schemeClr>
            </a:gs>
            <a:gs pos="60000">
              <a:schemeClr val="accent1">
                <a:lumMod val="40000"/>
                <a:lumOff val="60000"/>
              </a:schemeClr>
            </a:gs>
            <a:gs pos="30000">
              <a:srgbClr val="64829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5F290D-44A1-43C5-B482-3C4812C07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42" y="2084216"/>
            <a:ext cx="3451226" cy="4351338"/>
          </a:xfrm>
        </p:spPr>
        <p:txBody>
          <a:bodyPr>
            <a:normAutofit/>
          </a:bodyPr>
          <a:lstStyle/>
          <a:p>
            <a:pPr marL="106290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6A859C"/>
                </a:solidFill>
              </a:rPr>
              <a:t>INTRODUCTION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6A859C"/>
                </a:solidFill>
              </a:rPr>
              <a:t>HISTORY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6A859C"/>
                </a:solidFill>
              </a:rPr>
              <a:t>ETYMOLOGY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sz="2000" dirty="0">
                <a:solidFill>
                  <a:srgbClr val="6A859C"/>
                </a:solidFill>
              </a:rPr>
              <a:t>ARCHITECTURE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>
                <a:solidFill>
                  <a:srgbClr val="6A859C"/>
                </a:solidFill>
              </a:rPr>
              <a:t>VIDEOS</a:t>
            </a:r>
            <a:endParaRPr lang="en-US" sz="2000" dirty="0">
              <a:solidFill>
                <a:srgbClr val="6A859C"/>
              </a:solidFill>
            </a:endParaRPr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2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3FE50BE8-8808-4B49-B2FF-3F5333EE0521}"/>
                  </a:ext>
                </a:extLst>
              </p14:cNvPr>
              <p14:cNvContentPartPr/>
              <p14:nvPr/>
            </p14:nvContentPartPr>
            <p14:xfrm>
              <a:off x="3918309" y="-2090634"/>
              <a:ext cx="360" cy="6120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xmlns="" id="{3FE50BE8-8808-4B49-B2FF-3F5333EE05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0669" y="-2108274"/>
                <a:ext cx="36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4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1B042928-19C0-4465-8889-497093DDE499}"/>
                  </a:ext>
                </a:extLst>
              </p14:cNvPr>
              <p14:cNvContentPartPr/>
              <p14:nvPr/>
            </p14:nvContentPartPr>
            <p14:xfrm>
              <a:off x="2974749" y="1160886"/>
              <a:ext cx="360" cy="360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xmlns="" id="{1B042928-19C0-4465-8889-497093DDE4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7109" y="114288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6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A472EBE6-6CEC-4F13-BBA4-877694F970CB}"/>
                  </a:ext>
                </a:extLst>
              </p14:cNvPr>
              <p14:cNvContentPartPr/>
              <p14:nvPr/>
            </p14:nvContentPartPr>
            <p14:xfrm>
              <a:off x="2771709" y="-2250114"/>
              <a:ext cx="360" cy="360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xmlns="" id="{A472EBE6-6CEC-4F13-BBA4-877694F970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4069" y="-226811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15A8E872-3291-4E56-A09D-142F031C746B}"/>
              </a:ext>
            </a:extLst>
          </p:cNvPr>
          <p:cNvSpPr/>
          <p:nvPr/>
        </p:nvSpPr>
        <p:spPr>
          <a:xfrm>
            <a:off x="896257" y="699221"/>
            <a:ext cx="3276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CONTENTS</a:t>
            </a:r>
            <a:endParaRPr lang="el-G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Αποτέλεσμα εικόνας για parthenon">
            <a:extLst>
              <a:ext uri="{FF2B5EF4-FFF2-40B4-BE49-F238E27FC236}">
                <a16:creationId xmlns:a16="http://schemas.microsoft.com/office/drawing/2014/main" xmlns="" id="{43335617-0F82-4850-B7D1-1C076F09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25" y="436174"/>
            <a:ext cx="4953132" cy="32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ποτέλεσμα εικόνας για parthenon">
            <a:extLst>
              <a:ext uri="{FF2B5EF4-FFF2-40B4-BE49-F238E27FC236}">
                <a16:creationId xmlns:a16="http://schemas.microsoft.com/office/drawing/2014/main" xmlns="" id="{A3677A8E-61DF-4D9E-B87A-DBFE3A4A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19" y="3909529"/>
            <a:ext cx="3795939" cy="25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>
            <a:extLst>
              <a:ext uri="{FF2B5EF4-FFF2-40B4-BE49-F238E27FC236}">
                <a16:creationId xmlns:a16="http://schemas.microsoft.com/office/drawing/2014/main" xmlns="" id="{E0460C5C-0D3D-4AC8-8D64-4B36603B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89" y="282222"/>
            <a:ext cx="3820481" cy="784578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14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l-GR" dirty="0">
              <a:solidFill>
                <a:srgbClr val="141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A65CCD3-DDAE-417E-A55A-D6549147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628" y="1326640"/>
            <a:ext cx="3078749" cy="4058751"/>
          </a:xfrm>
        </p:spPr>
        <p:txBody>
          <a:bodyPr anchor="t">
            <a:noAutofit/>
          </a:bodyPr>
          <a:lstStyle/>
          <a:p>
            <a:r>
              <a:rPr lang="en-US" sz="1800" b="1" dirty="0">
                <a:solidFill>
                  <a:schemeClr val="tx2">
                    <a:lumMod val="10000"/>
                  </a:schemeClr>
                </a:solidFill>
              </a:rPr>
              <a:t>Parthenon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is a temple in the *Acropolis ,Greece ,which is dedicated to the Greek goddess Athena and it is the most magnificent creation of Athenian democracy at the height of its power.</a:t>
            </a:r>
          </a:p>
          <a:p>
            <a:pPr marL="36900" indent="0"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  <a:p>
            <a:pPr marL="36900" indent="0"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  <a:p>
            <a:pPr marL="36900" indent="0"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*</a:t>
            </a:r>
            <a:r>
              <a:rPr lang="en-US" sz="1800" u="sng" dirty="0">
                <a:solidFill>
                  <a:schemeClr val="tx2">
                    <a:lumMod val="10000"/>
                  </a:schemeClr>
                </a:solidFill>
              </a:rPr>
              <a:t>Acropolis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; means “high city” in Greek, which refers to the top of the hill where new settlements were built in ancient times.</a:t>
            </a:r>
            <a:endParaRPr lang="el-GR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2" name="Εικόνα 21" descr="Εικόνα που περιέχει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25BDE8C-478D-4DFB-9F39-A0DA32D2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08" y="1066799"/>
            <a:ext cx="6616775" cy="46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B6FB876F-B564-4D65-8B4E-D1602D34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5" y="184558"/>
            <a:ext cx="3338818" cy="7510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4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l-GR" dirty="0">
              <a:solidFill>
                <a:srgbClr val="141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xmlns="" id="{95C77A90-D018-4A16-A1E9-27E8A1E0D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67" y="935619"/>
            <a:ext cx="11560629" cy="5689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Its  construction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started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 in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447 BC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and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ended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 in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438 BC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, as part of the greater Periklean building project. This so-called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Periklean Parthenon(ParthenonIII)</a:t>
            </a:r>
            <a:r>
              <a:rPr lang="el-GR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replaced an earlier marble temple begun after the victory at the battle of Marathon at approximately 490 BC and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destroyed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 by the Persians in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480 BC.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285750" indent="-285750"/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Architects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: Ictinus and Callicrates</a:t>
            </a:r>
          </a:p>
          <a:p>
            <a:pPr marL="285750" indent="-285750"/>
            <a:r>
              <a:rPr lang="en-US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Master sculptor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effectLst/>
              </a:rPr>
              <a:t>: Phidias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xmlns="" id="{5B4F0CA3-477A-4E96-99CE-D5FA8BACE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17" y="3657600"/>
            <a:ext cx="3298157" cy="2264781"/>
          </a:xfrm>
        </p:spPr>
      </p:pic>
      <p:pic>
        <p:nvPicPr>
          <p:cNvPr id="13" name="Εικόνα 12" descr="Εικόνα που περιέχει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DEEB6B9-1714-4F39-9A00-6D1CD0B35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4" y="3657601"/>
            <a:ext cx="3646196" cy="2264780"/>
          </a:xfrm>
          <a:prstGeom prst="rect">
            <a:avLst/>
          </a:prstGeom>
        </p:spPr>
      </p:pic>
      <p:pic>
        <p:nvPicPr>
          <p:cNvPr id="15" name="Εικόνα 14" descr="Εικόνα που περιέχει υπαίθριος, κτίριο, άτομα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AB7CF4C-A4C1-47A0-A42C-7BF3F8424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91" y="3657600"/>
            <a:ext cx="3041205" cy="22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FFE840-7ACA-4143-B21D-86D724E1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02638"/>
            <a:ext cx="11174251" cy="110847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41466"/>
                </a:solidFill>
              </a:rPr>
              <a:t>  </a:t>
            </a:r>
            <a:r>
              <a:rPr lang="en-US" dirty="0">
                <a:solidFill>
                  <a:srgbClr val="14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ETYMOLOGY</a:t>
            </a:r>
            <a:endParaRPr lang="el-GR" dirty="0">
              <a:solidFill>
                <a:srgbClr val="141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Θέση περιεχομένου 5" descr="Εικόνα που περιέχει κτίριο, νερό, όρθιος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61B1702-FD38-4477-9B93-045090E13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02" y="656874"/>
            <a:ext cx="3188863" cy="1822458"/>
          </a:xfrm>
        </p:spPr>
      </p:pic>
      <p:pic>
        <p:nvPicPr>
          <p:cNvPr id="8" name="Θέση περιεχομένου 7" descr="Εικόνα που περιέχει κτίριο, καθιστός, ξύλινος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F1332BF-32E9-4FE1-80B5-DEB8B9773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62" y="2691606"/>
            <a:ext cx="1743075" cy="2619375"/>
          </a:xfr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xmlns="" id="{BBDAED73-B262-4A42-8ABC-6C1B65CD8816}"/>
              </a:ext>
            </a:extLst>
          </p:cNvPr>
          <p:cNvSpPr/>
          <p:nvPr/>
        </p:nvSpPr>
        <p:spPr>
          <a:xfrm>
            <a:off x="1480543" y="1211110"/>
            <a:ext cx="6096000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The origin of the Parthenon's name is from the Greek word π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α</a:t>
            </a:r>
            <a:r>
              <a:rPr lang="en-US" sz="1600" b="1" dirty="0" err="1">
                <a:solidFill>
                  <a:schemeClr val="tx2">
                    <a:lumMod val="10000"/>
                  </a:schemeClr>
                </a:solidFill>
              </a:rPr>
              <a:t>ρθενών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1600" b="1" i="1" dirty="0">
                <a:solidFill>
                  <a:schemeClr val="tx2">
                    <a:lumMod val="10000"/>
                  </a:schemeClr>
                </a:solidFill>
              </a:rPr>
              <a:t>parthenon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),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which referred to the "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unmarried women's apartments"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in a house and in the Parthenon's case seems to have been used at first only for a particular room of the temple. It is debated which room this is and how the room acquired its name.</a:t>
            </a:r>
          </a:p>
          <a:p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                                                                                                                                                           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Jamauri D. Green 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holds that the parthenon was the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room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in which the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hlinkClick r:id="rId4" tooltip="Pepl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peplos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presented to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Athena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at the 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  <a:hlinkClick r:id="rId5" tooltip="Panathenaic Festiva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Panathenaic Festival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 was woven by the </a:t>
            </a:r>
            <a:r>
              <a:rPr lang="en-US" sz="1600" i="1" dirty="0">
                <a:solidFill>
                  <a:schemeClr val="tx2">
                    <a:lumMod val="10000"/>
                  </a:schemeClr>
                </a:solidFill>
                <a:hlinkClick r:id="rId6" tooltip="Arrephoro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arrephoroi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, a group of four young girls chosen to serve Athena each year. According to this theory, the name of the Parthenon means the "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temple of the virgin goddess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" and refers to the cult of Athena Parthenos that was associated with the temple</a:t>
            </a:r>
            <a:r>
              <a:rPr lang="en-US" sz="1600" baseline="30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aseline="300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sz="1600" baseline="300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sz="1600" baseline="30000" dirty="0">
              <a:solidFill>
                <a:schemeClr val="tx2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n-US" sz="1600" i="1" dirty="0" err="1">
                <a:solidFill>
                  <a:schemeClr val="tx2">
                    <a:lumMod val="10000"/>
                  </a:schemeClr>
                </a:solidFill>
              </a:rPr>
              <a:t>Parthénos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 has also been applied to the 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hlinkClick r:id="rId7" tooltip="Mary, mother of Jesu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Virgin Mary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Parthénos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Maria, and the Parthenon had been converted to a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Christian church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dedicated to the Virgin Mary in the final decade of the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6th century.</a:t>
            </a:r>
          </a:p>
        </p:txBody>
      </p:sp>
    </p:spTree>
    <p:extLst>
      <p:ext uri="{BB962C8B-B14F-4D97-AF65-F5344CB8AC3E}">
        <p14:creationId xmlns:p14="http://schemas.microsoft.com/office/powerpoint/2010/main" val="20860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9A6C63-B760-4052-BE71-3A0C470B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6" y="2300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141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  <a:endParaRPr lang="el-GR" dirty="0">
              <a:solidFill>
                <a:srgbClr val="1414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4613901-369C-4C87-87F7-C2CF3A97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6" y="1690688"/>
            <a:ext cx="5275942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 (FORM)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temple stands on the conventional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    three steps, the top step being 30.9m x 69.5m.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</a:t>
            </a:r>
            <a:r>
              <a:rPr lang="en-US" sz="1800" dirty="0" err="1">
                <a:solidFill>
                  <a:schemeClr val="bg1"/>
                </a:solidFill>
              </a:rPr>
              <a:t>cella</a:t>
            </a:r>
            <a:r>
              <a:rPr lang="en-US" sz="1800" dirty="0">
                <a:solidFill>
                  <a:schemeClr val="bg1"/>
                </a:solidFill>
              </a:rPr>
              <a:t> consist of two room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     end to end with hexastyle prostyle porches.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eastern room being 29.8m long and 19.2m wide, with Doric colonnades in two tiers, structurally necessary to support the timber roof.</a:t>
            </a:r>
          </a:p>
        </p:txBody>
      </p:sp>
      <p:pic>
        <p:nvPicPr>
          <p:cNvPr id="2052" name="Picture 4" descr="Αποτέλεσμα εικόνας για parthenon architecture">
            <a:extLst>
              <a:ext uri="{FF2B5EF4-FFF2-40B4-BE49-F238E27FC236}">
                <a16:creationId xmlns:a16="http://schemas.microsoft.com/office/drawing/2014/main" xmlns="" id="{578F8399-53E0-4A87-A71F-6FE4C9D0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8" y="531723"/>
            <a:ext cx="5239658" cy="35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Αποτέλεσμα εικόνας για parthenon architecture">
            <a:extLst>
              <a:ext uri="{FF2B5EF4-FFF2-40B4-BE49-F238E27FC236}">
                <a16:creationId xmlns:a16="http://schemas.microsoft.com/office/drawing/2014/main" xmlns="" id="{340CD152-CBA8-4689-A957-89E5A34C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09" y="4383314"/>
            <a:ext cx="4409663" cy="21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1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C7A62F9-8EE4-42F3-BD5B-EFDA0A17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INTERIOR</a:t>
            </a:r>
            <a:endParaRPr lang="el-GR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Αποτέλεσμα εικόνας για parthenon architecture">
            <a:extLst>
              <a:ext uri="{FF2B5EF4-FFF2-40B4-BE49-F238E27FC236}">
                <a16:creationId xmlns:a16="http://schemas.microsoft.com/office/drawing/2014/main" xmlns="" id="{62AC0729-7D6D-4FE6-90D3-F0F7415A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57" y="365125"/>
            <a:ext cx="4474029" cy="32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191821-3574-4571-88B4-EDB80F59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867127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Inside, the Temple has double </a:t>
            </a:r>
            <a:r>
              <a:rPr lang="en-US" sz="1800" b="1" dirty="0" err="1">
                <a:solidFill>
                  <a:schemeClr val="bg1"/>
                </a:solidFill>
              </a:rPr>
              <a:t>cella</a:t>
            </a:r>
            <a:r>
              <a:rPr lang="en-US" sz="1800" dirty="0">
                <a:solidFill>
                  <a:schemeClr val="bg1"/>
                </a:solidFill>
              </a:rPr>
              <a:t> (inner sanctum) with </a:t>
            </a:r>
            <a:r>
              <a:rPr lang="en-US" sz="1800" b="1" dirty="0">
                <a:solidFill>
                  <a:schemeClr val="bg1"/>
                </a:solidFill>
              </a:rPr>
              <a:t>pronaos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   (the antechamber, with the only door into  cell) and </a:t>
            </a:r>
            <a:r>
              <a:rPr lang="en-US" sz="1800" b="1" dirty="0">
                <a:solidFill>
                  <a:schemeClr val="bg1"/>
                </a:solidFill>
              </a:rPr>
              <a:t>opisthodomos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(the rear room).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smaller west </a:t>
            </a:r>
            <a:r>
              <a:rPr lang="en-US" sz="1800" b="1" dirty="0" err="1">
                <a:solidFill>
                  <a:schemeClr val="bg1"/>
                </a:solidFill>
              </a:rPr>
              <a:t>cella</a:t>
            </a:r>
            <a:r>
              <a:rPr lang="en-US" sz="1800" dirty="0">
                <a:solidFill>
                  <a:schemeClr val="bg1"/>
                </a:solidFill>
              </a:rPr>
              <a:t> had 4 interior columns.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Inside the east </a:t>
            </a:r>
            <a:r>
              <a:rPr lang="en-US" sz="1800" b="1" dirty="0" err="1">
                <a:solidFill>
                  <a:schemeClr val="bg1"/>
                </a:solidFill>
              </a:rPr>
              <a:t>cella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was a U-shaped colonnades of 9 columns and                                                                          a pier on each long side, and 3 columns between the 2 piers on the short side.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Toward the west end of the interior colonnade was a statue base for the cult statue of Athena Parthenos with a large shallow rectangle cut to create a reflecting pool in front of it.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Phidias’ statue was made of gold and ivory with polychrome details.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Bronze doors are postulated for both eastern and western </a:t>
            </a:r>
            <a:r>
              <a:rPr lang="en-US" sz="1800" b="1" dirty="0" err="1">
                <a:solidFill>
                  <a:schemeClr val="bg1"/>
                </a:solidFill>
              </a:rPr>
              <a:t>cellas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r>
              <a:rPr lang="en-US" sz="1800" dirty="0">
                <a:solidFill>
                  <a:schemeClr val="bg1"/>
                </a:solidFill>
              </a:rPr>
              <a:t>Here the roof is supported by four ionic columns placed in a rectangle 4.7 x 7m. The ceiling of </a:t>
            </a:r>
            <a:r>
              <a:rPr lang="en-US" sz="1800" b="1" dirty="0">
                <a:solidFill>
                  <a:schemeClr val="bg1"/>
                </a:solidFill>
              </a:rPr>
              <a:t>wood with painted and gilded decoration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9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BB8774-055D-4F14-AAE2-8C9118C9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DORIC ORDER</a:t>
            </a:r>
            <a:endParaRPr lang="el-GR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0B60C23-A87E-4DDA-B5EC-4C930A06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13" y="943429"/>
            <a:ext cx="7928429" cy="570411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Of the three columns found in Greece, Doric columns are the simplest. They have a </a:t>
            </a:r>
            <a:r>
              <a:rPr lang="en-US" sz="1800" b="1" dirty="0">
                <a:solidFill>
                  <a:schemeClr val="bg1"/>
                </a:solidFill>
              </a:rPr>
              <a:t>capital</a:t>
            </a:r>
            <a:r>
              <a:rPr lang="en-US" sz="1800" dirty="0">
                <a:solidFill>
                  <a:schemeClr val="bg1"/>
                </a:solidFill>
              </a:rPr>
              <a:t> (the top, or crown) made of a circle topped by a square.</a:t>
            </a:r>
          </a:p>
          <a:p>
            <a:r>
              <a:rPr lang="en-US" sz="1800" dirty="0">
                <a:solidFill>
                  <a:schemeClr val="bg1"/>
                </a:solidFill>
              </a:rPr>
              <a:t>The </a:t>
            </a:r>
            <a:r>
              <a:rPr lang="en-US" sz="1800" b="1" dirty="0">
                <a:solidFill>
                  <a:schemeClr val="bg1"/>
                </a:solidFill>
              </a:rPr>
              <a:t>shaft </a:t>
            </a:r>
            <a:r>
              <a:rPr lang="en-US" sz="1800" dirty="0">
                <a:solidFill>
                  <a:schemeClr val="bg1"/>
                </a:solidFill>
              </a:rPr>
              <a:t>(the tall part of the column) is plain and ha s20 sides. There is no </a:t>
            </a:r>
            <a:r>
              <a:rPr lang="en-US" sz="1800" b="1" dirty="0">
                <a:solidFill>
                  <a:schemeClr val="bg1"/>
                </a:solidFill>
              </a:rPr>
              <a:t>base </a:t>
            </a:r>
            <a:r>
              <a:rPr lang="en-US" sz="1800" dirty="0">
                <a:solidFill>
                  <a:schemeClr val="bg1"/>
                </a:solidFill>
              </a:rPr>
              <a:t>in the Doric order.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Doric order is very plain</a:t>
            </a:r>
            <a:r>
              <a:rPr lang="en-US" sz="1800" dirty="0">
                <a:solidFill>
                  <a:schemeClr val="bg1"/>
                </a:solidFill>
              </a:rPr>
              <a:t>, but powerful-looking in its design. Doric, like most Greek styles, works well horizontally on buildings.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METOPE</a:t>
            </a:r>
            <a:r>
              <a:rPr lang="el-GR" sz="1800" b="1" dirty="0">
                <a:solidFill>
                  <a:schemeClr val="bg1"/>
                </a:solidFill>
              </a:rPr>
              <a:t>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a rectangular architectural element that fills the space between two  </a:t>
            </a:r>
            <a:r>
              <a:rPr lang="en-US" sz="1800" b="1" u="sng" dirty="0">
                <a:solidFill>
                  <a:schemeClr val="bg1"/>
                </a:solidFill>
              </a:rPr>
              <a:t>triglyphs</a:t>
            </a:r>
            <a:r>
              <a:rPr lang="en-US" sz="1800" dirty="0">
                <a:solidFill>
                  <a:schemeClr val="bg1"/>
                </a:solidFill>
              </a:rPr>
              <a:t> in a </a:t>
            </a:r>
            <a:r>
              <a:rPr lang="en-US" sz="1800" b="1" u="sng" dirty="0">
                <a:solidFill>
                  <a:schemeClr val="bg1"/>
                </a:solidFill>
              </a:rPr>
              <a:t>Doric </a:t>
            </a:r>
            <a:r>
              <a:rPr lang="en-US" sz="1800" b="1" u="sng" dirty="0" err="1">
                <a:solidFill>
                  <a:schemeClr val="bg1"/>
                </a:solidFill>
              </a:rPr>
              <a:t>fieze</a:t>
            </a:r>
            <a:r>
              <a:rPr lang="en-US" sz="1800" dirty="0">
                <a:solidFill>
                  <a:schemeClr val="bg1"/>
                </a:solidFill>
              </a:rPr>
              <a:t>, which is a decorative band of alternating triglyph and metopes above the </a:t>
            </a:r>
            <a:r>
              <a:rPr lang="en-US" sz="1800" b="1" u="sng" dirty="0">
                <a:solidFill>
                  <a:schemeClr val="bg1"/>
                </a:solidFill>
              </a:rPr>
              <a:t>architrave </a:t>
            </a:r>
            <a:r>
              <a:rPr lang="en-US" sz="1800" dirty="0">
                <a:solidFill>
                  <a:schemeClr val="bg1"/>
                </a:solidFill>
              </a:rPr>
              <a:t>of a building of the Doric order.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FRIEZE</a:t>
            </a:r>
            <a:r>
              <a:rPr lang="el-GR" sz="20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in </a:t>
            </a:r>
            <a:r>
              <a:rPr lang="en-US" sz="1800" b="1" u="sng" dirty="0">
                <a:solidFill>
                  <a:schemeClr val="bg1"/>
                </a:solidFill>
              </a:rPr>
              <a:t>architecture </a:t>
            </a:r>
            <a:r>
              <a:rPr lang="en-US" sz="1800" dirty="0">
                <a:solidFill>
                  <a:schemeClr val="bg1"/>
                </a:solidFill>
              </a:rPr>
              <a:t>the frieze is the wide central section part of an </a:t>
            </a:r>
            <a:r>
              <a:rPr lang="en-US" sz="1800" b="1" u="sng" dirty="0">
                <a:solidFill>
                  <a:schemeClr val="bg1"/>
                </a:solidFill>
              </a:rPr>
              <a:t>entablature </a:t>
            </a:r>
            <a:r>
              <a:rPr lang="en-US" sz="1800" dirty="0">
                <a:solidFill>
                  <a:schemeClr val="bg1"/>
                </a:solidFill>
              </a:rPr>
              <a:t>and may be plain in the </a:t>
            </a:r>
            <a:r>
              <a:rPr lang="en-US" sz="1800" b="1" u="sng" dirty="0" err="1">
                <a:solidFill>
                  <a:schemeClr val="bg1"/>
                </a:solidFill>
              </a:rPr>
              <a:t>lonic</a:t>
            </a:r>
            <a:r>
              <a:rPr lang="en-US" sz="1800" dirty="0">
                <a:solidFill>
                  <a:schemeClr val="bg1"/>
                </a:solidFill>
              </a:rPr>
              <a:t> or </a:t>
            </a:r>
            <a:r>
              <a:rPr lang="en-US" sz="1800" b="1" u="sng" dirty="0">
                <a:solidFill>
                  <a:schemeClr val="bg1"/>
                </a:solidFill>
              </a:rPr>
              <a:t>Doric order</a:t>
            </a:r>
            <a:r>
              <a:rPr lang="en-US" sz="1800" dirty="0">
                <a:solidFill>
                  <a:schemeClr val="bg1"/>
                </a:solidFill>
              </a:rPr>
              <a:t>, or decorated with </a:t>
            </a:r>
            <a:r>
              <a:rPr lang="en-US" sz="1800" b="1" u="sng" dirty="0">
                <a:solidFill>
                  <a:schemeClr val="bg1"/>
                </a:solidFill>
              </a:rPr>
              <a:t>bas-reliefs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TRIGLYPH</a:t>
            </a:r>
            <a:r>
              <a:rPr lang="el-GR" sz="18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is an architectural term of the vertically channeled tablets of the </a:t>
            </a:r>
            <a:r>
              <a:rPr lang="en-US" sz="1800" b="1" u="sng" dirty="0">
                <a:solidFill>
                  <a:schemeClr val="bg1"/>
                </a:solidFill>
              </a:rPr>
              <a:t>Doric frieze</a:t>
            </a:r>
            <a:r>
              <a:rPr lang="en-US" sz="1800" dirty="0">
                <a:solidFill>
                  <a:schemeClr val="bg1"/>
                </a:solidFill>
              </a:rPr>
              <a:t>, so called because of the angular channels in them, two perfect and one divided, the two </a:t>
            </a:r>
            <a:r>
              <a:rPr lang="en-US" sz="1800" b="1" u="sng" dirty="0">
                <a:solidFill>
                  <a:schemeClr val="bg1"/>
                </a:solidFill>
              </a:rPr>
              <a:t>chamfered </a:t>
            </a:r>
            <a:r>
              <a:rPr lang="en-US" sz="1800" dirty="0">
                <a:solidFill>
                  <a:schemeClr val="bg1"/>
                </a:solidFill>
              </a:rPr>
              <a:t>angels or </a:t>
            </a:r>
            <a:r>
              <a:rPr lang="en-US" sz="1800" b="1" u="sng" dirty="0" err="1">
                <a:solidFill>
                  <a:schemeClr val="bg1"/>
                </a:solidFill>
              </a:rPr>
              <a:t>hemiglyphs</a:t>
            </a:r>
            <a:r>
              <a:rPr lang="en-US" sz="1800" b="1" u="sng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being reckoned  as one.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PEDIMENT</a:t>
            </a:r>
            <a:r>
              <a:rPr lang="el-GR" sz="20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is an element in which the </a:t>
            </a:r>
            <a:r>
              <a:rPr lang="en-US" sz="1800" b="1" u="sng" dirty="0">
                <a:solidFill>
                  <a:schemeClr val="bg1"/>
                </a:solidFill>
              </a:rPr>
              <a:t>tympanum</a:t>
            </a:r>
            <a:r>
              <a:rPr lang="en-US" sz="1800" dirty="0">
                <a:solidFill>
                  <a:schemeClr val="bg1"/>
                </a:solidFill>
              </a:rPr>
              <a:t>, or triangular area within the pediment, was often decorated with </a:t>
            </a:r>
            <a:r>
              <a:rPr lang="en-US" sz="1800" b="1" u="sng" dirty="0">
                <a:solidFill>
                  <a:schemeClr val="bg1"/>
                </a:solidFill>
              </a:rPr>
              <a:t>relief sculpture </a:t>
            </a:r>
            <a:r>
              <a:rPr lang="en-US" sz="1800" dirty="0">
                <a:solidFill>
                  <a:schemeClr val="bg1"/>
                </a:solidFill>
              </a:rPr>
              <a:t>depicting scenes from Greek and Roman </a:t>
            </a:r>
            <a:r>
              <a:rPr lang="en-US" sz="1800" b="1" u="sng" dirty="0">
                <a:solidFill>
                  <a:schemeClr val="bg1"/>
                </a:solidFill>
              </a:rPr>
              <a:t>mythology</a:t>
            </a:r>
            <a:r>
              <a:rPr lang="en-US" sz="1800" dirty="0">
                <a:solidFill>
                  <a:schemeClr val="bg1"/>
                </a:solidFill>
              </a:rPr>
              <a:t> or allegorical figures.  </a:t>
            </a:r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Αποτέλεσμα εικόνας για parthenon architecture doric order">
            <a:extLst>
              <a:ext uri="{FF2B5EF4-FFF2-40B4-BE49-F238E27FC236}">
                <a16:creationId xmlns:a16="http://schemas.microsoft.com/office/drawing/2014/main" xmlns="" id="{52FC9ED2-84BB-4349-9607-68F3272C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943429"/>
            <a:ext cx="3295084" cy="53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5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DA014C6-EF65-4D4D-AA64-E6B2AF06B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314" y="145143"/>
            <a:ext cx="9144000" cy="870858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OPTICAL REFINEMENT </a:t>
            </a:r>
            <a:endParaRPr lang="el-GR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6B2F946-59D0-4DD7-B204-D16C184D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314" y="870858"/>
            <a:ext cx="7460343" cy="560251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The Parthenon is the best example in Greek temple architecture of                            the practice of optical refinement.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To the unaided eye, columns tend to look narrower in the                                 middle than at the top or bottom.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Each of the columns in the Parthenon was built                                                       with a slight bulge in the middle, to make them appear “straight”.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Furthermore, the spacing between the columns                                                              appear smaller towards the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. Therefore,                                                         they were spaced wider apart accordingly.</a:t>
            </a:r>
          </a:p>
          <a:p>
            <a:pPr algn="l"/>
            <a:endParaRPr lang="en-US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/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Greek temples typically covered the </a:t>
            </a:r>
            <a:r>
              <a:rPr lang="en-US" sz="1800" b="1" u="sng" dirty="0">
                <a:solidFill>
                  <a:schemeClr val="bg1"/>
                </a:solidFill>
              </a:rPr>
              <a:t>wooden roof rafters with fired clay tiles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 contrast, the roof of the Parthenon was covered with light weight, thinly-sliced (only 3cm thick), nearly translucent marble tiles.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Along the roof-line, Parthenon builders removed the appearance of ‘fussiness’ and clutter by positioning decorative </a:t>
            </a:r>
            <a:r>
              <a:rPr lang="en-US" sz="1800" b="1" u="sng" dirty="0">
                <a:solidFill>
                  <a:schemeClr val="bg1"/>
                </a:solidFill>
              </a:rPr>
              <a:t>antefixes(roof-line ornaments)</a:t>
            </a:r>
            <a:r>
              <a:rPr lang="en-US" sz="1800" dirty="0">
                <a:solidFill>
                  <a:schemeClr val="bg1"/>
                </a:solidFill>
              </a:rPr>
              <a:t> between alternate rows of roof tiles, rather than the traditional placement at the end of each row of tiles.</a:t>
            </a:r>
          </a:p>
          <a:p>
            <a:pPr algn="l"/>
            <a:endParaRPr lang="en-US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/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Αποτέλεσμα εικόνας για parthenon architecture optical refinement">
            <a:extLst>
              <a:ext uri="{FF2B5EF4-FFF2-40B4-BE49-F238E27FC236}">
                <a16:creationId xmlns:a16="http://schemas.microsoft.com/office/drawing/2014/main" xmlns="" id="{95963CF8-FD4D-4BED-8778-874799FF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63287"/>
            <a:ext cx="5239902" cy="3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Αποτέλεσμα εικόνας για parthenon architecture wooden roof">
            <a:extLst>
              <a:ext uri="{FF2B5EF4-FFF2-40B4-BE49-F238E27FC236}">
                <a16:creationId xmlns:a16="http://schemas.microsoft.com/office/drawing/2014/main" xmlns="" id="{DE46239E-930A-4D68-B3B3-0EA156B4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14" y="3741624"/>
            <a:ext cx="3635293" cy="24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6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876</Words>
  <Application>Microsoft Office PowerPoint</Application>
  <PresentationFormat>Ευρεία οθόνη</PresentationFormat>
  <Paragraphs>82</Paragraphs>
  <Slides>11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Office Theme</vt:lpstr>
      <vt:lpstr>PARTHENON</vt:lpstr>
      <vt:lpstr>Παρουσίαση του PowerPoint</vt:lpstr>
      <vt:lpstr>INTRODUCTION</vt:lpstr>
      <vt:lpstr>HISTORY</vt:lpstr>
      <vt:lpstr>  ETYMOLOGY</vt:lpstr>
      <vt:lpstr>ARCHITECTURE</vt:lpstr>
      <vt:lpstr>INTERIOR</vt:lpstr>
      <vt:lpstr>DORIC ORDER</vt:lpstr>
      <vt:lpstr>OPTICAL REFINEMENT </vt:lpstr>
      <vt:lpstr>VIDEOS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PARTHENON</dc:title>
  <dc:creator>SPORTESCRIME M KAZAGLI</dc:creator>
  <cp:lastModifiedBy>Σαραντόπουλος</cp:lastModifiedBy>
  <cp:revision>29</cp:revision>
  <dcterms:created xsi:type="dcterms:W3CDTF">2019-11-17T09:22:48Z</dcterms:created>
  <dcterms:modified xsi:type="dcterms:W3CDTF">2020-01-18T20:46:51Z</dcterms:modified>
</cp:coreProperties>
</file>