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FA40B243-C9C6-4682-B291-F567E10F4999}" type="datetimeFigureOut">
              <a:rPr lang="el-GR" smtClean="0"/>
              <a:t>6/12/2021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42ADBC-EBE9-42C2-9C8E-2BC1A7B5E085}" type="slidenum">
              <a:rPr lang="el-GR" smtClean="0"/>
              <a:t>‹#›</a:t>
            </a:fld>
            <a:endParaRPr lang="el-GR"/>
          </a:p>
        </p:txBody>
      </p:sp>
    </p:spTree>
    <p:extLst>
      <p:ext uri="{BB962C8B-B14F-4D97-AF65-F5344CB8AC3E}">
        <p14:creationId xmlns:p14="http://schemas.microsoft.com/office/powerpoint/2010/main" val="280442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FA40B243-C9C6-4682-B291-F567E10F4999}" type="datetimeFigureOut">
              <a:rPr lang="el-GR" smtClean="0"/>
              <a:t>6/12/2021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42ADBC-EBE9-42C2-9C8E-2BC1A7B5E085}" type="slidenum">
              <a:rPr lang="el-GR" smtClean="0"/>
              <a:t>‹#›</a:t>
            </a:fld>
            <a:endParaRPr lang="el-GR"/>
          </a:p>
        </p:txBody>
      </p:sp>
    </p:spTree>
    <p:extLst>
      <p:ext uri="{BB962C8B-B14F-4D97-AF65-F5344CB8AC3E}">
        <p14:creationId xmlns:p14="http://schemas.microsoft.com/office/powerpoint/2010/main" val="204273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FA40B243-C9C6-4682-B291-F567E10F4999}" type="datetimeFigureOut">
              <a:rPr lang="el-GR" smtClean="0"/>
              <a:t>6/12/2021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42ADBC-EBE9-42C2-9C8E-2BC1A7B5E085}" type="slidenum">
              <a:rPr lang="el-GR" smtClean="0"/>
              <a:t>‹#›</a:t>
            </a:fld>
            <a:endParaRPr lang="el-GR"/>
          </a:p>
        </p:txBody>
      </p:sp>
    </p:spTree>
    <p:extLst>
      <p:ext uri="{BB962C8B-B14F-4D97-AF65-F5344CB8AC3E}">
        <p14:creationId xmlns:p14="http://schemas.microsoft.com/office/powerpoint/2010/main" val="307677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FA40B243-C9C6-4682-B291-F567E10F4999}" type="datetimeFigureOut">
              <a:rPr lang="el-GR" smtClean="0"/>
              <a:t>6/12/2021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42ADBC-EBE9-42C2-9C8E-2BC1A7B5E085}" type="slidenum">
              <a:rPr lang="el-GR" smtClean="0"/>
              <a:t>‹#›</a:t>
            </a:fld>
            <a:endParaRPr lang="el-GR"/>
          </a:p>
        </p:txBody>
      </p:sp>
    </p:spTree>
    <p:extLst>
      <p:ext uri="{BB962C8B-B14F-4D97-AF65-F5344CB8AC3E}">
        <p14:creationId xmlns:p14="http://schemas.microsoft.com/office/powerpoint/2010/main" val="273749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40B243-C9C6-4682-B291-F567E10F4999}" type="datetimeFigureOut">
              <a:rPr lang="el-GR" smtClean="0"/>
              <a:t>6/12/2021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42ADBC-EBE9-42C2-9C8E-2BC1A7B5E085}" type="slidenum">
              <a:rPr lang="el-GR" smtClean="0"/>
              <a:t>‹#›</a:t>
            </a:fld>
            <a:endParaRPr lang="el-GR"/>
          </a:p>
        </p:txBody>
      </p:sp>
    </p:spTree>
    <p:extLst>
      <p:ext uri="{BB962C8B-B14F-4D97-AF65-F5344CB8AC3E}">
        <p14:creationId xmlns:p14="http://schemas.microsoft.com/office/powerpoint/2010/main" val="357265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FA40B243-C9C6-4682-B291-F567E10F4999}" type="datetimeFigureOut">
              <a:rPr lang="el-GR" smtClean="0"/>
              <a:t>6/12/2021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B42ADBC-EBE9-42C2-9C8E-2BC1A7B5E085}" type="slidenum">
              <a:rPr lang="el-GR" smtClean="0"/>
              <a:t>‹#›</a:t>
            </a:fld>
            <a:endParaRPr lang="el-GR"/>
          </a:p>
        </p:txBody>
      </p:sp>
    </p:spTree>
    <p:extLst>
      <p:ext uri="{BB962C8B-B14F-4D97-AF65-F5344CB8AC3E}">
        <p14:creationId xmlns:p14="http://schemas.microsoft.com/office/powerpoint/2010/main" val="141385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FA40B243-C9C6-4682-B291-F567E10F4999}" type="datetimeFigureOut">
              <a:rPr lang="el-GR" smtClean="0"/>
              <a:t>6/12/2021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B42ADBC-EBE9-42C2-9C8E-2BC1A7B5E085}" type="slidenum">
              <a:rPr lang="el-GR" smtClean="0"/>
              <a:t>‹#›</a:t>
            </a:fld>
            <a:endParaRPr lang="el-GR"/>
          </a:p>
        </p:txBody>
      </p:sp>
    </p:spTree>
    <p:extLst>
      <p:ext uri="{BB962C8B-B14F-4D97-AF65-F5344CB8AC3E}">
        <p14:creationId xmlns:p14="http://schemas.microsoft.com/office/powerpoint/2010/main" val="387993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FA40B243-C9C6-4682-B291-F567E10F4999}" type="datetimeFigureOut">
              <a:rPr lang="el-GR" smtClean="0"/>
              <a:t>6/12/2021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B42ADBC-EBE9-42C2-9C8E-2BC1A7B5E085}" type="slidenum">
              <a:rPr lang="el-GR" smtClean="0"/>
              <a:t>‹#›</a:t>
            </a:fld>
            <a:endParaRPr lang="el-GR"/>
          </a:p>
        </p:txBody>
      </p:sp>
    </p:spTree>
    <p:extLst>
      <p:ext uri="{BB962C8B-B14F-4D97-AF65-F5344CB8AC3E}">
        <p14:creationId xmlns:p14="http://schemas.microsoft.com/office/powerpoint/2010/main" val="65993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0B243-C9C6-4682-B291-F567E10F4999}" type="datetimeFigureOut">
              <a:rPr lang="el-GR" smtClean="0"/>
              <a:t>6/12/2021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B42ADBC-EBE9-42C2-9C8E-2BC1A7B5E085}" type="slidenum">
              <a:rPr lang="el-GR" smtClean="0"/>
              <a:t>‹#›</a:t>
            </a:fld>
            <a:endParaRPr lang="el-GR"/>
          </a:p>
        </p:txBody>
      </p:sp>
    </p:spTree>
    <p:extLst>
      <p:ext uri="{BB962C8B-B14F-4D97-AF65-F5344CB8AC3E}">
        <p14:creationId xmlns:p14="http://schemas.microsoft.com/office/powerpoint/2010/main" val="614624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40B243-C9C6-4682-B291-F567E10F4999}" type="datetimeFigureOut">
              <a:rPr lang="el-GR" smtClean="0"/>
              <a:t>6/12/2021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B42ADBC-EBE9-42C2-9C8E-2BC1A7B5E085}" type="slidenum">
              <a:rPr lang="el-GR" smtClean="0"/>
              <a:t>‹#›</a:t>
            </a:fld>
            <a:endParaRPr lang="el-GR"/>
          </a:p>
        </p:txBody>
      </p:sp>
    </p:spTree>
    <p:extLst>
      <p:ext uri="{BB962C8B-B14F-4D97-AF65-F5344CB8AC3E}">
        <p14:creationId xmlns:p14="http://schemas.microsoft.com/office/powerpoint/2010/main" val="322300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40B243-C9C6-4682-B291-F567E10F4999}" type="datetimeFigureOut">
              <a:rPr lang="el-GR" smtClean="0"/>
              <a:t>6/12/2021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B42ADBC-EBE9-42C2-9C8E-2BC1A7B5E085}" type="slidenum">
              <a:rPr lang="el-GR" smtClean="0"/>
              <a:t>‹#›</a:t>
            </a:fld>
            <a:endParaRPr lang="el-GR"/>
          </a:p>
        </p:txBody>
      </p:sp>
    </p:spTree>
    <p:extLst>
      <p:ext uri="{BB962C8B-B14F-4D97-AF65-F5344CB8AC3E}">
        <p14:creationId xmlns:p14="http://schemas.microsoft.com/office/powerpoint/2010/main" val="4082463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0B243-C9C6-4682-B291-F567E10F4999}" type="datetimeFigureOut">
              <a:rPr lang="el-GR" smtClean="0"/>
              <a:t>6/12/2021</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2ADBC-EBE9-42C2-9C8E-2BC1A7B5E085}" type="slidenum">
              <a:rPr lang="el-GR" smtClean="0"/>
              <a:t>‹#›</a:t>
            </a:fld>
            <a:endParaRPr lang="el-GR"/>
          </a:p>
        </p:txBody>
      </p:sp>
    </p:spTree>
    <p:extLst>
      <p:ext uri="{BB962C8B-B14F-4D97-AF65-F5344CB8AC3E}">
        <p14:creationId xmlns:p14="http://schemas.microsoft.com/office/powerpoint/2010/main" val="903487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FR" dirty="0"/>
              <a:t>Des gâteaux traditionnels de Noël grecs</a:t>
            </a:r>
            <a:endParaRPr lang="el-GR" dirty="0"/>
          </a:p>
        </p:txBody>
      </p:sp>
      <p:sp>
        <p:nvSpPr>
          <p:cNvPr id="3" name="Subtitle 2"/>
          <p:cNvSpPr>
            <a:spLocks noGrp="1"/>
          </p:cNvSpPr>
          <p:nvPr>
            <p:ph type="subTitle" idx="1"/>
          </p:nvPr>
        </p:nvSpPr>
        <p:spPr>
          <a:xfrm>
            <a:off x="3048000" y="5202238"/>
            <a:ext cx="8287657" cy="1227591"/>
          </a:xfrm>
        </p:spPr>
        <p:txBody>
          <a:bodyPr/>
          <a:lstStyle/>
          <a:p>
            <a:endParaRPr lang="fr-CA" dirty="0"/>
          </a:p>
          <a:p>
            <a:r>
              <a:rPr lang="fr-CA" dirty="0"/>
              <a:t>Travail effectué par: </a:t>
            </a:r>
            <a:r>
              <a:rPr lang="fr-CA" dirty="0" err="1"/>
              <a:t>Alkimachi</a:t>
            </a:r>
            <a:r>
              <a:rPr lang="fr-CA" dirty="0"/>
              <a:t> </a:t>
            </a:r>
            <a:r>
              <a:rPr lang="fr-CA" dirty="0" err="1"/>
              <a:t>Daskalopoulou</a:t>
            </a:r>
            <a:r>
              <a:rPr lang="fr-CA" dirty="0"/>
              <a:t> et Lydia </a:t>
            </a:r>
            <a:r>
              <a:rPr lang="fr-CA" dirty="0" err="1"/>
              <a:t>Semou</a:t>
            </a:r>
            <a:endParaRPr lang="el-GR" dirty="0"/>
          </a:p>
        </p:txBody>
      </p:sp>
    </p:spTree>
    <p:extLst>
      <p:ext uri="{BB962C8B-B14F-4D97-AF65-F5344CB8AC3E}">
        <p14:creationId xmlns:p14="http://schemas.microsoft.com/office/powerpoint/2010/main" val="2333873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417" y="-2946"/>
            <a:ext cx="12191999" cy="6860946"/>
          </a:xfrm>
          <a:prstGeom prst="rect">
            <a:avLst/>
          </a:prstGeom>
        </p:spPr>
      </p:pic>
      <p:sp>
        <p:nvSpPr>
          <p:cNvPr id="2" name="Rectangle 1"/>
          <p:cNvSpPr/>
          <p:nvPr/>
        </p:nvSpPr>
        <p:spPr>
          <a:xfrm>
            <a:off x="1288868" y="2042532"/>
            <a:ext cx="9997440" cy="1384995"/>
          </a:xfrm>
          <a:prstGeom prst="rect">
            <a:avLst/>
          </a:prstGeom>
        </p:spPr>
        <p:txBody>
          <a:bodyPr wrap="square">
            <a:spAutoFit/>
          </a:bodyPr>
          <a:lstStyle/>
          <a:p>
            <a:pPr algn="ctr"/>
            <a:r>
              <a:rPr lang="fr-FR" sz="2800" b="1" dirty="0">
                <a:solidFill>
                  <a:schemeClr val="bg1"/>
                </a:solidFill>
              </a:rPr>
              <a:t>À l’approche de Noël, le temps arrive où les gâteaux traditionnels de Noël font leur</a:t>
            </a:r>
          </a:p>
          <a:p>
            <a:pPr algn="ctr"/>
            <a:r>
              <a:rPr lang="fr-FR" sz="2800" b="1" dirty="0">
                <a:solidFill>
                  <a:schemeClr val="bg1"/>
                </a:solidFill>
              </a:rPr>
              <a:t>apparition dans les pâtisseries et dans tous les foyers grecs.</a:t>
            </a:r>
            <a:endParaRPr lang="el-GR" sz="2800" b="1" dirty="0">
              <a:solidFill>
                <a:schemeClr val="bg1"/>
              </a:solidFill>
            </a:endParaRPr>
          </a:p>
        </p:txBody>
      </p:sp>
    </p:spTree>
    <p:extLst>
      <p:ext uri="{BB962C8B-B14F-4D97-AF65-F5344CB8AC3E}">
        <p14:creationId xmlns:p14="http://schemas.microsoft.com/office/powerpoint/2010/main" val="2812520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3823311" y="657889"/>
            <a:ext cx="3439018" cy="707886"/>
          </a:xfrm>
          <a:prstGeom prst="rect">
            <a:avLst/>
          </a:prstGeom>
        </p:spPr>
        <p:txBody>
          <a:bodyPr wrap="none">
            <a:spAutoFit/>
          </a:bodyPr>
          <a:lstStyle/>
          <a:p>
            <a:r>
              <a:rPr lang="en-US" sz="4000" b="1" dirty="0" err="1">
                <a:solidFill>
                  <a:srgbClr val="00B050"/>
                </a:solidFill>
              </a:rPr>
              <a:t>Mélomakarona</a:t>
            </a:r>
            <a:endParaRPr lang="el-GR" sz="4000" b="1" dirty="0">
              <a:solidFill>
                <a:srgbClr val="00B050"/>
              </a:solidFill>
            </a:endParaRPr>
          </a:p>
        </p:txBody>
      </p:sp>
      <p:sp>
        <p:nvSpPr>
          <p:cNvPr id="3" name="Rectangle 2"/>
          <p:cNvSpPr/>
          <p:nvPr/>
        </p:nvSpPr>
        <p:spPr>
          <a:xfrm>
            <a:off x="574766" y="1719718"/>
            <a:ext cx="11146972" cy="1815882"/>
          </a:xfrm>
          <a:prstGeom prst="rect">
            <a:avLst/>
          </a:prstGeom>
        </p:spPr>
        <p:txBody>
          <a:bodyPr wrap="square">
            <a:spAutoFit/>
          </a:bodyPr>
          <a:lstStyle/>
          <a:p>
            <a:r>
              <a:rPr lang="fr-FR" sz="2800" dirty="0" err="1"/>
              <a:t>Melomakarona</a:t>
            </a:r>
            <a:r>
              <a:rPr lang="fr-FR" sz="2800" dirty="0"/>
              <a:t> sont probablement les gâteaux de Noël les plus populaires. Ils proviennent probablement de l’ancienne « </a:t>
            </a:r>
            <a:r>
              <a:rPr lang="fr-FR" sz="2800" dirty="0" err="1"/>
              <a:t>macaria</a:t>
            </a:r>
            <a:r>
              <a:rPr lang="fr-FR" sz="2800" dirty="0"/>
              <a:t> » ou « macaroni ». C’était, d’abord , un petit morceau de pain offert après les funérailles et plus tard, au Moyen Âge, une tarte à laquelle on a ajouté du miel.</a:t>
            </a:r>
            <a:endParaRPr lang="el-GR" sz="2800" dirty="0"/>
          </a:p>
        </p:txBody>
      </p:sp>
      <p:sp>
        <p:nvSpPr>
          <p:cNvPr id="4" name="Rectangle 3"/>
          <p:cNvSpPr/>
          <p:nvPr/>
        </p:nvSpPr>
        <p:spPr>
          <a:xfrm>
            <a:off x="574766" y="3889543"/>
            <a:ext cx="10685418" cy="1815882"/>
          </a:xfrm>
          <a:prstGeom prst="rect">
            <a:avLst/>
          </a:prstGeom>
        </p:spPr>
        <p:txBody>
          <a:bodyPr wrap="square">
            <a:spAutoFit/>
          </a:bodyPr>
          <a:lstStyle/>
          <a:p>
            <a:r>
              <a:rPr lang="fr-FR" sz="2800" dirty="0"/>
              <a:t>Ils ont également été fabriqués lors de la célébration du solstice d’hiver qui correspond à peu près au moment où l’ on célèbre Noël aujourd’hui. En Asie Mineure, on les appelait palmiers et leur forme ressemblait à celle des dattes.</a:t>
            </a:r>
            <a:endParaRPr lang="el-GR" sz="2800" dirty="0"/>
          </a:p>
        </p:txBody>
      </p:sp>
    </p:spTree>
    <p:extLst>
      <p:ext uri="{BB962C8B-B14F-4D97-AF65-F5344CB8AC3E}">
        <p14:creationId xmlns:p14="http://schemas.microsoft.com/office/powerpoint/2010/main" val="3814670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635725" y="618309"/>
            <a:ext cx="11051177" cy="1569660"/>
          </a:xfrm>
          <a:prstGeom prst="rect">
            <a:avLst/>
          </a:prstGeom>
        </p:spPr>
        <p:txBody>
          <a:bodyPr wrap="square">
            <a:spAutoFit/>
          </a:bodyPr>
          <a:lstStyle/>
          <a:p>
            <a:r>
              <a:rPr lang="fr-FR" sz="2400" dirty="0"/>
              <a:t>Ils sont généralement fabriqués avec de la farine, de la semoule, du jus d’orange et de</a:t>
            </a:r>
          </a:p>
          <a:p>
            <a:r>
              <a:rPr lang="fr-FR" sz="2400" dirty="0"/>
              <a:t>l’huile. Ensuite, on verse du sirop de miel qui symbolisait la prospérité , dans l’antiquité. Il était aussi utilisé dans de diverses cultures pour apaiser les démons. L’utilisation de l’huile d’olive les rend plus sains et plus légers que les gâteaux contenant du beurre.</a:t>
            </a:r>
            <a:endParaRPr lang="el-GR" sz="2400" dirty="0"/>
          </a:p>
        </p:txBody>
      </p:sp>
      <p:pic>
        <p:nvPicPr>
          <p:cNvPr id="3" name="Picture 2"/>
          <p:cNvPicPr>
            <a:picLocks noChangeAspect="1"/>
          </p:cNvPicPr>
          <p:nvPr/>
        </p:nvPicPr>
        <p:blipFill>
          <a:blip r:embed="rId2"/>
          <a:stretch>
            <a:fillRect/>
          </a:stretch>
        </p:blipFill>
        <p:spPr>
          <a:xfrm>
            <a:off x="2286000" y="2804159"/>
            <a:ext cx="7415349" cy="3701143"/>
          </a:xfrm>
          <a:prstGeom prst="rect">
            <a:avLst/>
          </a:prstGeom>
        </p:spPr>
      </p:pic>
    </p:spTree>
    <p:extLst>
      <p:ext uri="{BB962C8B-B14F-4D97-AF65-F5344CB8AC3E}">
        <p14:creationId xmlns:p14="http://schemas.microsoft.com/office/powerpoint/2010/main" val="4084468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3759200" y="823352"/>
            <a:ext cx="5445760" cy="584775"/>
          </a:xfrm>
          <a:prstGeom prst="rect">
            <a:avLst/>
          </a:prstGeom>
        </p:spPr>
        <p:txBody>
          <a:bodyPr wrap="square">
            <a:spAutoFit/>
          </a:bodyPr>
          <a:lstStyle/>
          <a:p>
            <a:pPr algn="ctr"/>
            <a:r>
              <a:rPr lang="en-US" sz="3200" b="1" dirty="0">
                <a:solidFill>
                  <a:srgbClr val="00B050"/>
                </a:solidFill>
              </a:rPr>
              <a:t>KOURABIEDES</a:t>
            </a:r>
            <a:endParaRPr lang="el-GR" sz="3200" b="1" dirty="0">
              <a:solidFill>
                <a:srgbClr val="00B050"/>
              </a:solidFill>
            </a:endParaRPr>
          </a:p>
        </p:txBody>
      </p:sp>
      <p:sp>
        <p:nvSpPr>
          <p:cNvPr id="3" name="Rectangle 2"/>
          <p:cNvSpPr/>
          <p:nvPr/>
        </p:nvSpPr>
        <p:spPr>
          <a:xfrm>
            <a:off x="116114" y="1567543"/>
            <a:ext cx="11718836" cy="1200329"/>
          </a:xfrm>
          <a:prstGeom prst="rect">
            <a:avLst/>
          </a:prstGeom>
        </p:spPr>
        <p:txBody>
          <a:bodyPr wrap="square">
            <a:spAutoFit/>
          </a:bodyPr>
          <a:lstStyle/>
          <a:p>
            <a:r>
              <a:rPr lang="fr-FR" sz="2400" dirty="0">
                <a:solidFill>
                  <a:schemeClr val="bg1"/>
                </a:solidFill>
              </a:rPr>
              <a:t>Les “</a:t>
            </a:r>
            <a:r>
              <a:rPr lang="fr-FR" sz="2400" dirty="0" err="1">
                <a:solidFill>
                  <a:schemeClr val="bg1"/>
                </a:solidFill>
              </a:rPr>
              <a:t>kourabiedes</a:t>
            </a:r>
            <a:r>
              <a:rPr lang="fr-FR" sz="2400" dirty="0">
                <a:solidFill>
                  <a:schemeClr val="bg1"/>
                </a:solidFill>
              </a:rPr>
              <a:t>” sont également un gâteau qui est lié à Noël. Leur nom en turc est</a:t>
            </a:r>
          </a:p>
          <a:p>
            <a:r>
              <a:rPr lang="fr-FR" sz="2400" dirty="0">
                <a:solidFill>
                  <a:schemeClr val="bg1"/>
                </a:solidFill>
              </a:rPr>
              <a:t>«</a:t>
            </a:r>
            <a:r>
              <a:rPr lang="fr-FR" sz="2400" dirty="0" err="1">
                <a:solidFill>
                  <a:schemeClr val="bg1"/>
                </a:solidFill>
              </a:rPr>
              <a:t>kurabiye</a:t>
            </a:r>
            <a:r>
              <a:rPr lang="fr-FR" sz="2400" dirty="0">
                <a:solidFill>
                  <a:schemeClr val="bg1"/>
                </a:solidFill>
              </a:rPr>
              <a:t> » et signifie « biscuit sec ». Leur origine semble de provenir du Moyen Orient.  Ils sont traditionnellement consommés à Noël dans toute les régions de la Grèce.</a:t>
            </a:r>
            <a:endParaRPr lang="el-GR" sz="2400" dirty="0">
              <a:solidFill>
                <a:schemeClr val="bg1"/>
              </a:solidFill>
            </a:endParaRPr>
          </a:p>
        </p:txBody>
      </p:sp>
      <p:pic>
        <p:nvPicPr>
          <p:cNvPr id="5" name="Picture 4"/>
          <p:cNvPicPr>
            <a:picLocks noChangeAspect="1"/>
          </p:cNvPicPr>
          <p:nvPr/>
        </p:nvPicPr>
        <p:blipFill>
          <a:blip r:embed="rId2"/>
          <a:stretch>
            <a:fillRect/>
          </a:stretch>
        </p:blipFill>
        <p:spPr>
          <a:xfrm>
            <a:off x="6344195" y="3587930"/>
            <a:ext cx="5427653" cy="2890049"/>
          </a:xfrm>
          <a:prstGeom prst="rect">
            <a:avLst/>
          </a:prstGeom>
        </p:spPr>
      </p:pic>
      <p:sp>
        <p:nvSpPr>
          <p:cNvPr id="4" name="Rectangle 3"/>
          <p:cNvSpPr/>
          <p:nvPr/>
        </p:nvSpPr>
        <p:spPr>
          <a:xfrm>
            <a:off x="391887" y="2975429"/>
            <a:ext cx="5952308" cy="2677656"/>
          </a:xfrm>
          <a:prstGeom prst="rect">
            <a:avLst/>
          </a:prstGeom>
        </p:spPr>
        <p:txBody>
          <a:bodyPr wrap="square">
            <a:spAutoFit/>
          </a:bodyPr>
          <a:lstStyle/>
          <a:p>
            <a:r>
              <a:rPr lang="fr-FR" sz="2400" dirty="0">
                <a:solidFill>
                  <a:schemeClr val="bg1"/>
                </a:solidFill>
              </a:rPr>
              <a:t>Ils sont fabriqués avec du beurre, de la farine, du sucre et des amandes. Après cuisson, les </a:t>
            </a:r>
            <a:r>
              <a:rPr lang="fr-FR" sz="2400" dirty="0" err="1">
                <a:solidFill>
                  <a:schemeClr val="bg1"/>
                </a:solidFill>
              </a:rPr>
              <a:t>kourabiedes</a:t>
            </a:r>
            <a:r>
              <a:rPr lang="fr-FR" sz="2400" dirty="0">
                <a:solidFill>
                  <a:schemeClr val="bg1"/>
                </a:solidFill>
              </a:rPr>
              <a:t> sont saupoudrés avec beaucoup de sucre en poudre qui rappelle les montagnes enneigées. Grâce au beurre et aux amandes qu'ils contiennent, ils deviennent particulièrement aromatiques et savoureux.</a:t>
            </a:r>
            <a:endParaRPr lang="el-GR" sz="2400" dirty="0">
              <a:solidFill>
                <a:schemeClr val="bg1"/>
              </a:solidFill>
            </a:endParaRPr>
          </a:p>
        </p:txBody>
      </p:sp>
    </p:spTree>
    <p:extLst>
      <p:ext uri="{BB962C8B-B14F-4D97-AF65-F5344CB8AC3E}">
        <p14:creationId xmlns:p14="http://schemas.microsoft.com/office/powerpoint/2010/main" val="3445514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51807" y="622832"/>
            <a:ext cx="4103105" cy="5816278"/>
          </a:xfrm>
          <a:prstGeom prst="rect">
            <a:avLst/>
          </a:prstGeom>
        </p:spPr>
      </p:pic>
      <p:sp>
        <p:nvSpPr>
          <p:cNvPr id="2" name="Rectangle 1"/>
          <p:cNvSpPr/>
          <p:nvPr/>
        </p:nvSpPr>
        <p:spPr>
          <a:xfrm>
            <a:off x="2407798" y="552278"/>
            <a:ext cx="5081574" cy="707886"/>
          </a:xfrm>
          <a:prstGeom prst="rect">
            <a:avLst/>
          </a:prstGeom>
        </p:spPr>
        <p:txBody>
          <a:bodyPr wrap="square">
            <a:spAutoFit/>
          </a:bodyPr>
          <a:lstStyle/>
          <a:p>
            <a:pPr algn="ctr"/>
            <a:r>
              <a:rPr lang="en-US" sz="4000" b="1" dirty="0" err="1">
                <a:solidFill>
                  <a:srgbClr val="00B050"/>
                </a:solidFill>
              </a:rPr>
              <a:t>Diples</a:t>
            </a:r>
            <a:endParaRPr lang="el-GR" sz="4000" b="1" dirty="0">
              <a:solidFill>
                <a:srgbClr val="00B050"/>
              </a:solidFill>
            </a:endParaRPr>
          </a:p>
        </p:txBody>
      </p:sp>
      <p:sp>
        <p:nvSpPr>
          <p:cNvPr id="3" name="Rectangle 2"/>
          <p:cNvSpPr/>
          <p:nvPr/>
        </p:nvSpPr>
        <p:spPr>
          <a:xfrm>
            <a:off x="319315" y="1132114"/>
            <a:ext cx="7315200" cy="2308324"/>
          </a:xfrm>
          <a:prstGeom prst="rect">
            <a:avLst/>
          </a:prstGeom>
        </p:spPr>
        <p:txBody>
          <a:bodyPr wrap="square">
            <a:spAutoFit/>
          </a:bodyPr>
          <a:lstStyle/>
          <a:p>
            <a:r>
              <a:rPr lang="fr-FR" sz="2400" b="1" dirty="0">
                <a:solidFill>
                  <a:schemeClr val="bg1"/>
                </a:solidFill>
              </a:rPr>
              <a:t>Les « </a:t>
            </a:r>
            <a:r>
              <a:rPr lang="fr-FR" sz="2400" b="1" dirty="0" err="1">
                <a:solidFill>
                  <a:schemeClr val="bg1"/>
                </a:solidFill>
              </a:rPr>
              <a:t>diples</a:t>
            </a:r>
            <a:r>
              <a:rPr lang="fr-FR" sz="2400" b="1" dirty="0">
                <a:solidFill>
                  <a:schemeClr val="bg1"/>
                </a:solidFill>
              </a:rPr>
              <a:t> » sont des gâteaux de Noël, mais ils ne sont pas consommés seulement à Noël. Dans de nombreuses régions de la Grèce, ils sont offerts lors des mariages et d’autres fêtes. C’est un gâteau traditionnel du Péloponnèse et de la Crète, avec de petites variantes en termes d’ingrédients et de forme</a:t>
            </a:r>
            <a:r>
              <a:rPr lang="fr-FR" sz="2400" dirty="0">
                <a:solidFill>
                  <a:schemeClr val="bg1"/>
                </a:solidFill>
              </a:rPr>
              <a:t>.</a:t>
            </a:r>
            <a:endParaRPr lang="el-GR" sz="2400" dirty="0">
              <a:solidFill>
                <a:schemeClr val="bg1"/>
              </a:solidFill>
            </a:endParaRPr>
          </a:p>
        </p:txBody>
      </p:sp>
      <p:sp>
        <p:nvSpPr>
          <p:cNvPr id="4" name="Rectangle 3"/>
          <p:cNvSpPr/>
          <p:nvPr/>
        </p:nvSpPr>
        <p:spPr>
          <a:xfrm>
            <a:off x="319316" y="3530970"/>
            <a:ext cx="7170056" cy="1938992"/>
          </a:xfrm>
          <a:prstGeom prst="rect">
            <a:avLst/>
          </a:prstGeom>
        </p:spPr>
        <p:txBody>
          <a:bodyPr wrap="square">
            <a:spAutoFit/>
          </a:bodyPr>
          <a:lstStyle/>
          <a:p>
            <a:r>
              <a:rPr lang="fr-FR" sz="2400" b="1" dirty="0">
                <a:solidFill>
                  <a:schemeClr val="bg1"/>
                </a:solidFill>
              </a:rPr>
              <a:t>Ils sont fabriqués avec des œufs, de la farine, de l’huile d’olive et du sucre. Une fine couche de pâte est créée qu’on fait frire et puis on verse du miel ou du sirop de sucre. On peut saupoudrer avec de la cannelle et des noix.</a:t>
            </a:r>
            <a:endParaRPr lang="el-GR" sz="2400" b="1" dirty="0">
              <a:solidFill>
                <a:schemeClr val="bg1"/>
              </a:solidFill>
            </a:endParaRPr>
          </a:p>
        </p:txBody>
      </p:sp>
    </p:spTree>
    <p:extLst>
      <p:ext uri="{BB962C8B-B14F-4D97-AF65-F5344CB8AC3E}">
        <p14:creationId xmlns:p14="http://schemas.microsoft.com/office/powerpoint/2010/main" val="196653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371" y="508000"/>
            <a:ext cx="6633029" cy="587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161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424</Words>
  <Application>Microsoft Office PowerPoint</Application>
  <PresentationFormat>Ευρεία οθόνη</PresentationFormat>
  <Paragraphs>17</Paragraphs>
  <Slides>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7</vt:i4>
      </vt:variant>
    </vt:vector>
  </HeadingPairs>
  <TitlesOfParts>
    <vt:vector size="11" baseType="lpstr">
      <vt:lpstr>Arial</vt:lpstr>
      <vt:lpstr>Calibri</vt:lpstr>
      <vt:lpstr>Calibri Light</vt:lpstr>
      <vt:lpstr>Office Theme</vt:lpstr>
      <vt:lpstr>Des gâteaux traditionnels de Noël grecs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AccorHotels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GÂTEAUX TRADITIONNELS DE NOEL GRECS</dc:title>
  <dc:creator>PAGALI Aggeliki - SOFITEL Athens Airport RM</dc:creator>
  <cp:lastModifiedBy>IOANNIS STATHOUDAKIS</cp:lastModifiedBy>
  <cp:revision>9</cp:revision>
  <dcterms:created xsi:type="dcterms:W3CDTF">2021-12-05T14:52:14Z</dcterms:created>
  <dcterms:modified xsi:type="dcterms:W3CDTF">2021-12-06T21:01:02Z</dcterms:modified>
</cp:coreProperties>
</file>