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0" r:id="rId4"/>
    <p:sldId id="259" r:id="rId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9" d="100"/>
          <a:sy n="79" d="100"/>
        </p:scale>
        <p:origin x="1570"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12/22/2021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12/22/2021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12/22/2021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duotone>
              <a:prstClr val="black"/>
              <a:schemeClr val="accent4">
                <a:tint val="45000"/>
                <a:satMod val="400000"/>
              </a:schemeClr>
            </a:duotone>
            <a:extLst>
              <a:ext uri="{BEBA8EAE-BF5A-486C-A8C5-ECC9F3942E4B}">
                <a14:imgProps xmlns:a14="http://schemas.microsoft.com/office/drawing/2010/main">
                  <a14:imgLayer r:embed="rId14">
                    <a14:imgEffect>
                      <a14:artisticGlowEdges/>
                    </a14:imgEffect>
                    <a14:imgEffect>
                      <a14:colorTemperature colorTemp="1500"/>
                    </a14:imgEffect>
                    <a14:imgEffect>
                      <a14:saturation sat="0"/>
                    </a14:imgEffect>
                  </a14:imgLayer>
                </a14:imgProps>
              </a:ext>
            </a:extLst>
          </a:blip>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12/22/2021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0"/>
            <a:ext cx="7848600" cy="2209800"/>
          </a:xfrm>
        </p:spPr>
        <p:txBody>
          <a:bodyPr>
            <a:noAutofit/>
          </a:bodyPr>
          <a:lstStyle/>
          <a:p>
            <a:r>
              <a:rPr lang="fr-CA"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LES</a:t>
            </a:r>
            <a:r>
              <a:rPr lang="fr-CA" sz="3200" b="1" dirty="0"/>
              <a:t> </a:t>
            </a:r>
            <a:r>
              <a:rPr lang="fr-CA" sz="3200" b="1" dirty="0">
                <a:ln w="18000">
                  <a:solidFill>
                    <a:schemeClr val="accent2">
                      <a:satMod val="140000"/>
                    </a:schemeClr>
                  </a:solidFill>
                  <a:prstDash val="solid"/>
                  <a:miter lim="800000"/>
                </a:ln>
                <a:noFill/>
                <a:effectLst>
                  <a:outerShdw blurRad="25500" dist="23000" dir="7020000" algn="tl">
                    <a:srgbClr val="000000">
                      <a:alpha val="50000"/>
                    </a:srgbClr>
                  </a:outerShdw>
                </a:effectLst>
              </a:rPr>
              <a:t>CHANTS</a:t>
            </a:r>
            <a:r>
              <a:rPr lang="fr-CA" sz="3200" b="1" dirty="0"/>
              <a:t> </a:t>
            </a:r>
            <a:r>
              <a:rPr lang="fr-CA" sz="32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DE Noël ET DU JOUR DE L</a:t>
            </a:r>
            <a:r>
              <a:rPr lang="el-GR" sz="32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a:t>
            </a:r>
            <a:r>
              <a:rPr lang="fr-CA" sz="32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AN GRECS</a:t>
            </a:r>
            <a:br>
              <a:rPr lang="fr-CA" sz="32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br>
            <a:r>
              <a:rPr lang="fr-CA" sz="32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(LES CALANDA)</a:t>
            </a:r>
            <a:br>
              <a:rPr lang="de-DE" sz="3200" b="1" dirty="0"/>
            </a:br>
            <a:endParaRPr lang="de-DE" sz="3200" b="1"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2590800"/>
            <a:ext cx="8336410"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422255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762000"/>
            <a:ext cx="8153400" cy="5364163"/>
          </a:xfrm>
        </p:spPr>
        <p:txBody>
          <a:bodyPr>
            <a:normAutofit/>
          </a:bodyPr>
          <a:lstStyle/>
          <a:p>
            <a:r>
              <a:rPr lang="fr-CA" sz="2000" dirty="0"/>
              <a:t>Les chants de Noël</a:t>
            </a:r>
            <a:r>
              <a:rPr lang="el-GR" sz="2000" dirty="0"/>
              <a:t> </a:t>
            </a:r>
            <a:r>
              <a:rPr lang="en-US" sz="2000" dirty="0"/>
              <a:t>et du Jour de </a:t>
            </a:r>
            <a:r>
              <a:rPr lang="en-US" sz="2000" dirty="0" err="1"/>
              <a:t>l’An</a:t>
            </a:r>
            <a:r>
              <a:rPr lang="fr-CA" sz="2000" dirty="0"/>
              <a:t> sont une coutume grecque. Les « </a:t>
            </a:r>
            <a:r>
              <a:rPr lang="fr-CA" sz="2000" dirty="0" err="1"/>
              <a:t>Calanda</a:t>
            </a:r>
            <a:r>
              <a:rPr lang="fr-CA" sz="2000" dirty="0"/>
              <a:t> » (</a:t>
            </a:r>
            <a:r>
              <a:rPr lang="fr-FR" sz="2000" dirty="0"/>
              <a:t>Les chants de Noël et du Jour de l’An ) </a:t>
            </a:r>
            <a:r>
              <a:rPr lang="fr-CA" sz="2000" dirty="0"/>
              <a:t>sont chantés par des enfants ou des ados soit individuellement, soit en groupe, dans les maisons, les magasins, les lieux publics, etc. avec l'accompagnement du traditionnel triangle de fer, mais aussi d'autres instruments de musique (accordéon,  tambour, flûte, guitare etc.) du matin jusqu'à midi. </a:t>
            </a:r>
          </a:p>
          <a:p>
            <a:endParaRPr lang="fr-CA" sz="2000" dirty="0"/>
          </a:p>
          <a:p>
            <a:r>
              <a:rPr lang="fr-CA" sz="2000" dirty="0"/>
              <a:t>On les chante la veille de Noël et la veille du Jour de l’An</a:t>
            </a:r>
          </a:p>
          <a:p>
            <a:endParaRPr lang="en-US" sz="2000" dirty="0"/>
          </a:p>
          <a:p>
            <a:r>
              <a:rPr lang="fr-CA" sz="2000" dirty="0"/>
              <a:t>Les enfants demandent « Pouvons-nous les dire? » et attendent la réponse "Dites-les" et enfin ils souhaitent de la Santé et du Bonheur! Après, l’hôte ou l’hôtesse leur donne un pourboire ou leur offre des gâteaux qu’on fabrique pendant la période de Noël (des </a:t>
            </a:r>
            <a:r>
              <a:rPr lang="el-GR" sz="2000" dirty="0"/>
              <a:t>«</a:t>
            </a:r>
            <a:r>
              <a:rPr lang="fr-CA" sz="2000" dirty="0" err="1"/>
              <a:t>melomakarona</a:t>
            </a:r>
            <a:r>
              <a:rPr lang="el-GR" sz="2000" dirty="0"/>
              <a:t>»</a:t>
            </a:r>
            <a:r>
              <a:rPr lang="fr-CA" sz="2000" dirty="0"/>
              <a:t> ou des </a:t>
            </a:r>
            <a:r>
              <a:rPr lang="el-GR" sz="2000" dirty="0"/>
              <a:t>«</a:t>
            </a:r>
            <a:r>
              <a:rPr lang="fr-CA" sz="2000" dirty="0" err="1"/>
              <a:t>kourabiedes</a:t>
            </a:r>
            <a:r>
              <a:rPr lang="el-GR" sz="2000" dirty="0"/>
              <a:t>»</a:t>
            </a:r>
            <a:r>
              <a:rPr lang="fr-CA" sz="2000" dirty="0"/>
              <a:t>!!!</a:t>
            </a:r>
            <a:r>
              <a:rPr lang="el-GR" sz="2000" dirty="0"/>
              <a:t>)</a:t>
            </a:r>
            <a:endParaRPr lang="de-DE" sz="2000" dirty="0"/>
          </a:p>
        </p:txBody>
      </p:sp>
    </p:spTree>
    <p:extLst>
      <p:ext uri="{BB962C8B-B14F-4D97-AF65-F5344CB8AC3E}">
        <p14:creationId xmlns:p14="http://schemas.microsoft.com/office/powerpoint/2010/main" val="13878184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CA" sz="3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L</a:t>
            </a:r>
            <a:r>
              <a:rPr lang="el-GR" sz="3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t>
            </a:r>
            <a:r>
              <a:rPr lang="fr-CA" sz="3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ORIGINE DES CALANDA</a:t>
            </a:r>
            <a:endParaRPr lang="de-DE" sz="3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3" name="Content Placeholder 2"/>
          <p:cNvSpPr>
            <a:spLocks noGrp="1"/>
          </p:cNvSpPr>
          <p:nvPr>
            <p:ph idx="1"/>
          </p:nvPr>
        </p:nvSpPr>
        <p:spPr>
          <a:xfrm>
            <a:off x="381000" y="1143000"/>
            <a:ext cx="8305800" cy="4983163"/>
          </a:xfrm>
        </p:spPr>
        <p:txBody>
          <a:bodyPr>
            <a:normAutofit/>
          </a:bodyPr>
          <a:lstStyle/>
          <a:p>
            <a:r>
              <a:rPr lang="fr-CA" sz="2000" dirty="0"/>
              <a:t>Le mot </a:t>
            </a:r>
            <a:r>
              <a:rPr lang="fr-CA" sz="2000" b="1" dirty="0" err="1"/>
              <a:t>Calanda</a:t>
            </a:r>
            <a:r>
              <a:rPr lang="fr-CA" sz="2000" b="1" dirty="0"/>
              <a:t> </a:t>
            </a:r>
            <a:r>
              <a:rPr lang="fr-CA" sz="2000" dirty="0"/>
              <a:t>vient du mot latin "</a:t>
            </a:r>
            <a:r>
              <a:rPr lang="fr-CA" sz="2000" dirty="0" err="1"/>
              <a:t>calenda</a:t>
            </a:r>
            <a:r>
              <a:rPr lang="fr-CA" sz="2000" dirty="0"/>
              <a:t>", qui signifie début du mois et a été formé du verbe grec </a:t>
            </a:r>
            <a:r>
              <a:rPr lang="fr-CA" sz="2000" i="1" dirty="0" err="1"/>
              <a:t>kalo</a:t>
            </a:r>
            <a:r>
              <a:rPr lang="fr-CA" sz="2000" dirty="0"/>
              <a:t> (appeler). </a:t>
            </a:r>
          </a:p>
          <a:p>
            <a:r>
              <a:rPr lang="fr-CA" sz="2000" dirty="0"/>
              <a:t>On pense que leur histoire remonte très loin dans le passé et elle est associée à l’Antiquité Grecque. En fait, ils ont trouvé des manuscrits des chants anciens similaires à ceux de Noël d'aujourd'hui</a:t>
            </a:r>
            <a:r>
              <a:rPr lang="el-GR" sz="2000" dirty="0"/>
              <a:t>.</a:t>
            </a:r>
          </a:p>
          <a:p>
            <a:endParaRPr lang="el-GR" sz="2000" dirty="0"/>
          </a:p>
          <a:p>
            <a:pPr marL="0" indent="0">
              <a:buNone/>
            </a:pPr>
            <a:r>
              <a:rPr lang="fr-CA" sz="2000" dirty="0"/>
              <a:t> </a:t>
            </a:r>
            <a:endParaRPr lang="de-DE" sz="20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2878456"/>
            <a:ext cx="6019800" cy="3303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258049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28600"/>
            <a:ext cx="8229600" cy="1189038"/>
          </a:xfrm>
        </p:spPr>
        <p:txBody>
          <a:bodyPr/>
          <a:lstStyle/>
          <a:p>
            <a:r>
              <a:rPr lang="en-US" b="1" dirty="0" err="1">
                <a:solidFill>
                  <a:srgbClr val="FF0000"/>
                </a:solidFill>
              </a:rPr>
              <a:t>Joyeux</a:t>
            </a:r>
            <a:r>
              <a:rPr lang="en-US" b="1" dirty="0">
                <a:solidFill>
                  <a:srgbClr val="FF0000"/>
                </a:solidFill>
              </a:rPr>
              <a:t>  Noël Bonne Ann</a:t>
            </a:r>
            <a:r>
              <a:rPr lang="fr-CA" b="1" dirty="0" err="1">
                <a:solidFill>
                  <a:srgbClr val="FF0000"/>
                </a:solidFill>
              </a:rPr>
              <a:t>ée</a:t>
            </a:r>
            <a:r>
              <a:rPr lang="en-US" b="1" dirty="0">
                <a:solidFill>
                  <a:srgbClr val="FF0000"/>
                </a:solidFill>
              </a:rPr>
              <a:t>!!!!</a:t>
            </a:r>
            <a:endParaRPr lang="de-DE" b="1" dirty="0">
              <a:solidFill>
                <a:srgbClr val="FF0000"/>
              </a:solidFill>
            </a:endParaRPr>
          </a:p>
        </p:txBody>
      </p:sp>
      <p:pic>
        <p:nvPicPr>
          <p:cNvPr id="1026" name="Picture 2"/>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bwMode="auto">
          <a:xfrm>
            <a:off x="1066800" y="2286000"/>
            <a:ext cx="6959600" cy="3652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5688615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TotalTime>
  <Words>253</Words>
  <Application>Microsoft Office PowerPoint</Application>
  <PresentationFormat>Προβολή στην οθόνη (4:3)</PresentationFormat>
  <Paragraphs>12</Paragraphs>
  <Slides>4</Slides>
  <Notes>0</Notes>
  <HiddenSlides>0</HiddenSlides>
  <MMClips>0</MMClips>
  <ScaleCrop>false</ScaleCrop>
  <HeadingPairs>
    <vt:vector size="6" baseType="variant">
      <vt:variant>
        <vt:lpstr>Γραμματοσειρές που χρησιμοποιούνται</vt:lpstr>
      </vt:variant>
      <vt:variant>
        <vt:i4>2</vt:i4>
      </vt:variant>
      <vt:variant>
        <vt:lpstr>Θέμα</vt:lpstr>
      </vt:variant>
      <vt:variant>
        <vt:i4>1</vt:i4>
      </vt:variant>
      <vt:variant>
        <vt:lpstr>Τίτλοι διαφανειών</vt:lpstr>
      </vt:variant>
      <vt:variant>
        <vt:i4>4</vt:i4>
      </vt:variant>
    </vt:vector>
  </HeadingPairs>
  <TitlesOfParts>
    <vt:vector size="7" baseType="lpstr">
      <vt:lpstr>Arial</vt:lpstr>
      <vt:lpstr>Calibri</vt:lpstr>
      <vt:lpstr>Office Theme</vt:lpstr>
      <vt:lpstr>LES CHANTS DE Noël ET DU JOUR DE L’AN GRECS (LES CALANDA) </vt:lpstr>
      <vt:lpstr>Παρουσίαση του PowerPoint</vt:lpstr>
      <vt:lpstr>L’ORIGINE DES CALANDA</vt:lpstr>
      <vt:lpstr>Joyeux  Noël Bonne Année!!!!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 CHANTS DE Noël (LES CALANDA)</dc:title>
  <dc:creator>user</dc:creator>
  <cp:lastModifiedBy>IOANNIS STATHOUDAKIS</cp:lastModifiedBy>
  <cp:revision>4</cp:revision>
  <dcterms:created xsi:type="dcterms:W3CDTF">2006-08-16T00:00:00Z</dcterms:created>
  <dcterms:modified xsi:type="dcterms:W3CDTF">2021-12-22T18:09:48Z</dcterms:modified>
</cp:coreProperties>
</file>