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60"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FD4443E-F989-4FC4-A0C8-D5A2AF1F390B}" styleName="Σκούρο στυλ 1 - Έμφαση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A111915-BE36-4E01-A7E5-04B1672EAD32}" styleName="Φωτεινό στυλ 2 - Έμφαση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FE181-02BB-4C58-B665-B9DC25F204CA}" type="datetimeFigureOut">
              <a:rPr lang="el-GR" smtClean="0"/>
              <a:pPr/>
              <a:t>19/3/2024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88D079-D152-40B2-8897-9B7B7CB859F1}" type="slidenum">
              <a:rPr lang="el-GR" smtClean="0"/>
              <a:pPr/>
              <a:t>‹#›</a:t>
            </a:fld>
            <a:endParaRPr lang="el-GR"/>
          </a:p>
        </p:txBody>
      </p:sp>
    </p:spTree>
    <p:extLst>
      <p:ext uri="{BB962C8B-B14F-4D97-AF65-F5344CB8AC3E}">
        <p14:creationId xmlns:p14="http://schemas.microsoft.com/office/powerpoint/2010/main" val="2717692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p>
            <a:fld id="{F06CA52D-D976-4A9D-8894-8FFE53A7BD6B}" type="datetimeFigureOut">
              <a:rPr lang="el-GR" smtClean="0"/>
              <a:pPr/>
              <a:t>19/3/2024</a:t>
            </a:fld>
            <a:endParaRPr lang="el-GR"/>
          </a:p>
        </p:txBody>
      </p:sp>
      <p:sp>
        <p:nvSpPr>
          <p:cNvPr id="20" name="19 - Θέση υποσέλιδου"/>
          <p:cNvSpPr>
            <a:spLocks noGrp="1"/>
          </p:cNvSpPr>
          <p:nvPr>
            <p:ph type="ftr" sz="quarter" idx="11"/>
          </p:nvPr>
        </p:nvSpPr>
        <p:spPr/>
        <p:txBody>
          <a:bodyPr/>
          <a:lstStyle/>
          <a:p>
            <a:endParaRPr lang="el-GR"/>
          </a:p>
        </p:txBody>
      </p:sp>
      <p:sp>
        <p:nvSpPr>
          <p:cNvPr id="10" name="9 - Θέση αριθμού διαφάνειας"/>
          <p:cNvSpPr>
            <a:spLocks noGrp="1"/>
          </p:cNvSpPr>
          <p:nvPr>
            <p:ph type="sldNum" sz="quarter" idx="12"/>
          </p:nvPr>
        </p:nvSpPr>
        <p:spPr/>
        <p:txBody>
          <a:bodyPr/>
          <a:lstStyle/>
          <a:p>
            <a:fld id="{034B8ED3-9024-4404-A99C-D06EC759E7B4}"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F06CA52D-D976-4A9D-8894-8FFE53A7BD6B}" type="datetimeFigureOut">
              <a:rPr lang="el-GR" smtClean="0"/>
              <a:pPr/>
              <a:t>19/3/2024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34B8ED3-9024-4404-A99C-D06EC759E7B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F06CA52D-D976-4A9D-8894-8FFE53A7BD6B}" type="datetimeFigureOut">
              <a:rPr lang="el-GR" smtClean="0"/>
              <a:pPr/>
              <a:t>19/3/2024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34B8ED3-9024-4404-A99C-D06EC759E7B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F06CA52D-D976-4A9D-8894-8FFE53A7BD6B}" type="datetimeFigureOut">
              <a:rPr lang="el-GR" smtClean="0"/>
              <a:pPr/>
              <a:t>19/3/2024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34B8ED3-9024-4404-A99C-D06EC759E7B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06CA52D-D976-4A9D-8894-8FFE53A7BD6B}" type="datetimeFigureOut">
              <a:rPr lang="el-GR" smtClean="0"/>
              <a:pPr/>
              <a:t>19/3/2024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34B8ED3-9024-4404-A99C-D06EC759E7B4}"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F06CA52D-D976-4A9D-8894-8FFE53A7BD6B}" type="datetimeFigureOut">
              <a:rPr lang="el-GR" smtClean="0"/>
              <a:pPr/>
              <a:t>19/3/2024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34B8ED3-9024-4404-A99C-D06EC759E7B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F06CA52D-D976-4A9D-8894-8FFE53A7BD6B}" type="datetimeFigureOut">
              <a:rPr lang="el-GR" smtClean="0"/>
              <a:pPr/>
              <a:t>19/3/2024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34B8ED3-9024-4404-A99C-D06EC759E7B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06CA52D-D976-4A9D-8894-8FFE53A7BD6B}" type="datetimeFigureOut">
              <a:rPr lang="el-GR" smtClean="0"/>
              <a:pPr/>
              <a:t>19/3/2024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34B8ED3-9024-4404-A99C-D06EC759E7B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p>
            <a:fld id="{F06CA52D-D976-4A9D-8894-8FFE53A7BD6B}" type="datetimeFigureOut">
              <a:rPr lang="el-GR" smtClean="0"/>
              <a:pPr/>
              <a:t>19/3/2024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34B8ED3-9024-4404-A99C-D06EC759E7B4}"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F06CA52D-D976-4A9D-8894-8FFE53A7BD6B}" type="datetimeFigureOut">
              <a:rPr lang="el-GR" smtClean="0"/>
              <a:pPr/>
              <a:t>19/3/2024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34B8ED3-9024-4404-A99C-D06EC759E7B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F06CA52D-D976-4A9D-8894-8FFE53A7BD6B}" type="datetimeFigureOut">
              <a:rPr lang="el-GR" smtClean="0"/>
              <a:pPr/>
              <a:t>19/3/2024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34B8ED3-9024-4404-A99C-D06EC759E7B4}"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p>
            <a:r>
              <a:rPr kumimoji="0" lang="el-GR"/>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06CA52D-D976-4A9D-8894-8FFE53A7BD6B}" type="datetimeFigureOut">
              <a:rPr lang="el-GR" smtClean="0"/>
              <a:pPr/>
              <a:t>19/3/2024</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4B8ED3-9024-4404-A99C-D06EC759E7B4}"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432560" y="359898"/>
            <a:ext cx="7406640" cy="1124886"/>
          </a:xfrm>
        </p:spPr>
        <p:txBody>
          <a:bodyPr/>
          <a:lstStyle/>
          <a:p>
            <a:r>
              <a:rPr lang="en-US" dirty="0"/>
              <a:t>LA CHANDELEUR</a:t>
            </a:r>
            <a:endParaRPr lang="el-GR" dirty="0"/>
          </a:p>
        </p:txBody>
      </p:sp>
      <p:sp>
        <p:nvSpPr>
          <p:cNvPr id="3" name="2 - Υπότιτλος"/>
          <p:cNvSpPr>
            <a:spLocks noGrp="1"/>
          </p:cNvSpPr>
          <p:nvPr>
            <p:ph type="subTitle" idx="1"/>
          </p:nvPr>
        </p:nvSpPr>
        <p:spPr>
          <a:xfrm>
            <a:off x="1432560" y="1700808"/>
            <a:ext cx="7406640" cy="2232248"/>
          </a:xfrm>
        </p:spPr>
        <p:txBody>
          <a:bodyPr>
            <a:normAutofit lnSpcReduction="10000"/>
          </a:bodyPr>
          <a:lstStyle/>
          <a:p>
            <a:r>
              <a:rPr lang="en-US" dirty="0"/>
              <a:t>L</a:t>
            </a:r>
            <a:r>
              <a:rPr lang="fr-FR" dirty="0"/>
              <a:t>a Chandeleur est une fête traditionnelle française célébrée le 2 février. La fête est caractérisée par la préparation et la</a:t>
            </a:r>
            <a:r>
              <a:rPr lang="el-GR" dirty="0"/>
              <a:t> </a:t>
            </a:r>
            <a:r>
              <a:rPr lang="fr-FR" dirty="0"/>
              <a:t>dégustation de crêpes. La Chandeleur est un moment privilégié pour profiter de la compagnie de la famille et des amis.</a:t>
            </a:r>
            <a:r>
              <a:rPr lang="el-GR" dirty="0"/>
              <a:t> </a:t>
            </a:r>
          </a:p>
          <a:p>
            <a:r>
              <a:rPr lang="en-US" sz="1900" dirty="0" err="1"/>
              <a:t>Typa</a:t>
            </a:r>
            <a:r>
              <a:rPr lang="en-US" sz="1900" dirty="0"/>
              <a:t> Anna (A4)</a:t>
            </a:r>
            <a:endParaRPr lang="el-GR" sz="1900" dirty="0"/>
          </a:p>
          <a:p>
            <a:endParaRPr lang="el-GR" dirty="0"/>
          </a:p>
        </p:txBody>
      </p:sp>
      <p:pic>
        <p:nvPicPr>
          <p:cNvPr id="23554" name="Picture 2" descr="French Tradition La Chandeleur - Le Jour des Crêpes - Babylangues"/>
          <p:cNvPicPr>
            <a:picLocks noChangeAspect="1" noChangeArrowheads="1"/>
          </p:cNvPicPr>
          <p:nvPr/>
        </p:nvPicPr>
        <p:blipFill>
          <a:blip r:embed="rId2" cstate="print"/>
          <a:srcRect/>
          <a:stretch>
            <a:fillRect/>
          </a:stretch>
        </p:blipFill>
        <p:spPr bwMode="auto">
          <a:xfrm>
            <a:off x="3275856" y="3933056"/>
            <a:ext cx="3960440" cy="2654801"/>
          </a:xfrm>
          <a:prstGeom prst="rect">
            <a:avLst/>
          </a:prstGeom>
          <a:noFill/>
        </p:spPr>
      </p:pic>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LE MYTHE</a:t>
            </a:r>
            <a:endParaRPr lang="el-GR" dirty="0"/>
          </a:p>
        </p:txBody>
      </p:sp>
      <p:sp>
        <p:nvSpPr>
          <p:cNvPr id="3" name="2 - Θέση περιεχομένου"/>
          <p:cNvSpPr>
            <a:spLocks noGrp="1"/>
          </p:cNvSpPr>
          <p:nvPr>
            <p:ph idx="1"/>
          </p:nvPr>
        </p:nvSpPr>
        <p:spPr>
          <a:xfrm>
            <a:off x="1115616" y="1340768"/>
            <a:ext cx="5256584" cy="5256584"/>
          </a:xfrm>
        </p:spPr>
        <p:txBody>
          <a:bodyPr>
            <a:normAutofit fontScale="55000" lnSpcReduction="20000"/>
          </a:bodyPr>
          <a:lstStyle/>
          <a:p>
            <a:r>
              <a:rPr lang="fr-FR" dirty="0"/>
              <a:t>Selon une vieille légende, si les crêpes n'étaient pas préparées le jour de Chandeleur, la récolte de blé de toute l'année serait détruite.</a:t>
            </a:r>
          </a:p>
          <a:p>
            <a:r>
              <a:rPr lang="fr-FR" dirty="0"/>
              <a:t>Par ailleurs, la préparation de la crêpe suit également une autre coutume, celle de la pièce d'or. Les habitants des villages faisaient tourner la première crêpe en l'air avec leur main droite, tout en tenant une pièce d'or dans leur gauche. Ensuite, la pièce était enveloppée dans la crêpe, avant d'être distribuée rituellement par toute la famille et de finir dans la chambre, dans un placard où elle serait conservée jusqu'à l'année suivante. Ils gardaient ainsi ce qui restait de la crêpe de l'année précédente, afin de remettre la pièce d'or au premier pauvre venu chez eux. Si tout ce qui précède était observé, la famille aurait certainement de l'argent pour toute l'année. </a:t>
            </a:r>
            <a:endParaRPr lang="el-GR" dirty="0"/>
          </a:p>
        </p:txBody>
      </p:sp>
      <p:pic>
        <p:nvPicPr>
          <p:cNvPr id="26626" name="Picture 2" descr="Discover La Chandeleur: A Delicious French Tradition"/>
          <p:cNvPicPr>
            <a:picLocks noChangeAspect="1" noChangeArrowheads="1"/>
          </p:cNvPicPr>
          <p:nvPr/>
        </p:nvPicPr>
        <p:blipFill>
          <a:blip r:embed="rId2" cstate="print"/>
          <a:srcRect/>
          <a:stretch>
            <a:fillRect/>
          </a:stretch>
        </p:blipFill>
        <p:spPr bwMode="auto">
          <a:xfrm>
            <a:off x="6372200" y="620688"/>
            <a:ext cx="2463670" cy="2448272"/>
          </a:xfrm>
          <a:prstGeom prst="rect">
            <a:avLst/>
          </a:prstGeom>
          <a:noFill/>
        </p:spPr>
      </p:pic>
      <p:sp>
        <p:nvSpPr>
          <p:cNvPr id="26630" name="AutoShape 6" descr="La Chandeleur | Baamboozle - Baamboozle | The Most Fun Classroom Gam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6632" name="AutoShape 8" descr="La Chandeleur | Baamboozle - Baamboozle | The Most Fun Classroom Gam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6634" name="Picture 10" descr="Les crêpes de la Chandeleur"/>
          <p:cNvPicPr>
            <a:picLocks noChangeAspect="1" noChangeArrowheads="1"/>
          </p:cNvPicPr>
          <p:nvPr/>
        </p:nvPicPr>
        <p:blipFill>
          <a:blip r:embed="rId3" cstate="print"/>
          <a:srcRect/>
          <a:stretch>
            <a:fillRect/>
          </a:stretch>
        </p:blipFill>
        <p:spPr bwMode="auto">
          <a:xfrm>
            <a:off x="6300192" y="3717032"/>
            <a:ext cx="2619375" cy="1743076"/>
          </a:xfrm>
          <a:prstGeom prst="rect">
            <a:avLst/>
          </a:prstGeom>
          <a:noFill/>
        </p:spPr>
      </p:pic>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31640" y="260648"/>
            <a:ext cx="7498080" cy="1143000"/>
          </a:xfrm>
        </p:spPr>
        <p:txBody>
          <a:bodyPr/>
          <a:lstStyle/>
          <a:p>
            <a:r>
              <a:rPr lang="en-US" dirty="0"/>
              <a:t>LE CHRISTIANISME</a:t>
            </a:r>
            <a:endParaRPr lang="el-GR" dirty="0"/>
          </a:p>
        </p:txBody>
      </p:sp>
      <p:sp>
        <p:nvSpPr>
          <p:cNvPr id="3" name="2 - Θέση περιεχομένου"/>
          <p:cNvSpPr>
            <a:spLocks noGrp="1"/>
          </p:cNvSpPr>
          <p:nvPr>
            <p:ph idx="1"/>
          </p:nvPr>
        </p:nvSpPr>
        <p:spPr>
          <a:xfrm>
            <a:off x="1115616" y="1403648"/>
            <a:ext cx="7744904" cy="2673424"/>
          </a:xfrm>
        </p:spPr>
        <p:txBody>
          <a:bodyPr>
            <a:normAutofit fontScale="62500" lnSpcReduction="20000"/>
          </a:bodyPr>
          <a:lstStyle/>
          <a:p>
            <a:r>
              <a:rPr lang="el-GR" dirty="0">
                <a:solidFill>
                  <a:srgbClr val="222222"/>
                </a:solidFill>
                <a:latin typeface="Coming Soon"/>
              </a:rPr>
              <a:t>Οι Χριστιανοί εορτάζουν κάθε χρόνο αυτή την ημερομηνία, τη στιγμή που ο Ιησούς παρουσιάστηκε στο ναό, 40 μέρες μετά τη γέννησή του.</a:t>
            </a:r>
            <a:br>
              <a:rPr lang="el-GR" dirty="0">
                <a:solidFill>
                  <a:srgbClr val="222222"/>
                </a:solidFill>
                <a:latin typeface="Coming Soon"/>
              </a:rPr>
            </a:br>
            <a:r>
              <a:rPr lang="el-GR" dirty="0">
                <a:solidFill>
                  <a:srgbClr val="222222"/>
                </a:solidFill>
                <a:latin typeface="Coming Soon"/>
              </a:rPr>
              <a:t>Η γιορτή της παρουσίας του Κυρίου, συνοδευόταν άλλοτε από λιτανεία με αναμμένα κεριά. Αυτό εξηγεί το σημερινό όνομα αυτής της γιορτής, που προέρχεται από το λατινικό </a:t>
            </a:r>
            <a:r>
              <a:rPr lang="el-GR" dirty="0" err="1">
                <a:solidFill>
                  <a:srgbClr val="222222"/>
                </a:solidFill>
                <a:latin typeface="Coming Soon"/>
              </a:rPr>
              <a:t>καντελόρουμ</a:t>
            </a:r>
            <a:r>
              <a:rPr lang="el-GR" b="1" i="1" u="sng" dirty="0">
                <a:solidFill>
                  <a:srgbClr val="222222"/>
                </a:solidFill>
                <a:latin typeface="Coming Soon"/>
              </a:rPr>
              <a:t> </a:t>
            </a:r>
            <a:r>
              <a:rPr lang="el-GR" dirty="0">
                <a:solidFill>
                  <a:srgbClr val="222222"/>
                </a:solidFill>
                <a:latin typeface="Coming Soon"/>
              </a:rPr>
              <a:t>και σημαίνει κεριά. Τα κεριά που ευλογούνταν στην Υπαπαντή, φυλάσσονταν προσεκτικά από τους πιστούς, που τα άναβαν σε περίπτωση κινδύνου, αφού πίστευαν ότι τους προστάτευαν.</a:t>
            </a:r>
          </a:p>
          <a:p>
            <a:endParaRPr lang="el-GR" dirty="0"/>
          </a:p>
        </p:txBody>
      </p:sp>
      <p:pic>
        <p:nvPicPr>
          <p:cNvPr id="27650" name="Picture 2" descr="La Chandeleur in Paris: Crêpe Day for all of you | Travel | POST Online  Media"/>
          <p:cNvPicPr>
            <a:picLocks noChangeAspect="1" noChangeArrowheads="1"/>
          </p:cNvPicPr>
          <p:nvPr/>
        </p:nvPicPr>
        <p:blipFill>
          <a:blip r:embed="rId2" cstate="print"/>
          <a:srcRect/>
          <a:stretch>
            <a:fillRect/>
          </a:stretch>
        </p:blipFill>
        <p:spPr bwMode="auto">
          <a:xfrm>
            <a:off x="1295636" y="4295796"/>
            <a:ext cx="4320480" cy="2433870"/>
          </a:xfrm>
          <a:prstGeom prst="rect">
            <a:avLst/>
          </a:prstGeom>
          <a:noFill/>
        </p:spPr>
      </p:pic>
      <p:pic>
        <p:nvPicPr>
          <p:cNvPr id="27656" name="Picture 8" descr="La Chandeleur: η Ημέρα της Κρέπας, ένα Γαλλικό έθιμο στο ΓΕΛ Σερβίων –  Γενικό Λύκειο Σερβίων &quot;Ζήσης Σωτηρίου&quot;"/>
          <p:cNvPicPr>
            <a:picLocks noChangeAspect="1" noChangeArrowheads="1"/>
          </p:cNvPicPr>
          <p:nvPr/>
        </p:nvPicPr>
        <p:blipFill>
          <a:blip r:embed="rId3" cstate="print"/>
          <a:srcRect/>
          <a:stretch>
            <a:fillRect/>
          </a:stretch>
        </p:blipFill>
        <p:spPr bwMode="auto">
          <a:xfrm>
            <a:off x="5652120" y="4581128"/>
            <a:ext cx="3312368" cy="1863207"/>
          </a:xfrm>
          <a:prstGeom prst="rect">
            <a:avLst/>
          </a:prstGeom>
          <a:noFill/>
        </p:spPr>
      </p:pic>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RECETTE</a:t>
            </a:r>
            <a:endParaRPr lang="el-GR" dirty="0"/>
          </a:p>
        </p:txBody>
      </p:sp>
      <p:sp>
        <p:nvSpPr>
          <p:cNvPr id="3" name="2 - Θέση περιεχομένου"/>
          <p:cNvSpPr>
            <a:spLocks noGrp="1"/>
          </p:cNvSpPr>
          <p:nvPr>
            <p:ph sz="half" idx="1"/>
          </p:nvPr>
        </p:nvSpPr>
        <p:spPr>
          <a:xfrm>
            <a:off x="1187624" y="1484784"/>
            <a:ext cx="2808312" cy="5040560"/>
          </a:xfrm>
        </p:spPr>
        <p:txBody>
          <a:bodyPr>
            <a:normAutofit fontScale="77500" lnSpcReduction="20000"/>
          </a:bodyPr>
          <a:lstStyle/>
          <a:p>
            <a:pPr fontAlgn="t">
              <a:buNone/>
            </a:pPr>
            <a:r>
              <a:rPr lang="el-GR" sz="3400" b="1" dirty="0"/>
              <a:t>Ι</a:t>
            </a:r>
            <a:r>
              <a:rPr lang="fr-FR" sz="3400" b="1" dirty="0" err="1"/>
              <a:t>ngrédients</a:t>
            </a:r>
            <a:r>
              <a:rPr lang="el-GR" sz="3400" b="1" dirty="0"/>
              <a:t>:</a:t>
            </a:r>
          </a:p>
          <a:p>
            <a:pPr fontAlgn="t"/>
            <a:r>
              <a:rPr lang="en-US" sz="3400" dirty="0">
                <a:latin typeface="Eras Light ITC" pitchFamily="34" charset="0"/>
              </a:rPr>
              <a:t>2 </a:t>
            </a:r>
            <a:r>
              <a:rPr lang="en-US" sz="3400" dirty="0" err="1">
                <a:latin typeface="Eras Light ITC" pitchFamily="34" charset="0"/>
              </a:rPr>
              <a:t>tasses</a:t>
            </a:r>
            <a:r>
              <a:rPr lang="en-US" sz="3400" dirty="0">
                <a:latin typeface="Eras Light ITC" pitchFamily="34" charset="0"/>
              </a:rPr>
              <a:t> de </a:t>
            </a:r>
            <a:r>
              <a:rPr lang="en-US" sz="3400" dirty="0" err="1">
                <a:latin typeface="Eras Light ITC" pitchFamily="34" charset="0"/>
              </a:rPr>
              <a:t>farine</a:t>
            </a:r>
            <a:endParaRPr lang="el-GR" sz="3400" dirty="0"/>
          </a:p>
          <a:p>
            <a:pPr fontAlgn="t"/>
            <a:r>
              <a:rPr lang="en-US" sz="3400" dirty="0">
                <a:latin typeface="Eras Light ITC" pitchFamily="34" charset="0"/>
              </a:rPr>
              <a:t>1 </a:t>
            </a:r>
            <a:r>
              <a:rPr lang="en-US" sz="3400" dirty="0" err="1">
                <a:latin typeface="Eras Light ITC" pitchFamily="34" charset="0"/>
              </a:rPr>
              <a:t>verre</a:t>
            </a:r>
            <a:r>
              <a:rPr lang="en-US" sz="3400" dirty="0">
                <a:latin typeface="Eras Light ITC" pitchFamily="34" charset="0"/>
              </a:rPr>
              <a:t> de </a:t>
            </a:r>
            <a:r>
              <a:rPr lang="en-US" sz="3400" dirty="0" err="1">
                <a:latin typeface="Eras Light ITC" pitchFamily="34" charset="0"/>
              </a:rPr>
              <a:t>lait</a:t>
            </a:r>
            <a:r>
              <a:rPr lang="en-US" sz="3400" dirty="0">
                <a:latin typeface="Eras Light ITC" pitchFamily="34" charset="0"/>
              </a:rPr>
              <a:t> </a:t>
            </a:r>
          </a:p>
          <a:p>
            <a:pPr fontAlgn="t"/>
            <a:r>
              <a:rPr lang="en-US" sz="3400" dirty="0">
                <a:latin typeface="Eras Light ITC" pitchFamily="34" charset="0"/>
              </a:rPr>
              <a:t>1 </a:t>
            </a:r>
            <a:r>
              <a:rPr lang="en-US" sz="3400" dirty="0" err="1">
                <a:latin typeface="Eras Light ITC" pitchFamily="34" charset="0"/>
              </a:rPr>
              <a:t>verre</a:t>
            </a:r>
            <a:r>
              <a:rPr lang="en-US" sz="3400" dirty="0">
                <a:latin typeface="Eras Light ITC" pitchFamily="34" charset="0"/>
              </a:rPr>
              <a:t> d’ eau</a:t>
            </a:r>
          </a:p>
          <a:p>
            <a:pPr fontAlgn="t"/>
            <a:r>
              <a:rPr lang="en-US" sz="3400" dirty="0">
                <a:solidFill>
                  <a:srgbClr val="000000"/>
                </a:solidFill>
                <a:latin typeface="Eras Light ITC" pitchFamily="34" charset="0"/>
              </a:rPr>
              <a:t>3 </a:t>
            </a:r>
            <a:r>
              <a:rPr lang="en-US" sz="3400" dirty="0" err="1">
                <a:solidFill>
                  <a:srgbClr val="000000"/>
                </a:solidFill>
                <a:latin typeface="Eras Light ITC" pitchFamily="34" charset="0"/>
              </a:rPr>
              <a:t>oeufs</a:t>
            </a:r>
            <a:endParaRPr lang="en-US" sz="3400" dirty="0">
              <a:solidFill>
                <a:srgbClr val="000000"/>
              </a:solidFill>
              <a:latin typeface="Eras Light ITC" pitchFamily="34" charset="0"/>
            </a:endParaRPr>
          </a:p>
          <a:p>
            <a:pPr fontAlgn="t"/>
            <a:r>
              <a:rPr lang="fr-FR" sz="3400" dirty="0">
                <a:latin typeface="Eras Light ITC" pitchFamily="34" charset="0"/>
              </a:rPr>
              <a:t>1 sachet de levure chimique</a:t>
            </a:r>
          </a:p>
          <a:p>
            <a:pPr fontAlgn="t"/>
            <a:r>
              <a:rPr lang="fr-FR" sz="3400" dirty="0">
                <a:latin typeface="Eras Light ITC" pitchFamily="34" charset="0"/>
              </a:rPr>
              <a:t>1 pincée de sel </a:t>
            </a:r>
          </a:p>
          <a:p>
            <a:pPr fontAlgn="t"/>
            <a:r>
              <a:rPr lang="fr-FR" sz="3400" dirty="0">
                <a:latin typeface="Eras Light ITC" pitchFamily="34" charset="0"/>
              </a:rPr>
              <a:t>3 </a:t>
            </a:r>
            <a:r>
              <a:rPr lang="fr-FR" sz="3400" dirty="0" err="1">
                <a:latin typeface="Eras Light ITC" pitchFamily="34" charset="0"/>
              </a:rPr>
              <a:t>cuilleres</a:t>
            </a:r>
            <a:r>
              <a:rPr lang="fr-FR" sz="3400" dirty="0">
                <a:latin typeface="Eras Light ITC" pitchFamily="34" charset="0"/>
              </a:rPr>
              <a:t> à soupe d’huile</a:t>
            </a:r>
            <a:endParaRPr lang="el-GR" sz="3400" dirty="0"/>
          </a:p>
          <a:p>
            <a:endParaRPr lang="el-GR" dirty="0"/>
          </a:p>
        </p:txBody>
      </p:sp>
      <p:sp>
        <p:nvSpPr>
          <p:cNvPr id="4" name="3 - Θέση περιεχομένου"/>
          <p:cNvSpPr>
            <a:spLocks noGrp="1"/>
          </p:cNvSpPr>
          <p:nvPr>
            <p:ph sz="half" idx="2"/>
          </p:nvPr>
        </p:nvSpPr>
        <p:spPr>
          <a:xfrm>
            <a:off x="4283968" y="2780928"/>
            <a:ext cx="4649720" cy="3600400"/>
          </a:xfrm>
        </p:spPr>
        <p:txBody>
          <a:bodyPr>
            <a:normAutofit fontScale="77500" lnSpcReduction="20000"/>
          </a:bodyPr>
          <a:lstStyle/>
          <a:p>
            <a:pPr marL="596646" indent="-514350">
              <a:buAutoNum type="arabicParenR"/>
            </a:pPr>
            <a:r>
              <a:rPr lang="el-GR" dirty="0">
                <a:latin typeface="Bookman Old Style" pitchFamily="18" charset="0"/>
              </a:rPr>
              <a:t>Βάλτε το αλεύρι, τη μαγιά και το αλάτι μέσα σε ένα μπολ</a:t>
            </a:r>
          </a:p>
          <a:p>
            <a:pPr marL="596646" indent="-514350">
              <a:buAutoNum type="arabicParenR"/>
            </a:pPr>
            <a:r>
              <a:rPr lang="el-GR" dirty="0">
                <a:latin typeface="Bookman Old Style" pitchFamily="18" charset="0"/>
              </a:rPr>
              <a:t>Σπάστε και προσθέστε τα αυγά και ανακατέψτε καλά</a:t>
            </a:r>
          </a:p>
          <a:p>
            <a:pPr marL="596646" indent="-514350">
              <a:buAutoNum type="arabicParenR"/>
            </a:pPr>
            <a:r>
              <a:rPr lang="el-GR" dirty="0">
                <a:latin typeface="Bookman Old Style" pitchFamily="18" charset="0"/>
              </a:rPr>
              <a:t>Ανακατέψτε το νερό και το γάλα και προσθέστε λίγο </a:t>
            </a:r>
            <a:r>
              <a:rPr lang="el-GR" dirty="0" err="1">
                <a:latin typeface="Bookman Old Style" pitchFamily="18" charset="0"/>
              </a:rPr>
              <a:t>λίγο</a:t>
            </a:r>
            <a:r>
              <a:rPr lang="el-GR" dirty="0">
                <a:latin typeface="Bookman Old Style" pitchFamily="18" charset="0"/>
              </a:rPr>
              <a:t> </a:t>
            </a:r>
          </a:p>
          <a:p>
            <a:pPr marL="596646" indent="-514350">
              <a:buAutoNum type="arabicParenR"/>
            </a:pPr>
            <a:r>
              <a:rPr lang="el-GR" dirty="0">
                <a:latin typeface="Bookman Old Style" pitchFamily="18" charset="0"/>
              </a:rPr>
              <a:t>Λαδώστε το τηγάνι και ρίξτε την επιθυμητή ποσότητα του μίγματος</a:t>
            </a:r>
            <a:r>
              <a:rPr lang="en-US" dirty="0">
                <a:latin typeface="Eras Light ITC" pitchFamily="34" charset="0"/>
              </a:rPr>
              <a:t> </a:t>
            </a:r>
            <a:endParaRPr lang="el-GR" dirty="0"/>
          </a:p>
        </p:txBody>
      </p:sp>
      <p:pic>
        <p:nvPicPr>
          <p:cNvPr id="28674" name="Picture 2" descr="D'où vient la Chandeleur, jour de crêpes ? - rtbf.be"/>
          <p:cNvPicPr>
            <a:picLocks noChangeAspect="1" noChangeArrowheads="1"/>
          </p:cNvPicPr>
          <p:nvPr/>
        </p:nvPicPr>
        <p:blipFill>
          <a:blip r:embed="rId2" cstate="print"/>
          <a:srcRect/>
          <a:stretch>
            <a:fillRect/>
          </a:stretch>
        </p:blipFill>
        <p:spPr bwMode="auto">
          <a:xfrm>
            <a:off x="4139952" y="188640"/>
            <a:ext cx="4488810" cy="2520280"/>
          </a:xfrm>
          <a:prstGeom prst="rect">
            <a:avLst/>
          </a:prstGeom>
          <a:noFill/>
        </p:spPr>
      </p:pic>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348</TotalTime>
  <Words>367</Words>
  <Application>Microsoft Office PowerPoint</Application>
  <PresentationFormat>Προβολή στην οθόνη (4:3)</PresentationFormat>
  <Paragraphs>21</Paragraphs>
  <Slides>4</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4</vt:i4>
      </vt:variant>
    </vt:vector>
  </HeadingPairs>
  <TitlesOfParts>
    <vt:vector size="13" baseType="lpstr">
      <vt:lpstr>Bookman Old Style</vt:lpstr>
      <vt:lpstr>Calibri</vt:lpstr>
      <vt:lpstr>Coming Soon</vt:lpstr>
      <vt:lpstr>Corbel</vt:lpstr>
      <vt:lpstr>Eras Light ITC</vt:lpstr>
      <vt:lpstr>Gill Sans MT</vt:lpstr>
      <vt:lpstr>Verdana</vt:lpstr>
      <vt:lpstr>Wingdings 2</vt:lpstr>
      <vt:lpstr>Ηλιοστάσιο</vt:lpstr>
      <vt:lpstr>LA CHANDELEUR</vt:lpstr>
      <vt:lpstr>LE MYTHE</vt:lpstr>
      <vt:lpstr>LE CHRISTIANISME</vt:lpstr>
      <vt:lpstr>RECETTE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CHANDELEUR</dc:title>
  <dc:creator>Γιώργος</dc:creator>
  <cp:lastModifiedBy>IOANNIS STATHOUDAKIS</cp:lastModifiedBy>
  <cp:revision>4</cp:revision>
  <dcterms:created xsi:type="dcterms:W3CDTF">2024-02-19T17:11:44Z</dcterms:created>
  <dcterms:modified xsi:type="dcterms:W3CDTF">2024-03-19T19:01:17Z</dcterms:modified>
</cp:coreProperties>
</file>