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9753600" cy="7315200"/>
  <p:notesSz cx="6858000" cy="9144000"/>
  <p:embeddedFontLst>
    <p:embeddedFont>
      <p:font typeface="Aleo Bold" panose="020B0604020202020204" charset="0"/>
      <p:regular r:id="rId9"/>
    </p:embeddedFont>
    <p:embeddedFont>
      <p:font typeface="Aleo Italics" panose="020B0604020202020204" charset="0"/>
      <p:regular r:id="rId10"/>
    </p:embeddedFont>
    <p:embeddedFont>
      <p:font typeface="Lustria"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15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9D7"/>
        </a:solidFill>
        <a:effectLst/>
      </p:bgPr>
    </p:bg>
    <p:spTree>
      <p:nvGrpSpPr>
        <p:cNvPr id="1" name=""/>
        <p:cNvGrpSpPr/>
        <p:nvPr/>
      </p:nvGrpSpPr>
      <p:grpSpPr>
        <a:xfrm>
          <a:off x="0" y="0"/>
          <a:ext cx="0" cy="0"/>
          <a:chOff x="0" y="0"/>
          <a:chExt cx="0" cy="0"/>
        </a:xfrm>
      </p:grpSpPr>
      <p:sp>
        <p:nvSpPr>
          <p:cNvPr id="2" name="Freeform 2"/>
          <p:cNvSpPr/>
          <p:nvPr/>
        </p:nvSpPr>
        <p:spPr>
          <a:xfrm>
            <a:off x="-13946" y="6243"/>
            <a:ext cx="4890746" cy="7340707"/>
          </a:xfrm>
          <a:custGeom>
            <a:avLst/>
            <a:gdLst/>
            <a:ahLst/>
            <a:cxnLst/>
            <a:rect l="l" t="t" r="r" b="b"/>
            <a:pathLst>
              <a:path w="4890746" h="7340707">
                <a:moveTo>
                  <a:pt x="0" y="0"/>
                </a:moveTo>
                <a:lnTo>
                  <a:pt x="4890746" y="0"/>
                </a:lnTo>
                <a:lnTo>
                  <a:pt x="4890746" y="7340707"/>
                </a:lnTo>
                <a:lnTo>
                  <a:pt x="0" y="7340707"/>
                </a:lnTo>
                <a:lnTo>
                  <a:pt x="0" y="0"/>
                </a:lnTo>
                <a:close/>
              </a:path>
            </a:pathLst>
          </a:custGeom>
          <a:blipFill>
            <a:blip r:embed="rId2"/>
            <a:stretch>
              <a:fillRect/>
            </a:stretch>
          </a:blipFill>
        </p:spPr>
        <p:txBody>
          <a:bodyPr/>
          <a:lstStyle/>
          <a:p>
            <a:endParaRPr lang="el-GR"/>
          </a:p>
        </p:txBody>
      </p:sp>
      <p:sp>
        <p:nvSpPr>
          <p:cNvPr id="3" name="TextBox 3"/>
          <p:cNvSpPr txBox="1"/>
          <p:nvPr/>
        </p:nvSpPr>
        <p:spPr>
          <a:xfrm>
            <a:off x="5025232" y="2206992"/>
            <a:ext cx="4564834" cy="1469604"/>
          </a:xfrm>
          <a:prstGeom prst="rect">
            <a:avLst/>
          </a:prstGeom>
        </p:spPr>
        <p:txBody>
          <a:bodyPr lIns="0" tIns="0" rIns="0" bIns="0" rtlCol="0" anchor="t">
            <a:spAutoFit/>
          </a:bodyPr>
          <a:lstStyle/>
          <a:p>
            <a:pPr algn="l">
              <a:lnSpc>
                <a:spcPts val="5813"/>
              </a:lnSpc>
            </a:pPr>
            <a:r>
              <a:rPr lang="en-US" sz="4844" spc="72">
                <a:solidFill>
                  <a:srgbClr val="000000"/>
                </a:solidFill>
                <a:latin typeface="Aleo Bold"/>
              </a:rPr>
              <a:t>LA CHANDELEUR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9D7"/>
        </a:solidFill>
        <a:effectLst/>
      </p:bgPr>
    </p:bg>
    <p:spTree>
      <p:nvGrpSpPr>
        <p:cNvPr id="1" name=""/>
        <p:cNvGrpSpPr/>
        <p:nvPr/>
      </p:nvGrpSpPr>
      <p:grpSpPr>
        <a:xfrm>
          <a:off x="0" y="0"/>
          <a:ext cx="0" cy="0"/>
          <a:chOff x="0" y="0"/>
          <a:chExt cx="0" cy="0"/>
        </a:xfrm>
      </p:grpSpPr>
      <p:sp>
        <p:nvSpPr>
          <p:cNvPr id="2" name="TextBox 2"/>
          <p:cNvSpPr txBox="1"/>
          <p:nvPr/>
        </p:nvSpPr>
        <p:spPr>
          <a:xfrm>
            <a:off x="2049146" y="-19050"/>
            <a:ext cx="5655308" cy="1469604"/>
          </a:xfrm>
          <a:prstGeom prst="rect">
            <a:avLst/>
          </a:prstGeom>
        </p:spPr>
        <p:txBody>
          <a:bodyPr lIns="0" tIns="0" rIns="0" bIns="0" rtlCol="0" anchor="t">
            <a:spAutoFit/>
          </a:bodyPr>
          <a:lstStyle/>
          <a:p>
            <a:pPr algn="l">
              <a:lnSpc>
                <a:spcPts val="5813"/>
              </a:lnSpc>
            </a:pPr>
            <a:r>
              <a:rPr lang="en-US" sz="4844" spc="72">
                <a:solidFill>
                  <a:srgbClr val="000000"/>
                </a:solidFill>
                <a:latin typeface="Aleo Bold"/>
              </a:rPr>
              <a:t>ÇA VEUT DIRE LA CÉLÉBRATION ?</a:t>
            </a:r>
          </a:p>
        </p:txBody>
      </p:sp>
      <p:sp>
        <p:nvSpPr>
          <p:cNvPr id="3" name="TextBox 3"/>
          <p:cNvSpPr txBox="1"/>
          <p:nvPr/>
        </p:nvSpPr>
        <p:spPr>
          <a:xfrm>
            <a:off x="731520" y="1393404"/>
            <a:ext cx="8113963" cy="2609850"/>
          </a:xfrm>
          <a:prstGeom prst="rect">
            <a:avLst/>
          </a:prstGeom>
        </p:spPr>
        <p:txBody>
          <a:bodyPr lIns="0" tIns="0" rIns="0" bIns="0" rtlCol="0" anchor="t">
            <a:spAutoFit/>
          </a:bodyPr>
          <a:lstStyle/>
          <a:p>
            <a:pPr marL="518160" lvl="1" indent="-259080" algn="ctr">
              <a:lnSpc>
                <a:spcPts val="3479"/>
              </a:lnSpc>
              <a:buFont typeface="Arial"/>
              <a:buChar char="•"/>
            </a:pPr>
            <a:r>
              <a:rPr lang="en-US" sz="2400">
                <a:solidFill>
                  <a:srgbClr val="000000"/>
                </a:solidFill>
                <a:latin typeface="Lustria"/>
              </a:rPr>
              <a:t>La Chandeleur, le 2 février, est une fête catholique qui commémore la purification de la Vierge Marie et la présentation de l’enfant Jésus. En France, elle s’appelle également la Fête de la Lumière et le Jour des crêpes.</a:t>
            </a:r>
          </a:p>
          <a:p>
            <a:pPr algn="ctr">
              <a:lnSpc>
                <a:spcPts val="3479"/>
              </a:lnSpc>
            </a:pPr>
            <a:endParaRPr lang="en-US" sz="2400">
              <a:solidFill>
                <a:srgbClr val="000000"/>
              </a:solidFill>
              <a:latin typeface="Lustria"/>
            </a:endParaRPr>
          </a:p>
        </p:txBody>
      </p:sp>
      <p:sp>
        <p:nvSpPr>
          <p:cNvPr id="4" name="TextBox 4"/>
          <p:cNvSpPr txBox="1"/>
          <p:nvPr/>
        </p:nvSpPr>
        <p:spPr>
          <a:xfrm>
            <a:off x="819819" y="3946104"/>
            <a:ext cx="8113963" cy="3048000"/>
          </a:xfrm>
          <a:prstGeom prst="rect">
            <a:avLst/>
          </a:prstGeom>
        </p:spPr>
        <p:txBody>
          <a:bodyPr lIns="0" tIns="0" rIns="0" bIns="0" rtlCol="0" anchor="t">
            <a:spAutoFit/>
          </a:bodyPr>
          <a:lstStyle/>
          <a:p>
            <a:pPr marL="518160" lvl="1" indent="-259080" algn="ctr">
              <a:lnSpc>
                <a:spcPts val="3479"/>
              </a:lnSpc>
              <a:buFont typeface="Arial"/>
              <a:buChar char="•"/>
            </a:pPr>
            <a:r>
              <a:rPr lang="en-US" sz="2400">
                <a:solidFill>
                  <a:srgbClr val="004AAD"/>
                </a:solidFill>
                <a:latin typeface="Lustria"/>
              </a:rPr>
              <a:t>Pourquoi des crêpes ?</a:t>
            </a:r>
            <a:r>
              <a:rPr lang="en-US" sz="2400">
                <a:solidFill>
                  <a:srgbClr val="000000"/>
                </a:solidFill>
                <a:latin typeface="Lustria"/>
              </a:rPr>
              <a:t> La tradition française veut qu’on fasse une crêpe en tenant une pièce dans la main dominante et une poêle dans la faible. Il faut essayer de faire sauter la crêpe dans l’air et puis de la rattraper. Ceux qui réussissent connaîtront une année prospère.</a:t>
            </a:r>
          </a:p>
          <a:p>
            <a:pPr algn="ctr">
              <a:lnSpc>
                <a:spcPts val="3479"/>
              </a:lnSpc>
            </a:pPr>
            <a:endParaRPr lang="en-US" sz="2400">
              <a:solidFill>
                <a:srgbClr val="000000"/>
              </a:solidFill>
              <a:latin typeface="Lust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DEDD"/>
        </a:solidFill>
        <a:effectLst/>
      </p:bgPr>
    </p:bg>
    <p:spTree>
      <p:nvGrpSpPr>
        <p:cNvPr id="1" name=""/>
        <p:cNvGrpSpPr/>
        <p:nvPr/>
      </p:nvGrpSpPr>
      <p:grpSpPr>
        <a:xfrm>
          <a:off x="0" y="0"/>
          <a:ext cx="0" cy="0"/>
          <a:chOff x="0" y="0"/>
          <a:chExt cx="0" cy="0"/>
        </a:xfrm>
      </p:grpSpPr>
      <p:sp>
        <p:nvSpPr>
          <p:cNvPr id="2" name="Freeform 2"/>
          <p:cNvSpPr/>
          <p:nvPr/>
        </p:nvSpPr>
        <p:spPr>
          <a:xfrm>
            <a:off x="-99741" y="-4575"/>
            <a:ext cx="4976541" cy="7469480"/>
          </a:xfrm>
          <a:custGeom>
            <a:avLst/>
            <a:gdLst/>
            <a:ahLst/>
            <a:cxnLst/>
            <a:rect l="l" t="t" r="r" b="b"/>
            <a:pathLst>
              <a:path w="4976541" h="7469480">
                <a:moveTo>
                  <a:pt x="0" y="0"/>
                </a:moveTo>
                <a:lnTo>
                  <a:pt x="4976541" y="0"/>
                </a:lnTo>
                <a:lnTo>
                  <a:pt x="4976541" y="7469480"/>
                </a:lnTo>
                <a:lnTo>
                  <a:pt x="0" y="7469480"/>
                </a:lnTo>
                <a:lnTo>
                  <a:pt x="0" y="0"/>
                </a:lnTo>
                <a:close/>
              </a:path>
            </a:pathLst>
          </a:custGeom>
          <a:blipFill>
            <a:blip r:embed="rId2"/>
            <a:stretch>
              <a:fillRect/>
            </a:stretch>
          </a:blipFill>
        </p:spPr>
        <p:txBody>
          <a:bodyPr/>
          <a:lstStyle/>
          <a:p>
            <a:endParaRPr lang="el-GR"/>
          </a:p>
        </p:txBody>
      </p:sp>
      <p:sp>
        <p:nvSpPr>
          <p:cNvPr id="3" name="TextBox 3"/>
          <p:cNvSpPr txBox="1"/>
          <p:nvPr/>
        </p:nvSpPr>
        <p:spPr>
          <a:xfrm>
            <a:off x="4876800" y="2337766"/>
            <a:ext cx="4564834" cy="1469604"/>
          </a:xfrm>
          <a:prstGeom prst="rect">
            <a:avLst/>
          </a:prstGeom>
        </p:spPr>
        <p:txBody>
          <a:bodyPr lIns="0" tIns="0" rIns="0" bIns="0" rtlCol="0" anchor="t">
            <a:spAutoFit/>
          </a:bodyPr>
          <a:lstStyle/>
          <a:p>
            <a:pPr algn="l">
              <a:lnSpc>
                <a:spcPts val="5813"/>
              </a:lnSpc>
            </a:pPr>
            <a:r>
              <a:rPr lang="en-US" sz="4844" spc="72">
                <a:solidFill>
                  <a:srgbClr val="000000"/>
                </a:solidFill>
                <a:latin typeface="Aleo Bold"/>
              </a:rPr>
              <a:t>L`HISTOIRE DE LACRÊPE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DEDD"/>
        </a:solidFill>
        <a:effectLst/>
      </p:bgPr>
    </p:bg>
    <p:spTree>
      <p:nvGrpSpPr>
        <p:cNvPr id="1" name=""/>
        <p:cNvGrpSpPr/>
        <p:nvPr/>
      </p:nvGrpSpPr>
      <p:grpSpPr>
        <a:xfrm>
          <a:off x="0" y="0"/>
          <a:ext cx="0" cy="0"/>
          <a:chOff x="0" y="0"/>
          <a:chExt cx="0" cy="0"/>
        </a:xfrm>
      </p:grpSpPr>
      <p:sp>
        <p:nvSpPr>
          <p:cNvPr id="2" name="TextBox 2"/>
          <p:cNvSpPr txBox="1"/>
          <p:nvPr/>
        </p:nvSpPr>
        <p:spPr>
          <a:xfrm>
            <a:off x="552900" y="600075"/>
            <a:ext cx="8647800" cy="2609850"/>
          </a:xfrm>
          <a:prstGeom prst="rect">
            <a:avLst/>
          </a:prstGeom>
        </p:spPr>
        <p:txBody>
          <a:bodyPr lIns="0" tIns="0" rIns="0" bIns="0" rtlCol="0" anchor="t">
            <a:spAutoFit/>
          </a:bodyPr>
          <a:lstStyle/>
          <a:p>
            <a:pPr marL="518160" lvl="1" indent="-259080" algn="ctr">
              <a:lnSpc>
                <a:spcPts val="3479"/>
              </a:lnSpc>
              <a:buFont typeface="Arial"/>
              <a:buChar char="•"/>
            </a:pPr>
            <a:r>
              <a:rPr lang="en-US" sz="2400">
                <a:solidFill>
                  <a:srgbClr val="000000"/>
                </a:solidFill>
                <a:latin typeface="Lustria"/>
              </a:rPr>
              <a:t>Selon les recherches des historiens, l`histoire de la crêpe remonte à environ 7000 avant Jésus Christ. Bien sûr, la crêpe n'avait pas la forme qu’elle a maintenant.Il s’agissait d’une galette assez épaisse, réalisée  avec une pâte mêlant de l’eau et diverses céréales écrasées. Une pierre plate, bien chaude, permettait la cuisson.</a:t>
            </a:r>
          </a:p>
        </p:txBody>
      </p:sp>
      <p:sp>
        <p:nvSpPr>
          <p:cNvPr id="3" name="TextBox 3"/>
          <p:cNvSpPr txBox="1"/>
          <p:nvPr/>
        </p:nvSpPr>
        <p:spPr>
          <a:xfrm>
            <a:off x="552900" y="3600450"/>
            <a:ext cx="8647800" cy="1295400"/>
          </a:xfrm>
          <a:prstGeom prst="rect">
            <a:avLst/>
          </a:prstGeom>
        </p:spPr>
        <p:txBody>
          <a:bodyPr lIns="0" tIns="0" rIns="0" bIns="0" rtlCol="0" anchor="t">
            <a:spAutoFit/>
          </a:bodyPr>
          <a:lstStyle/>
          <a:p>
            <a:pPr marL="518160" lvl="1" indent="-259080" algn="ctr">
              <a:lnSpc>
                <a:spcPts val="3479"/>
              </a:lnSpc>
              <a:buFont typeface="Arial"/>
              <a:buChar char="•"/>
            </a:pPr>
            <a:r>
              <a:rPr lang="en-US" sz="2400">
                <a:solidFill>
                  <a:srgbClr val="000000"/>
                </a:solidFill>
                <a:latin typeface="Lustria"/>
              </a:rPr>
              <a:t>La crêpe a fait son apparition en Bretagne, vers le XIIème siècle avec la culture du sarrasin rapportée en France par les croisades en Asie.</a:t>
            </a:r>
          </a:p>
        </p:txBody>
      </p:sp>
      <p:sp>
        <p:nvSpPr>
          <p:cNvPr id="4" name="TextBox 4"/>
          <p:cNvSpPr txBox="1"/>
          <p:nvPr/>
        </p:nvSpPr>
        <p:spPr>
          <a:xfrm>
            <a:off x="552900" y="5288280"/>
            <a:ext cx="8647800" cy="1295400"/>
          </a:xfrm>
          <a:prstGeom prst="rect">
            <a:avLst/>
          </a:prstGeom>
        </p:spPr>
        <p:txBody>
          <a:bodyPr lIns="0" tIns="0" rIns="0" bIns="0" rtlCol="0" anchor="t">
            <a:spAutoFit/>
          </a:bodyPr>
          <a:lstStyle/>
          <a:p>
            <a:pPr marL="518160" lvl="1" indent="-259080" algn="ctr">
              <a:lnSpc>
                <a:spcPts val="3479"/>
              </a:lnSpc>
              <a:buFont typeface="Arial"/>
              <a:buChar char="•"/>
            </a:pPr>
            <a:r>
              <a:rPr lang="en-US" sz="2400">
                <a:solidFill>
                  <a:srgbClr val="000000"/>
                </a:solidFill>
                <a:latin typeface="Lustria"/>
              </a:rPr>
              <a:t>Mais dans les deux cas, la préparation gagne en gourmandise avec sa garniture ! C’est le début de la galette bretonne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D0D0"/>
        </a:solidFill>
        <a:effectLst/>
      </p:bgPr>
    </p:bg>
    <p:spTree>
      <p:nvGrpSpPr>
        <p:cNvPr id="1" name=""/>
        <p:cNvGrpSpPr/>
        <p:nvPr/>
      </p:nvGrpSpPr>
      <p:grpSpPr>
        <a:xfrm>
          <a:off x="0" y="0"/>
          <a:ext cx="0" cy="0"/>
          <a:chOff x="0" y="0"/>
          <a:chExt cx="0" cy="0"/>
        </a:xfrm>
      </p:grpSpPr>
      <p:sp>
        <p:nvSpPr>
          <p:cNvPr id="2" name="Freeform 2"/>
          <p:cNvSpPr/>
          <p:nvPr/>
        </p:nvSpPr>
        <p:spPr>
          <a:xfrm>
            <a:off x="-556924" y="0"/>
            <a:ext cx="5075761" cy="7618402"/>
          </a:xfrm>
          <a:custGeom>
            <a:avLst/>
            <a:gdLst/>
            <a:ahLst/>
            <a:cxnLst/>
            <a:rect l="l" t="t" r="r" b="b"/>
            <a:pathLst>
              <a:path w="5075761" h="7618402">
                <a:moveTo>
                  <a:pt x="0" y="0"/>
                </a:moveTo>
                <a:lnTo>
                  <a:pt x="5075761" y="0"/>
                </a:lnTo>
                <a:lnTo>
                  <a:pt x="5075761" y="7618402"/>
                </a:lnTo>
                <a:lnTo>
                  <a:pt x="0" y="7618402"/>
                </a:lnTo>
                <a:lnTo>
                  <a:pt x="0" y="0"/>
                </a:lnTo>
                <a:close/>
              </a:path>
            </a:pathLst>
          </a:custGeom>
          <a:blipFill>
            <a:blip r:embed="rId2"/>
            <a:stretch>
              <a:fillRect/>
            </a:stretch>
          </a:blipFill>
        </p:spPr>
        <p:txBody>
          <a:bodyPr/>
          <a:lstStyle/>
          <a:p>
            <a:endParaRPr lang="el-GR"/>
          </a:p>
        </p:txBody>
      </p:sp>
      <p:sp>
        <p:nvSpPr>
          <p:cNvPr id="3" name="TextBox 3"/>
          <p:cNvSpPr txBox="1"/>
          <p:nvPr/>
        </p:nvSpPr>
        <p:spPr>
          <a:xfrm>
            <a:off x="4518837" y="1996754"/>
            <a:ext cx="5315471" cy="2194881"/>
          </a:xfrm>
          <a:prstGeom prst="rect">
            <a:avLst/>
          </a:prstGeom>
        </p:spPr>
        <p:txBody>
          <a:bodyPr lIns="0" tIns="0" rIns="0" bIns="0" rtlCol="0" anchor="t">
            <a:spAutoFit/>
          </a:bodyPr>
          <a:lstStyle/>
          <a:p>
            <a:pPr algn="l">
              <a:lnSpc>
                <a:spcPts val="5813"/>
              </a:lnSpc>
            </a:pPr>
            <a:r>
              <a:rPr lang="en-US" sz="4844" spc="72">
                <a:solidFill>
                  <a:srgbClr val="000000"/>
                </a:solidFill>
                <a:latin typeface="Aleo Bold"/>
              </a:rPr>
              <a:t>RECETTE D'INGRÉDIENTS TRADITIONNELS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D0D0"/>
        </a:solidFill>
        <a:effectLst/>
      </p:bgPr>
    </p:bg>
    <p:spTree>
      <p:nvGrpSpPr>
        <p:cNvPr id="1" name=""/>
        <p:cNvGrpSpPr/>
        <p:nvPr/>
      </p:nvGrpSpPr>
      <p:grpSpPr>
        <a:xfrm>
          <a:off x="0" y="0"/>
          <a:ext cx="0" cy="0"/>
          <a:chOff x="0" y="0"/>
          <a:chExt cx="0" cy="0"/>
        </a:xfrm>
      </p:grpSpPr>
      <p:sp>
        <p:nvSpPr>
          <p:cNvPr id="2" name="TextBox 2"/>
          <p:cNvSpPr txBox="1"/>
          <p:nvPr/>
        </p:nvSpPr>
        <p:spPr>
          <a:xfrm>
            <a:off x="2168481" y="1804988"/>
            <a:ext cx="5707207" cy="3686175"/>
          </a:xfrm>
          <a:prstGeom prst="rect">
            <a:avLst/>
          </a:prstGeom>
        </p:spPr>
        <p:txBody>
          <a:bodyPr lIns="0" tIns="0" rIns="0" bIns="0" rtlCol="0" anchor="t">
            <a:spAutoFit/>
          </a:bodyPr>
          <a:lstStyle/>
          <a:p>
            <a:pPr algn="ctr">
              <a:lnSpc>
                <a:spcPts val="5813"/>
              </a:lnSpc>
              <a:spcBef>
                <a:spcPct val="0"/>
              </a:spcBef>
            </a:pPr>
            <a:r>
              <a:rPr lang="en-US" sz="4844" spc="72">
                <a:solidFill>
                  <a:srgbClr val="000000"/>
                </a:solidFill>
                <a:latin typeface="Aleo Italics"/>
              </a:rPr>
              <a:t>LAIT 1 L.</a:t>
            </a:r>
          </a:p>
          <a:p>
            <a:pPr algn="ctr">
              <a:lnSpc>
                <a:spcPts val="5813"/>
              </a:lnSpc>
              <a:spcBef>
                <a:spcPct val="0"/>
              </a:spcBef>
            </a:pPr>
            <a:r>
              <a:rPr lang="en-US" sz="4844" spc="72">
                <a:solidFill>
                  <a:srgbClr val="000000"/>
                </a:solidFill>
                <a:latin typeface="Aleo Italics"/>
              </a:rPr>
              <a:t>FARINE 450 G.</a:t>
            </a:r>
          </a:p>
          <a:p>
            <a:pPr algn="ctr">
              <a:lnSpc>
                <a:spcPts val="5813"/>
              </a:lnSpc>
              <a:spcBef>
                <a:spcPct val="0"/>
              </a:spcBef>
            </a:pPr>
            <a:r>
              <a:rPr lang="en-US" sz="4844" spc="72">
                <a:solidFill>
                  <a:srgbClr val="000000"/>
                </a:solidFill>
                <a:latin typeface="Aleo Italics"/>
              </a:rPr>
              <a:t>ŒUF(S) 6.</a:t>
            </a:r>
          </a:p>
          <a:p>
            <a:pPr algn="ctr">
              <a:lnSpc>
                <a:spcPts val="5813"/>
              </a:lnSpc>
              <a:spcBef>
                <a:spcPct val="0"/>
              </a:spcBef>
            </a:pPr>
            <a:r>
              <a:rPr lang="en-US" sz="4844" spc="72">
                <a:solidFill>
                  <a:srgbClr val="000000"/>
                </a:solidFill>
                <a:latin typeface="Aleo Italics"/>
              </a:rPr>
              <a:t>SUCRE 50 G.</a:t>
            </a:r>
          </a:p>
          <a:p>
            <a:pPr algn="ctr">
              <a:lnSpc>
                <a:spcPts val="5813"/>
              </a:lnSpc>
              <a:spcBef>
                <a:spcPct val="0"/>
              </a:spcBef>
            </a:pPr>
            <a:r>
              <a:rPr lang="en-US" sz="4844" spc="72">
                <a:solidFill>
                  <a:srgbClr val="000000"/>
                </a:solidFill>
                <a:latin typeface="Aleo Italics"/>
              </a:rPr>
              <a:t>SEL FIN 2 C. À CAFÉ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D0D0"/>
        </a:solidFill>
        <a:effectLst/>
      </p:bgPr>
    </p:bg>
    <p:spTree>
      <p:nvGrpSpPr>
        <p:cNvPr id="1" name=""/>
        <p:cNvGrpSpPr/>
        <p:nvPr/>
      </p:nvGrpSpPr>
      <p:grpSpPr>
        <a:xfrm>
          <a:off x="0" y="0"/>
          <a:ext cx="0" cy="0"/>
          <a:chOff x="0" y="0"/>
          <a:chExt cx="0" cy="0"/>
        </a:xfrm>
      </p:grpSpPr>
      <p:sp>
        <p:nvSpPr>
          <p:cNvPr id="2" name="Freeform 2"/>
          <p:cNvSpPr/>
          <p:nvPr/>
        </p:nvSpPr>
        <p:spPr>
          <a:xfrm>
            <a:off x="0" y="0"/>
            <a:ext cx="10979662" cy="7315200"/>
          </a:xfrm>
          <a:custGeom>
            <a:avLst/>
            <a:gdLst/>
            <a:ahLst/>
            <a:cxnLst/>
            <a:rect l="l" t="t" r="r" b="b"/>
            <a:pathLst>
              <a:path w="10979662" h="7315200">
                <a:moveTo>
                  <a:pt x="0" y="0"/>
                </a:moveTo>
                <a:lnTo>
                  <a:pt x="10979662" y="0"/>
                </a:lnTo>
                <a:lnTo>
                  <a:pt x="10979662" y="7315200"/>
                </a:lnTo>
                <a:lnTo>
                  <a:pt x="0" y="7315200"/>
                </a:lnTo>
                <a:lnTo>
                  <a:pt x="0" y="0"/>
                </a:lnTo>
                <a:close/>
              </a:path>
            </a:pathLst>
          </a:custGeom>
          <a:blipFill>
            <a:blip r:embed="rId2"/>
            <a:stretch>
              <a:fillRect/>
            </a:stretch>
          </a:blipFill>
        </p:spPr>
        <p:txBody>
          <a:bodyPr/>
          <a:lstStyle/>
          <a:p>
            <a:endParaRPr lang="el-GR"/>
          </a:p>
        </p:txBody>
      </p:sp>
      <p:sp>
        <p:nvSpPr>
          <p:cNvPr id="3" name="TextBox 3"/>
          <p:cNvSpPr txBox="1"/>
          <p:nvPr/>
        </p:nvSpPr>
        <p:spPr>
          <a:xfrm>
            <a:off x="2283386" y="2879485"/>
            <a:ext cx="6412891" cy="2974181"/>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IRENE PIKOUNI</a:t>
            </a:r>
          </a:p>
          <a:p>
            <a:pPr algn="ctr">
              <a:lnSpc>
                <a:spcPts val="5981"/>
              </a:lnSpc>
            </a:pPr>
            <a:r>
              <a:rPr lang="en-US" sz="4125">
                <a:solidFill>
                  <a:srgbClr val="FFFFFF"/>
                </a:solidFill>
                <a:latin typeface="Lustria"/>
              </a:rPr>
              <a:t>AGAPI BEKIARI</a:t>
            </a:r>
          </a:p>
          <a:p>
            <a:pPr algn="ctr">
              <a:lnSpc>
                <a:spcPts val="5981"/>
              </a:lnSpc>
            </a:pPr>
            <a:r>
              <a:rPr lang="en-US" sz="4125">
                <a:solidFill>
                  <a:srgbClr val="FFFFFF"/>
                </a:solidFill>
                <a:latin typeface="Lustria"/>
              </a:rPr>
              <a:t>ELENI SANDRAVELI</a:t>
            </a:r>
          </a:p>
          <a:p>
            <a:pPr algn="ctr">
              <a:lnSpc>
                <a:spcPts val="5981"/>
              </a:lnSpc>
            </a:pPr>
            <a:r>
              <a:rPr lang="en-US" sz="4125">
                <a:solidFill>
                  <a:srgbClr val="FFFFFF"/>
                </a:solidFill>
                <a:latin typeface="Lustria"/>
              </a:rPr>
              <a:t>B3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255</Words>
  <Application>Microsoft Office PowerPoint</Application>
  <PresentationFormat>Προσαρμογή</PresentationFormat>
  <Paragraphs>18</Paragraphs>
  <Slides>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Calibri</vt:lpstr>
      <vt:lpstr>Aleo Italics</vt:lpstr>
      <vt:lpstr>Aleo Bold</vt:lpstr>
      <vt:lpstr>Lustria</vt:lpstr>
      <vt:lpstr>Arial</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chandeleur</dc:title>
  <dc:creator>Μαριλένα Σωτηρίου</dc:creator>
  <cp:lastModifiedBy>IOANNIS STATHOUDAKIS</cp:lastModifiedBy>
  <cp:revision>1</cp:revision>
  <dcterms:created xsi:type="dcterms:W3CDTF">2006-08-16T00:00:00Z</dcterms:created>
  <dcterms:modified xsi:type="dcterms:W3CDTF">2024-03-19T19:01:51Z</dcterms:modified>
  <dc:identifier>DAF-dOtphyg</dc:identifier>
</cp:coreProperties>
</file>